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1" r:id="rId3"/>
    <p:sldId id="281" r:id="rId4"/>
    <p:sldId id="273" r:id="rId5"/>
    <p:sldId id="274" r:id="rId6"/>
    <p:sldId id="275" r:id="rId7"/>
    <p:sldId id="276" r:id="rId8"/>
    <p:sldId id="277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9" r:id="rId17"/>
    <p:sldId id="278" r:id="rId18"/>
    <p:sldId id="279" r:id="rId19"/>
    <p:sldId id="280" r:id="rId20"/>
    <p:sldId id="294" r:id="rId21"/>
    <p:sldId id="295" r:id="rId22"/>
    <p:sldId id="296" r:id="rId23"/>
    <p:sldId id="297" r:id="rId24"/>
    <p:sldId id="298" r:id="rId25"/>
  </p:sldIdLst>
  <p:sldSz cx="9144000" cy="6858000" type="screen4x3"/>
  <p:notesSz cx="6794500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F3FA"/>
    <a:srgbClr val="9ACB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6F7E3-78F0-43EA-9E19-AE6E009969B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DE07E-2269-466C-89DB-9CF824ECB9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607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F2E3-B182-47FB-9AF7-2250366B6A23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84C3-006B-46A9-A2F5-699F35228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F2E3-B182-47FB-9AF7-2250366B6A23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84C3-006B-46A9-A2F5-699F35228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F2E3-B182-47FB-9AF7-2250366B6A23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84C3-006B-46A9-A2F5-699F35228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F2E3-B182-47FB-9AF7-2250366B6A23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84C3-006B-46A9-A2F5-699F35228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F2E3-B182-47FB-9AF7-2250366B6A23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84C3-006B-46A9-A2F5-699F35228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F2E3-B182-47FB-9AF7-2250366B6A23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84C3-006B-46A9-A2F5-699F35228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F2E3-B182-47FB-9AF7-2250366B6A23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84C3-006B-46A9-A2F5-699F35228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F2E3-B182-47FB-9AF7-2250366B6A23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84C3-006B-46A9-A2F5-699F35228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F2E3-B182-47FB-9AF7-2250366B6A23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84C3-006B-46A9-A2F5-699F35228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F2E3-B182-47FB-9AF7-2250366B6A23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84C3-006B-46A9-A2F5-699F35228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F2E3-B182-47FB-9AF7-2250366B6A23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84C3-006B-46A9-A2F5-699F35228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6F2E3-B182-47FB-9AF7-2250366B6A23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384C3-006B-46A9-A2F5-699F35228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26.png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3.png"/><Relationship Id="rId7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0.png"/><Relationship Id="rId4" Type="http://schemas.openxmlformats.org/officeDocument/2006/relationships/image" Target="../media/image35.png"/><Relationship Id="rId9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33.png"/><Relationship Id="rId4" Type="http://schemas.openxmlformats.org/officeDocument/2006/relationships/image" Target="../media/image34.png"/><Relationship Id="rId9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071563" y="1500188"/>
            <a:ext cx="8072437" cy="41386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Всероссийские проверочные работы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2020 год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709" y="260648"/>
            <a:ext cx="8229600" cy="562074"/>
          </a:xfrm>
        </p:spPr>
        <p:txBody>
          <a:bodyPr>
            <a:normAutofit/>
          </a:bodyPr>
          <a:lstStyle/>
          <a:p>
            <a:r>
              <a:rPr lang="ru-RU" sz="2600" b="1" dirty="0" smtClean="0"/>
              <a:t>МАТЕМАТИКА                            первичные </a:t>
            </a:r>
            <a:r>
              <a:rPr lang="ru-RU" sz="2600" b="1" dirty="0"/>
              <a:t>баллы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4032448" cy="140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26" y="2306380"/>
            <a:ext cx="5109751" cy="1698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77" y="4319548"/>
            <a:ext cx="4566205" cy="191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80" y="1844824"/>
            <a:ext cx="4154728" cy="179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84" y="4365104"/>
            <a:ext cx="4264224" cy="1365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25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2600" b="1" dirty="0"/>
              <a:t>О</a:t>
            </a:r>
            <a:r>
              <a:rPr lang="ru-RU" sz="2600" b="1" dirty="0" smtClean="0"/>
              <a:t>кружающий мир 5 </a:t>
            </a:r>
            <a:br>
              <a:rPr lang="ru-RU" sz="2600" b="1" dirty="0" smtClean="0"/>
            </a:br>
            <a:r>
              <a:rPr lang="ru-RU" sz="2600" b="1" dirty="0"/>
              <a:t>Биология   </a:t>
            </a:r>
            <a:r>
              <a:rPr lang="ru-RU" sz="2600" b="1" dirty="0" smtClean="0"/>
              <a:t>                                              первичные </a:t>
            </a:r>
            <a:r>
              <a:rPr lang="ru-RU" sz="2600" b="1" dirty="0"/>
              <a:t>баллы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268760"/>
            <a:ext cx="3635950" cy="1187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992059"/>
            <a:ext cx="4469485" cy="1445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581128"/>
            <a:ext cx="4061975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68760"/>
            <a:ext cx="3960440" cy="1684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62550"/>
            <a:ext cx="4237496" cy="1834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301208"/>
            <a:ext cx="4179689" cy="132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770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600" b="1" dirty="0"/>
              <a:t>История         </a:t>
            </a:r>
            <a:r>
              <a:rPr lang="ru-RU" sz="2600" b="1" dirty="0" smtClean="0"/>
              <a:t>                                первичные </a:t>
            </a:r>
            <a:r>
              <a:rPr lang="ru-RU" sz="2600" b="1" dirty="0"/>
              <a:t>баллы       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5212170" cy="1651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52" y="3284984"/>
            <a:ext cx="4176464" cy="180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726" y="2117656"/>
            <a:ext cx="4497746" cy="1910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509120"/>
            <a:ext cx="4972152" cy="1570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665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600" b="1" dirty="0" smtClean="0"/>
              <a:t>Обществознание                                 первичные баллы </a:t>
            </a:r>
            <a:endParaRPr lang="ru-RU" sz="2600" b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3744416" cy="155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348880"/>
            <a:ext cx="4320480" cy="1735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88236"/>
            <a:ext cx="5631023" cy="1805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822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600" b="1" dirty="0" smtClean="0"/>
              <a:t>География                                        первичные </a:t>
            </a:r>
            <a:r>
              <a:rPr lang="ru-RU" sz="2600" b="1" dirty="0"/>
              <a:t>баллы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92" y="1196752"/>
            <a:ext cx="4180813" cy="1810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43978"/>
            <a:ext cx="4104456" cy="1718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93190"/>
            <a:ext cx="4248472" cy="165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539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600" b="1" dirty="0" smtClean="0"/>
              <a:t>Физика 8,9</a:t>
            </a:r>
            <a:br>
              <a:rPr lang="ru-RU" sz="2600" b="1" dirty="0" smtClean="0"/>
            </a:br>
            <a:r>
              <a:rPr lang="ru-RU" sz="2600" b="1" dirty="0" smtClean="0"/>
              <a:t>химия </a:t>
            </a:r>
            <a:r>
              <a:rPr lang="ru-RU" sz="2600" b="1" dirty="0"/>
              <a:t>9               </a:t>
            </a:r>
            <a:r>
              <a:rPr lang="ru-RU" sz="2600" b="1" dirty="0" smtClean="0"/>
              <a:t>                                      первичные </a:t>
            </a:r>
            <a:r>
              <a:rPr lang="ru-RU" sz="2600" b="1" dirty="0"/>
              <a:t>баллы     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5760640" cy="244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88" y="4293096"/>
            <a:ext cx="337185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237004"/>
            <a:ext cx="4479027" cy="1440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29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600" b="1" dirty="0" smtClean="0"/>
              <a:t>Иностранный </a:t>
            </a:r>
            <a:r>
              <a:rPr lang="ru-RU" sz="2600" b="1" dirty="0"/>
              <a:t>язык        </a:t>
            </a:r>
            <a:r>
              <a:rPr lang="ru-RU" sz="2600" b="1" dirty="0" smtClean="0"/>
              <a:t>                           первичные </a:t>
            </a:r>
            <a:r>
              <a:rPr lang="ru-RU" sz="2600" b="1" dirty="0"/>
              <a:t>баллы</a:t>
            </a:r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4920659" cy="2032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933056"/>
            <a:ext cx="5184576" cy="215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69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Нулевая  асимметрия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7848872" cy="2810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508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Положительная асимметрия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789002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986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Отрицательная асимметрия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88840"/>
            <a:ext cx="662800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314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86834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3200" b="1" dirty="0" smtClean="0"/>
              <a:t>Цель ВПР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28641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 smtClean="0"/>
              <a:t>- осуществление </a:t>
            </a:r>
            <a:r>
              <a:rPr lang="ru-RU" b="1" dirty="0"/>
              <a:t>входного мониторинга качества образования, в том числе мониторинга уровня подготовки обучающихся в соответствии с </a:t>
            </a:r>
            <a:r>
              <a:rPr lang="ru-RU" b="1" dirty="0" smtClean="0"/>
              <a:t>ФГОС;</a:t>
            </a:r>
            <a:endParaRPr lang="ru-RU" b="1" dirty="0"/>
          </a:p>
          <a:p>
            <a:pPr marL="0" indent="0" algn="just">
              <a:buNone/>
            </a:pPr>
            <a:r>
              <a:rPr lang="ru-RU" b="1" dirty="0" smtClean="0"/>
              <a:t>- совершенствование </a:t>
            </a:r>
            <a:r>
              <a:rPr lang="ru-RU" b="1" dirty="0"/>
              <a:t>преподавания учебных предметов и повышения качества образования в образовательных организациях;</a:t>
            </a:r>
          </a:p>
          <a:p>
            <a:pPr marL="0" indent="0" algn="just">
              <a:buNone/>
            </a:pPr>
            <a:r>
              <a:rPr lang="ru-RU" b="1" dirty="0" smtClean="0"/>
              <a:t>- корректировка </a:t>
            </a:r>
            <a:r>
              <a:rPr lang="ru-RU" b="1" dirty="0"/>
              <a:t>организации образовательного процесса по учебным предметам на 2020/2021 учебный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sz="2600" dirty="0" smtClean="0"/>
              <a:t>5 класс</a:t>
            </a:r>
            <a:endParaRPr lang="ru-RU" sz="2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4320480" cy="14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708920"/>
            <a:ext cx="4748101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623316"/>
            <a:ext cx="4520133" cy="147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308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6 класс</a:t>
            </a:r>
            <a:endParaRPr lang="ru-RU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90" y="1050240"/>
            <a:ext cx="3960439" cy="1363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82" y="3725394"/>
            <a:ext cx="4146649" cy="1377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170323"/>
            <a:ext cx="4558927" cy="144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348880"/>
            <a:ext cx="5015420" cy="1622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23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7 класс</a:t>
            </a:r>
            <a:endParaRPr lang="ru-RU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61" y="1174891"/>
            <a:ext cx="3912848" cy="1291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25" y="2792684"/>
            <a:ext cx="3545409" cy="148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61" y="4653731"/>
            <a:ext cx="3566467" cy="1513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24744"/>
            <a:ext cx="3230563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08684"/>
            <a:ext cx="3398167" cy="1473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218" y="4689177"/>
            <a:ext cx="3415933" cy="1477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637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pPr algn="l"/>
            <a:r>
              <a:rPr lang="ru-RU" sz="3000" b="1" dirty="0" smtClean="0"/>
              <a:t>8 класс</a:t>
            </a:r>
            <a:endParaRPr lang="ru-RU" sz="30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20" y="767891"/>
            <a:ext cx="414751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20" y="2132856"/>
            <a:ext cx="3303587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20" y="3560019"/>
            <a:ext cx="33655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904" y="1700808"/>
            <a:ext cx="3157537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0648"/>
            <a:ext cx="314642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57192"/>
            <a:ext cx="3067050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002921"/>
            <a:ext cx="3030537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938" y="4611886"/>
            <a:ext cx="2944813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5130375"/>
            <a:ext cx="3267075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713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9 класс</a:t>
            </a:r>
            <a:endParaRPr lang="ru-RU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3426249" cy="1121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69049"/>
            <a:ext cx="337185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35" y="3501008"/>
            <a:ext cx="36036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22" y="5013176"/>
            <a:ext cx="337185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908720"/>
            <a:ext cx="36036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66528"/>
            <a:ext cx="360362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759" y="3501008"/>
            <a:ext cx="3371850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643" y="5038576"/>
            <a:ext cx="4224337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10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504056"/>
          </a:xfrm>
        </p:spPr>
        <p:txBody>
          <a:bodyPr>
            <a:noAutofit/>
          </a:bodyPr>
          <a:lstStyle/>
          <a:p>
            <a:pPr algn="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3000" b="1" dirty="0" smtClean="0"/>
              <a:t>Выполнение </a:t>
            </a:r>
            <a:r>
              <a:rPr lang="ru-RU" sz="3000" b="1" dirty="0"/>
              <a:t>ВПР </a:t>
            </a:r>
            <a:r>
              <a:rPr lang="ru-RU" sz="3000" b="1" dirty="0" smtClean="0"/>
              <a:t>2020 года  </a:t>
            </a:r>
            <a:r>
              <a:rPr lang="ru-RU" sz="3000" b="1" dirty="0"/>
              <a:t>(%)</a:t>
            </a:r>
            <a:r>
              <a:rPr lang="ru-RU" sz="2400" b="1" dirty="0"/>
              <a:t>										</a:t>
            </a:r>
            <a:br>
              <a:rPr lang="ru-RU" sz="2400" b="1" dirty="0"/>
            </a:br>
            <a:endParaRPr lang="ru-RU" sz="2400" dirty="0"/>
          </a:p>
        </p:txBody>
      </p:sp>
      <p:pic>
        <p:nvPicPr>
          <p:cNvPr id="102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5834"/>
            <a:ext cx="8064895" cy="4927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35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 smtClean="0"/>
              <a:t>Качество результатов выполнения ВПР 2020</a:t>
            </a:r>
            <a:endParaRPr lang="ru-RU" sz="3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1769216"/>
              </p:ext>
            </p:extLst>
          </p:nvPr>
        </p:nvGraphicFramePr>
        <p:xfrm>
          <a:off x="1115616" y="2204864"/>
          <a:ext cx="7128792" cy="3384376"/>
        </p:xfrm>
        <a:graphic>
          <a:graphicData uri="http://schemas.openxmlformats.org/drawingml/2006/table">
            <a:tbl>
              <a:tblPr firstRow="1" firstCol="1" bandRow="1"/>
              <a:tblGrid>
                <a:gridCol w="1188132"/>
                <a:gridCol w="1188132"/>
                <a:gridCol w="1188132"/>
                <a:gridCol w="1188132"/>
                <a:gridCol w="1188132"/>
                <a:gridCol w="1188132"/>
              </a:tblGrid>
              <a:tr h="8460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«2»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«3»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«4»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«5»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60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МО</a:t>
                      </a:r>
                      <a:endParaRPr lang="ru-RU" sz="2000" b="1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36,1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42,4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18,6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2,8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60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СО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33,1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40,6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21,4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4,8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60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РФ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17,2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44,4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30,4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7,8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973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Доля обучающихся с отметкой «2», составляющая более 50%</a:t>
            </a:r>
            <a:endParaRPr lang="ru-RU" sz="20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4328451"/>
              </p:ext>
            </p:extLst>
          </p:nvPr>
        </p:nvGraphicFramePr>
        <p:xfrm>
          <a:off x="1979712" y="908720"/>
          <a:ext cx="5472607" cy="5376328"/>
        </p:xfrm>
        <a:graphic>
          <a:graphicData uri="http://schemas.openxmlformats.org/drawingml/2006/table">
            <a:tbl>
              <a:tblPr/>
              <a:tblGrid>
                <a:gridCol w="781801"/>
                <a:gridCol w="781801"/>
                <a:gridCol w="781801"/>
                <a:gridCol w="781801"/>
                <a:gridCol w="781801"/>
                <a:gridCol w="781801"/>
                <a:gridCol w="781801"/>
              </a:tblGrid>
              <a:tr h="180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ru-RU" sz="1000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Количество участников</a:t>
                      </a: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ru-RU" sz="1000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«2»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«3»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«4»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«5»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Ря 9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РФ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685637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29,58</a:t>
                      </a:r>
                      <a:endParaRPr lang="ru-RU" sz="1000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34,79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30,41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5,23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74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СО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31219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52,39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24,73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20,06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2,81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74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МО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260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54,62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23,85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19,62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1,92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Физ 9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РФ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387936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21,98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47,36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24,56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6,1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74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СО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24239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48,35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37,06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12,2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2,39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74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МО</a:t>
                      </a:r>
                      <a:endParaRPr lang="ru-RU" sz="1000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263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55,51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33,84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8,75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1,9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Англ 8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РФ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944934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29,17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42,4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22,32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6,11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74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СО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29776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52,76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30,38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13,19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3,67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74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МО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224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54,63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32,87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10,65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1,85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Нем 8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РФ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51206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28,08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47,57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20,9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3,45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74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СО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1602</a:t>
                      </a:r>
                      <a:endParaRPr lang="ru-RU" sz="1000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54,93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35,33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8,36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1,37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74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МО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30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53,33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43,33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3,33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074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Матем 9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РФ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689772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19,24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57,98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20,93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1,85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74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СО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31490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38,16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49,8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11,25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0,79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74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МО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274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47,08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42,7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9,85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0,36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Ист 8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РФ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1071952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17,6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45,95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28,97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7,48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74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СО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35062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41,95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40,65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14,74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2,65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74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МО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265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41,89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50,19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7,55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0,38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Ист 9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РФ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403731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13,67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39,57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35,38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11,38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74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СО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23180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32,08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40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22,75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5,17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74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МО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267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42,7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41,95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12,73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2,62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Гео 8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РФ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1080344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16,76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57,63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20,81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4,8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74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СО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35371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38,62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50,1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9,48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1,8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74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МО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270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49,26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37,04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11,48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2,22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Общ 9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РФ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454006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22,26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46,5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25,06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6,18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74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СО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27101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37,96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41,59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17,11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3,34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74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МО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266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42,11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39,47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15,41</a:t>
                      </a:r>
                      <a:endParaRPr lang="ru-RU" sz="100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3,01</a:t>
                      </a:r>
                      <a:endParaRPr lang="ru-RU" sz="1000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14137" marR="14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566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Доля </a:t>
            </a:r>
            <a:r>
              <a:rPr lang="ru-RU" sz="2400" b="1" dirty="0" smtClean="0"/>
              <a:t>обучающихся,  написавших </a:t>
            </a:r>
            <a:r>
              <a:rPr lang="ru-RU" sz="2400" b="1" dirty="0"/>
              <a:t>работы на «4» и «5</a:t>
            </a:r>
            <a:r>
              <a:rPr lang="ru-RU" sz="2400" b="1" dirty="0" smtClean="0"/>
              <a:t>», </a:t>
            </a:r>
            <a:r>
              <a:rPr lang="ru-RU" sz="2400" b="1" dirty="0"/>
              <a:t>составляющая более 50% 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957886"/>
              </p:ext>
            </p:extLst>
          </p:nvPr>
        </p:nvGraphicFramePr>
        <p:xfrm>
          <a:off x="827581" y="1700805"/>
          <a:ext cx="7632849" cy="4704525"/>
        </p:xfrm>
        <a:graphic>
          <a:graphicData uri="http://schemas.openxmlformats.org/drawingml/2006/table">
            <a:tbl>
              <a:tblPr/>
              <a:tblGrid>
                <a:gridCol w="1090407"/>
                <a:gridCol w="1090407"/>
                <a:gridCol w="1090407"/>
                <a:gridCol w="1090407"/>
                <a:gridCol w="1090407"/>
                <a:gridCol w="1090407"/>
                <a:gridCol w="1090407"/>
              </a:tblGrid>
              <a:tr h="672075"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«22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«3»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«4»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«5»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6720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Матем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РФ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1369699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6720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44679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42,93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6720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6720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Окр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мир  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РФ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1359182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6720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44592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6720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420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prstClr val="black"/>
                </a:solidFill>
              </a:rPr>
              <a:t>Результаты, превышающие региональные значения, по показателю «доля обучающихся на «4» и «5»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8247049"/>
              </p:ext>
            </p:extLst>
          </p:nvPr>
        </p:nvGraphicFramePr>
        <p:xfrm>
          <a:off x="611561" y="1844826"/>
          <a:ext cx="7920878" cy="4570106"/>
        </p:xfrm>
        <a:graphic>
          <a:graphicData uri="http://schemas.openxmlformats.org/drawingml/2006/table">
            <a:tbl>
              <a:tblPr firstRow="1" firstCol="1" bandRow="1"/>
              <a:tblGrid>
                <a:gridCol w="1131554"/>
                <a:gridCol w="1131554"/>
                <a:gridCol w="1131554"/>
                <a:gridCol w="1131554"/>
                <a:gridCol w="1131554"/>
                <a:gridCol w="1131554"/>
                <a:gridCol w="1131554"/>
              </a:tblGrid>
              <a:tr h="5376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«2»</a:t>
                      </a:r>
                      <a:endParaRPr lang="ru-RU" sz="1400" b="1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«3»</a:t>
                      </a:r>
                      <a:endParaRPr lang="ru-RU" sz="1400" b="1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«4»</a:t>
                      </a:r>
                      <a:endParaRPr lang="ru-RU" sz="1400" b="1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«5»</a:t>
                      </a:r>
                      <a:endParaRPr lang="ru-RU" sz="1400" b="1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6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Гео 7</a:t>
                      </a:r>
                      <a:endParaRPr lang="ru-RU" sz="1400" b="1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РФ</a:t>
                      </a:r>
                      <a:endParaRPr lang="ru-RU" sz="1400" b="1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1199083</a:t>
                      </a:r>
                      <a:endParaRPr lang="ru-RU" sz="1400" b="1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6,23</a:t>
                      </a:r>
                      <a:endParaRPr lang="ru-RU" sz="1400" b="1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47,75</a:t>
                      </a:r>
                      <a:endParaRPr lang="ru-RU" sz="1400" b="1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38,01</a:t>
                      </a:r>
                      <a:endParaRPr lang="ru-RU" sz="1400" b="1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8,02</a:t>
                      </a:r>
                      <a:endParaRPr lang="ru-RU" sz="1400" b="1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СО</a:t>
                      </a:r>
                      <a:endParaRPr lang="ru-RU" sz="1400" b="1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39473</a:t>
                      </a:r>
                      <a:endParaRPr lang="ru-RU" sz="1400" b="1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10,65</a:t>
                      </a:r>
                      <a:endParaRPr lang="ru-RU" sz="1400" b="1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52,44</a:t>
                      </a:r>
                      <a:endParaRPr lang="ru-RU" sz="1400" b="1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31,52</a:t>
                      </a:r>
                      <a:endParaRPr lang="ru-RU" sz="1400" b="1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5,4</a:t>
                      </a:r>
                      <a:endParaRPr lang="ru-RU" sz="1400" b="1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МО</a:t>
                      </a:r>
                      <a:endParaRPr lang="ru-RU" sz="1400" b="1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281</a:t>
                      </a:r>
                      <a:endParaRPr lang="ru-RU" sz="1400" b="1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8,19</a:t>
                      </a:r>
                      <a:endParaRPr lang="ru-RU" sz="1400" b="1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51,96</a:t>
                      </a:r>
                      <a:endParaRPr lang="ru-RU" sz="1400" b="1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34,16</a:t>
                      </a:r>
                      <a:endParaRPr lang="ru-RU" sz="1400" b="1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5,69</a:t>
                      </a:r>
                      <a:endParaRPr lang="ru-RU" sz="1400" b="1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6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Гео 8</a:t>
                      </a:r>
                      <a:endParaRPr lang="ru-RU" sz="1400" b="1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РФ</a:t>
                      </a:r>
                      <a:endParaRPr lang="ru-RU" sz="1400" b="1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1080344</a:t>
                      </a:r>
                      <a:endParaRPr lang="ru-RU" sz="1400" b="1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16,76</a:t>
                      </a:r>
                      <a:endParaRPr lang="ru-RU" sz="1400" b="1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57,63</a:t>
                      </a:r>
                      <a:endParaRPr lang="ru-RU" sz="1400" b="1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20,81</a:t>
                      </a:r>
                      <a:endParaRPr lang="ru-RU" sz="1400" b="1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4,8</a:t>
                      </a:r>
                      <a:endParaRPr lang="ru-RU" sz="1400" b="1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СО</a:t>
                      </a:r>
                      <a:endParaRPr lang="ru-RU" sz="1400" b="1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35371</a:t>
                      </a:r>
                      <a:endParaRPr lang="ru-RU" sz="1400" b="1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38,62</a:t>
                      </a:r>
                      <a:endParaRPr lang="ru-RU" sz="1400" b="1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50,1</a:t>
                      </a:r>
                      <a:endParaRPr lang="ru-RU" sz="1400" b="1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9,48</a:t>
                      </a:r>
                      <a:endParaRPr lang="ru-RU" sz="1400" b="1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1,8</a:t>
                      </a:r>
                      <a:endParaRPr lang="ru-RU" sz="1400" b="1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МО</a:t>
                      </a:r>
                      <a:endParaRPr lang="ru-RU" sz="1400" b="1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270</a:t>
                      </a:r>
                      <a:endParaRPr lang="ru-RU" sz="1400" b="1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49,26</a:t>
                      </a:r>
                      <a:endParaRPr lang="ru-RU" sz="1400" b="1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37,04</a:t>
                      </a:r>
                      <a:endParaRPr lang="ru-RU" sz="1400" b="1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11,48</a:t>
                      </a:r>
                      <a:endParaRPr lang="ru-RU" sz="1400" b="1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2,22</a:t>
                      </a:r>
                      <a:endParaRPr lang="ru-RU" sz="1400" b="1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Гео 9</a:t>
                      </a:r>
                      <a:endParaRPr lang="ru-RU" sz="1400" b="1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РФ</a:t>
                      </a:r>
                      <a:endParaRPr lang="ru-RU" sz="1400" b="1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393551</a:t>
                      </a:r>
                      <a:endParaRPr lang="ru-RU" sz="1400" b="1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15,96</a:t>
                      </a:r>
                      <a:endParaRPr lang="ru-RU" sz="1400" b="1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57,28</a:t>
                      </a:r>
                      <a:endParaRPr lang="ru-RU" sz="1400" b="1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22,35</a:t>
                      </a:r>
                      <a:endParaRPr lang="ru-RU" sz="1400" b="1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4,41</a:t>
                      </a:r>
                      <a:endParaRPr lang="ru-RU" sz="1400" b="1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СО</a:t>
                      </a:r>
                      <a:endParaRPr lang="ru-RU" sz="1400" b="1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24914</a:t>
                      </a:r>
                      <a:endParaRPr lang="ru-RU" sz="1400" b="1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35,84</a:t>
                      </a:r>
                      <a:endParaRPr lang="ru-RU" sz="1400" b="1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51,19</a:t>
                      </a:r>
                      <a:endParaRPr lang="ru-RU" sz="1400" b="1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11,31</a:t>
                      </a:r>
                      <a:endParaRPr lang="ru-RU" sz="1400" b="1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1,65</a:t>
                      </a:r>
                      <a:endParaRPr lang="ru-RU" sz="1400" b="1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МО</a:t>
                      </a:r>
                      <a:endParaRPr lang="ru-RU" sz="1400" b="1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264</a:t>
                      </a:r>
                      <a:endParaRPr lang="ru-RU" sz="1400" b="1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37,88</a:t>
                      </a:r>
                      <a:endParaRPr lang="ru-RU" sz="1400" b="1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47,73</a:t>
                      </a:r>
                      <a:endParaRPr lang="ru-RU" sz="1400" b="1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12,5</a:t>
                      </a:r>
                      <a:endParaRPr lang="ru-RU" sz="1400" b="1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1,89</a:t>
                      </a:r>
                      <a:endParaRPr lang="ru-RU" sz="1400" b="1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6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Общ 8</a:t>
                      </a:r>
                      <a:endParaRPr lang="ru-RU" sz="1400" b="1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РФ</a:t>
                      </a:r>
                      <a:endParaRPr lang="ru-RU" sz="1400" b="1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1079809</a:t>
                      </a:r>
                      <a:endParaRPr lang="ru-RU" sz="1400" b="1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17,49</a:t>
                      </a:r>
                      <a:endParaRPr lang="ru-RU" sz="1400" b="1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47,27</a:t>
                      </a:r>
                      <a:endParaRPr lang="ru-RU" sz="1400" b="1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29,18</a:t>
                      </a:r>
                      <a:endParaRPr lang="ru-RU" sz="1400" b="1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6,07</a:t>
                      </a:r>
                      <a:endParaRPr lang="ru-RU" sz="1400" b="1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СО</a:t>
                      </a:r>
                      <a:endParaRPr lang="ru-RU" sz="1400" b="1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35344</a:t>
                      </a:r>
                      <a:endParaRPr lang="ru-RU" sz="1400" b="1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30,17</a:t>
                      </a:r>
                      <a:endParaRPr lang="ru-RU" sz="1400" b="1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44,51</a:t>
                      </a:r>
                      <a:endParaRPr lang="ru-RU" sz="1400" b="1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22,13</a:t>
                      </a:r>
                      <a:endParaRPr lang="ru-RU" sz="1400" b="1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3,18</a:t>
                      </a:r>
                      <a:endParaRPr lang="ru-RU" sz="1400" b="1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МО</a:t>
                      </a:r>
                      <a:endParaRPr lang="ru-RU" sz="1400" b="1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257</a:t>
                      </a:r>
                      <a:endParaRPr lang="ru-RU" sz="1400" b="1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26,46</a:t>
                      </a:r>
                      <a:endParaRPr lang="ru-RU" sz="1400" b="1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47,86</a:t>
                      </a:r>
                      <a:endParaRPr lang="ru-RU" sz="1400" b="1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23,74</a:t>
                      </a:r>
                      <a:endParaRPr lang="ru-RU" sz="1400" b="1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1,95</a:t>
                      </a:r>
                      <a:endParaRPr lang="ru-RU" sz="1400" b="1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26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sz="3000" b="1" dirty="0" smtClean="0"/>
              <a:t>Соответствие отметок</a:t>
            </a:r>
            <a:endParaRPr lang="ru-RU" sz="3000" b="1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3065545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49080"/>
            <a:ext cx="3024336" cy="1989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76872"/>
            <a:ext cx="3240360" cy="2131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764704"/>
            <a:ext cx="3394153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568830"/>
            <a:ext cx="3394153" cy="223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44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600" b="1" dirty="0" smtClean="0"/>
              <a:t>РУССКИЙ ЯЗЫК                         первичные баллы</a:t>
            </a:r>
            <a:endParaRPr lang="ru-RU" sz="2600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77420"/>
            <a:ext cx="4741130" cy="1571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21" y="2814358"/>
            <a:ext cx="4936299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25" y="4725144"/>
            <a:ext cx="4797289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4538759"/>
            <a:ext cx="3865794" cy="126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127602"/>
            <a:ext cx="4729889" cy="153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748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3075</TotalTime>
  <Words>510</Words>
  <Application>Microsoft Office PowerPoint</Application>
  <PresentationFormat>Экран (4:3)</PresentationFormat>
  <Paragraphs>389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 Цель ВПР </vt:lpstr>
      <vt:lpstr>  Выполнение ВПР 2020 года  (%)           </vt:lpstr>
      <vt:lpstr>Качество результатов выполнения ВПР 2020</vt:lpstr>
      <vt:lpstr>Доля обучающихся с отметкой «2», составляющая более 50%</vt:lpstr>
      <vt:lpstr>Доля обучающихся,  написавших работы на «4» и «5», составляющая более 50% </vt:lpstr>
      <vt:lpstr>Результаты, превышающие региональные значения, по показателю «доля обучающихся на «4» и «5»</vt:lpstr>
      <vt:lpstr>Соответствие отметок</vt:lpstr>
      <vt:lpstr>РУССКИЙ ЯЗЫК                         первичные баллы</vt:lpstr>
      <vt:lpstr>МАТЕМАТИКА                            первичные баллы</vt:lpstr>
      <vt:lpstr>Окружающий мир 5  Биология                                                 первичные баллы</vt:lpstr>
      <vt:lpstr>История                                         первичные баллы       </vt:lpstr>
      <vt:lpstr>Обществознание                                 первичные баллы </vt:lpstr>
      <vt:lpstr>География                                        первичные баллы</vt:lpstr>
      <vt:lpstr>Физика 8,9 химия 9                                                     первичные баллы     </vt:lpstr>
      <vt:lpstr>Иностранный язык                                   первичные баллы</vt:lpstr>
      <vt:lpstr>Нулевая  асимметрия</vt:lpstr>
      <vt:lpstr>Положительная асимметрия</vt:lpstr>
      <vt:lpstr>Отрицательная асимметрия</vt:lpstr>
      <vt:lpstr>5 класс</vt:lpstr>
      <vt:lpstr>6 класс</vt:lpstr>
      <vt:lpstr>7 класс</vt:lpstr>
      <vt:lpstr>8 класс</vt:lpstr>
      <vt:lpstr>9 класс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Metodist №11</cp:lastModifiedBy>
  <cp:revision>204</cp:revision>
  <cp:lastPrinted>2018-10-31T09:44:49Z</cp:lastPrinted>
  <dcterms:created xsi:type="dcterms:W3CDTF">2016-03-21T15:30:36Z</dcterms:created>
  <dcterms:modified xsi:type="dcterms:W3CDTF">2021-03-24T17:43:51Z</dcterms:modified>
</cp:coreProperties>
</file>