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7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91" y="-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27ABCB97-9FF5-4AE0-91C5-03216FA517C6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30.08.2024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9B91FF9-BC35-4388-95E2-AA22B66694ED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AEE43A3A-E35C-42A5-AF04-27E855CFA105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30.08.2024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B27C971-15A0-47FD-9351-61B81FFCF599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disk.yandex.ru/d/6mjWIXT6pNjwjA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1523880" y="93960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strike="noStrike" spc="-1" dirty="0">
                <a:solidFill>
                  <a:srgbClr val="FF0000"/>
                </a:solidFill>
                <a:latin typeface="Times New Roman"/>
              </a:rPr>
              <a:t>Установочное заседание</a:t>
            </a:r>
            <a:r>
              <a:rPr sz="4400" dirty="0"/>
              <a:t/>
            </a:r>
            <a:br>
              <a:rPr sz="4400" dirty="0"/>
            </a:br>
            <a:r>
              <a:rPr lang="ru-RU" sz="4400" b="1" strike="noStrike" spc="-1" dirty="0">
                <a:solidFill>
                  <a:srgbClr val="FF0000"/>
                </a:solidFill>
                <a:latin typeface="Times New Roman"/>
              </a:rPr>
              <a:t>районного методического объединения</a:t>
            </a:r>
            <a:r>
              <a:rPr sz="4400" dirty="0"/>
              <a:t/>
            </a:r>
            <a:br>
              <a:rPr sz="4400" dirty="0"/>
            </a:br>
            <a:r>
              <a:rPr lang="ru-RU" sz="4400" b="1" strike="noStrike" spc="-1" dirty="0">
                <a:solidFill>
                  <a:srgbClr val="FF0000"/>
                </a:solidFill>
                <a:latin typeface="Times New Roman"/>
              </a:rPr>
              <a:t>учителей биологии и химии </a:t>
            </a: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1378800" y="341244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600" b="0" i="1" strike="noStrike" spc="-1">
                <a:solidFill>
                  <a:srgbClr val="000000"/>
                </a:solidFill>
                <a:latin typeface="Times New Roman"/>
              </a:rPr>
              <a:t>Август 2024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7404840" y="3845160"/>
            <a:ext cx="3872520" cy="2680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7" name="Объект 3"/>
          <p:cNvPicPr/>
          <p:nvPr/>
        </p:nvPicPr>
        <p:blipFill>
          <a:blip r:embed="rId2"/>
          <a:stretch/>
        </p:blipFill>
        <p:spPr>
          <a:xfrm>
            <a:off x="0" y="0"/>
            <a:ext cx="11918880" cy="4443840"/>
          </a:xfrm>
          <a:prstGeom prst="rect">
            <a:avLst/>
          </a:prstGeom>
          <a:ln w="0">
            <a:noFill/>
          </a:ln>
        </p:spPr>
      </p:pic>
      <p:pic>
        <p:nvPicPr>
          <p:cNvPr id="118" name="Рисунок 4"/>
          <p:cNvPicPr/>
          <p:nvPr/>
        </p:nvPicPr>
        <p:blipFill>
          <a:blip r:embed="rId3"/>
          <a:stretch/>
        </p:blipFill>
        <p:spPr>
          <a:xfrm>
            <a:off x="368280" y="4398840"/>
            <a:ext cx="11480400" cy="3114360"/>
          </a:xfrm>
          <a:prstGeom prst="rect">
            <a:avLst/>
          </a:prstGeom>
          <a:ln w="0">
            <a:noFill/>
          </a:ln>
        </p:spPr>
      </p:pic>
      <p:pic>
        <p:nvPicPr>
          <p:cNvPr id="119" name="Picture 2"/>
          <p:cNvPicPr/>
          <p:nvPr/>
        </p:nvPicPr>
        <p:blipFill>
          <a:blip r:embed="rId4"/>
          <a:stretch/>
        </p:blipFill>
        <p:spPr>
          <a:xfrm>
            <a:off x="11403000" y="0"/>
            <a:ext cx="788760" cy="10537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2"/>
          <p:cNvPicPr/>
          <p:nvPr/>
        </p:nvPicPr>
        <p:blipFill>
          <a:blip r:embed="rId2"/>
          <a:stretch/>
        </p:blipFill>
        <p:spPr>
          <a:xfrm>
            <a:off x="-119160" y="0"/>
            <a:ext cx="1166400" cy="1166400"/>
          </a:xfrm>
          <a:prstGeom prst="rect">
            <a:avLst/>
          </a:prstGeom>
          <a:ln w="0">
            <a:noFill/>
          </a:ln>
        </p:spPr>
      </p:pic>
      <p:sp>
        <p:nvSpPr>
          <p:cNvPr id="124" name="TextShape 1"/>
          <p:cNvSpPr txBox="1"/>
          <p:nvPr/>
        </p:nvSpPr>
        <p:spPr>
          <a:xfrm>
            <a:off x="2000160" y="0"/>
            <a:ext cx="7708680" cy="906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Организационные вопросы 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1560600" y="720720"/>
            <a:ext cx="8587440" cy="943560"/>
          </a:xfrm>
          <a:prstGeom prst="rect">
            <a:avLst/>
          </a:prstGeom>
          <a:noFill/>
          <a:ln w="0"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План работы на 2024-2025 учебный год</a:t>
            </a:r>
            <a:endParaRPr lang="ru-RU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РМО учителей биологии и химии </a:t>
            </a:r>
            <a:endParaRPr lang="ru-RU" sz="2800" b="0" strike="noStrike" spc="-1">
              <a:latin typeface="Arial"/>
            </a:endParaRPr>
          </a:p>
        </p:txBody>
      </p:sp>
      <p:pic>
        <p:nvPicPr>
          <p:cNvPr id="126" name="Picture 2"/>
          <p:cNvPicPr/>
          <p:nvPr/>
        </p:nvPicPr>
        <p:blipFill>
          <a:blip r:embed="rId3"/>
          <a:stretch/>
        </p:blipFill>
        <p:spPr>
          <a:xfrm>
            <a:off x="136080" y="4521240"/>
            <a:ext cx="2493720" cy="2130120"/>
          </a:xfrm>
          <a:prstGeom prst="rect">
            <a:avLst/>
          </a:prstGeom>
          <a:ln w="0">
            <a:noFill/>
          </a:ln>
        </p:spPr>
      </p:pic>
      <p:pic>
        <p:nvPicPr>
          <p:cNvPr id="127" name="Рисунок 126"/>
          <p:cNvPicPr/>
          <p:nvPr/>
        </p:nvPicPr>
        <p:blipFill>
          <a:blip r:embed="rId4"/>
          <a:stretch/>
        </p:blipFill>
        <p:spPr>
          <a:xfrm>
            <a:off x="5245200" y="1663560"/>
            <a:ext cx="3289320" cy="4851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2"/>
          <p:cNvPicPr/>
          <p:nvPr/>
        </p:nvPicPr>
        <p:blipFill>
          <a:blip r:embed="rId2"/>
          <a:stretch/>
        </p:blipFill>
        <p:spPr>
          <a:xfrm>
            <a:off x="-119160" y="0"/>
            <a:ext cx="1166400" cy="1166400"/>
          </a:xfrm>
          <a:prstGeom prst="rect">
            <a:avLst/>
          </a:prstGeom>
          <a:ln w="0">
            <a:noFill/>
          </a:ln>
        </p:spPr>
      </p:pic>
      <p:sp>
        <p:nvSpPr>
          <p:cNvPr id="129" name="TextShape 1"/>
          <p:cNvSpPr txBox="1"/>
          <p:nvPr/>
        </p:nvSpPr>
        <p:spPr>
          <a:xfrm>
            <a:off x="1879560" y="-2516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Организационные вопросы 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CustomShape 2"/>
          <p:cNvSpPr/>
          <p:nvPr/>
        </p:nvSpPr>
        <p:spPr>
          <a:xfrm>
            <a:off x="1276200" y="703080"/>
            <a:ext cx="8587440" cy="943560"/>
          </a:xfrm>
          <a:prstGeom prst="rect">
            <a:avLst/>
          </a:prstGeom>
          <a:noFill/>
          <a:ln w="0"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До 06 сентября 2024 года прислать </a:t>
            </a:r>
            <a:endParaRPr lang="ru-RU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</a:rPr>
              <a:t>список членов жюри муниципального этапа ВсОШ</a:t>
            </a:r>
            <a:endParaRPr lang="ru-RU" sz="2800" b="0" strike="noStrike" spc="-1">
              <a:latin typeface="Arial"/>
            </a:endParaRPr>
          </a:p>
        </p:txBody>
      </p:sp>
      <p:graphicFrame>
        <p:nvGraphicFramePr>
          <p:cNvPr id="131" name="Table 3"/>
          <p:cNvGraphicFramePr/>
          <p:nvPr/>
        </p:nvGraphicFramePr>
        <p:xfrm>
          <a:off x="1631880" y="1944360"/>
          <a:ext cx="3491640" cy="2266200"/>
        </p:xfrm>
        <a:graphic>
          <a:graphicData uri="http://schemas.openxmlformats.org/drawingml/2006/table">
            <a:tbl>
              <a:tblPr/>
              <a:tblGrid>
                <a:gridCol w="3491640"/>
              </a:tblGrid>
              <a:tr h="473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ХИМИЯ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2520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573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Холодник ТП.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252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661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Свяжина О.В.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Ловыгина Т.А.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32" name="Table 4"/>
          <p:cNvGraphicFramePr/>
          <p:nvPr/>
        </p:nvGraphicFramePr>
        <p:xfrm>
          <a:off x="5791320" y="1913400"/>
          <a:ext cx="3514320" cy="2271960"/>
        </p:xfrm>
        <a:graphic>
          <a:graphicData uri="http://schemas.openxmlformats.org/drawingml/2006/table">
            <a:tbl>
              <a:tblPr/>
              <a:tblGrid>
                <a:gridCol w="3514320"/>
              </a:tblGrid>
              <a:tr h="48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БИОЛОГИЯ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2520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610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Овчинникова О.В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252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6134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Мамышева Р.Е.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567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Большакова Н.А.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33" name="Рисунок 9"/>
          <p:cNvPicPr/>
          <p:nvPr/>
        </p:nvPicPr>
        <p:blipFill>
          <a:blip r:embed="rId3"/>
          <a:stretch/>
        </p:blipFill>
        <p:spPr>
          <a:xfrm>
            <a:off x="2781360" y="4308480"/>
            <a:ext cx="6146280" cy="2520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2083680" y="-30168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Организационные вопросы 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4432680" y="689040"/>
            <a:ext cx="2805840" cy="5774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</a:rPr>
              <a:t>График РМО 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6" name="Рисунок 3"/>
          <p:cNvPicPr/>
          <p:nvPr/>
        </p:nvPicPr>
        <p:blipFill>
          <a:blip r:embed="rId2"/>
          <a:stretch/>
        </p:blipFill>
        <p:spPr>
          <a:xfrm>
            <a:off x="8316720" y="3539880"/>
            <a:ext cx="3755160" cy="3116880"/>
          </a:xfrm>
          <a:prstGeom prst="rect">
            <a:avLst/>
          </a:prstGeom>
          <a:ln w="0">
            <a:noFill/>
          </a:ln>
        </p:spPr>
      </p:pic>
      <p:sp>
        <p:nvSpPr>
          <p:cNvPr id="137" name="CustomShape 3"/>
          <p:cNvSpPr/>
          <p:nvPr/>
        </p:nvSpPr>
        <p:spPr>
          <a:xfrm>
            <a:off x="651600" y="1227600"/>
            <a:ext cx="10802520" cy="943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</a:rPr>
              <a:t>Октябрь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 – Информационно-методический день</a:t>
            </a:r>
            <a:endParaRPr lang="ru-RU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«Качество образования»</a:t>
            </a:r>
            <a:endParaRPr lang="ru-RU" sz="2800" b="0" strike="noStrike" spc="-1">
              <a:latin typeface="Arial"/>
            </a:endParaRPr>
          </a:p>
        </p:txBody>
      </p:sp>
      <p:graphicFrame>
        <p:nvGraphicFramePr>
          <p:cNvPr id="138" name="Table 4"/>
          <p:cNvGraphicFramePr/>
          <p:nvPr>
            <p:extLst>
              <p:ext uri="{D42A27DB-BD31-4B8C-83A1-F6EECF244321}">
                <p14:modId xmlns:p14="http://schemas.microsoft.com/office/powerpoint/2010/main" val="1962642567"/>
              </p:ext>
            </p:extLst>
          </p:nvPr>
        </p:nvGraphicFramePr>
        <p:xfrm>
          <a:off x="343080" y="3539880"/>
          <a:ext cx="7634520" cy="1645920"/>
        </p:xfrm>
        <a:graphic>
          <a:graphicData uri="http://schemas.openxmlformats.org/drawingml/2006/table">
            <a:tbl>
              <a:tblPr/>
              <a:tblGrid>
                <a:gridCol w="3880712"/>
                <a:gridCol w="3753808"/>
              </a:tblGrid>
              <a:tr h="4964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ОГЭ </a:t>
                      </a:r>
                      <a:r>
                        <a:rPr lang="ru-RU" sz="2400" b="1" strike="noStrike" spc="-1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ОГЭ</a:t>
                      </a:r>
                      <a:r>
                        <a:rPr lang="ru-RU" sz="2400" b="1" strike="noStrike" spc="-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биология</a:t>
                      </a:r>
                      <a:endParaRPr lang="ru-RU" sz="24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2520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Овчинникова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О.В. МОУ «Знаменская СОШ»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2520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4964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ОГЭ </a:t>
                      </a:r>
                      <a:r>
                        <a:rPr lang="ru-RU" sz="2400" b="1" strike="noStrike" spc="-1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ОГЭ</a:t>
                      </a:r>
                      <a:r>
                        <a:rPr lang="ru-RU" sz="2400" b="1" strike="noStrike" spc="-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химия</a:t>
                      </a:r>
                      <a:endParaRPr lang="ru-RU" sz="2400" b="0" strike="noStrike" spc="-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252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Пронина О.А. МОУ «Знаменская СОШ»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252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39" name="CustomShape 5"/>
          <p:cNvSpPr/>
          <p:nvPr/>
        </p:nvSpPr>
        <p:spPr>
          <a:xfrm>
            <a:off x="88920" y="2190600"/>
            <a:ext cx="7998840" cy="106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i="1" strike="noStrike" spc="-1">
                <a:solidFill>
                  <a:srgbClr val="000000"/>
                </a:solidFill>
                <a:latin typeface="Times New Roman"/>
              </a:rPr>
              <a:t>Качественный анализа ОГЭ, ЕГЭ с обозначением проблемных зон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402480" y="819000"/>
            <a:ext cx="11039760" cy="943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latin typeface="Times New Roman"/>
              </a:rPr>
              <a:t>Список экспертов, анализирующих</a:t>
            </a:r>
            <a:endParaRPr lang="ru-RU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latin typeface="Times New Roman"/>
              </a:rPr>
              <a:t>результаты ВПР весны 2024 года</a:t>
            </a:r>
            <a:endParaRPr lang="ru-RU" sz="2800" b="0" strike="noStrike" spc="-1">
              <a:latin typeface="Arial"/>
            </a:endParaRPr>
          </a:p>
        </p:txBody>
      </p:sp>
      <p:pic>
        <p:nvPicPr>
          <p:cNvPr id="142" name="Рисунок 10"/>
          <p:cNvPicPr/>
          <p:nvPr/>
        </p:nvPicPr>
        <p:blipFill>
          <a:blip r:embed="rId2"/>
          <a:srcRect l="13394" t="2856" r="13323"/>
          <a:stretch/>
        </p:blipFill>
        <p:spPr>
          <a:xfrm>
            <a:off x="9039240" y="4499640"/>
            <a:ext cx="3152520" cy="2350440"/>
          </a:xfrm>
          <a:prstGeom prst="rect">
            <a:avLst/>
          </a:prstGeom>
          <a:ln w="0">
            <a:noFill/>
          </a:ln>
        </p:spPr>
      </p:pic>
      <p:sp>
        <p:nvSpPr>
          <p:cNvPr id="143" name="CustomShape 2"/>
          <p:cNvSpPr/>
          <p:nvPr/>
        </p:nvSpPr>
        <p:spPr>
          <a:xfrm>
            <a:off x="2279520" y="-130680"/>
            <a:ext cx="10515240" cy="1325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Организационные вопросы </a:t>
            </a:r>
            <a:endParaRPr lang="ru-RU" sz="4400" b="0" strike="noStrike" spc="-1">
              <a:latin typeface="Arial"/>
            </a:endParaRPr>
          </a:p>
        </p:txBody>
      </p:sp>
      <p:graphicFrame>
        <p:nvGraphicFramePr>
          <p:cNvPr id="146" name="Table 3"/>
          <p:cNvGraphicFramePr/>
          <p:nvPr>
            <p:extLst>
              <p:ext uri="{D42A27DB-BD31-4B8C-83A1-F6EECF244321}">
                <p14:modId xmlns:p14="http://schemas.microsoft.com/office/powerpoint/2010/main" val="2131290321"/>
              </p:ext>
            </p:extLst>
          </p:nvPr>
        </p:nvGraphicFramePr>
        <p:xfrm>
          <a:off x="1487488" y="1916832"/>
          <a:ext cx="8127720" cy="2864880"/>
        </p:xfrm>
        <a:graphic>
          <a:graphicData uri="http://schemas.openxmlformats.org/drawingml/2006/table">
            <a:tbl>
              <a:tblPr/>
              <a:tblGrid>
                <a:gridCol w="3403032"/>
                <a:gridCol w="4724688"/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ВПР БИОЛОГИЯ 5 класс </a:t>
                      </a:r>
                      <a:endParaRPr lang="ru-R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Нежданова А.А.</a:t>
                      </a:r>
                    </a:p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МОУ «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Харловская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СОШ»;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ВПР БИОЛОГИЯ 6 класс 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ВПР БИОЛОГИЯ 7 класс  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Нестор Д.В.</a:t>
                      </a:r>
                    </a:p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МОУ «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Киргинская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СОШ»;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ВПР БИОЛОГИЯ 8 класс 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ВПР БИОЛОГИЯ 11 класс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Большакова Н.А.</a:t>
                      </a:r>
                    </a:p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МАОУ «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Черновская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СОШ»;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ВПР ХИМИЯ 8 класс 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Салимова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Ю.М. МОУ «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Дубская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000000"/>
                      </a:solidFill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Times New Roman"/>
                        </a:rPr>
                        <a:t>ВПР ХИМИЯ 11 класс</a:t>
                      </a:r>
                      <a:endParaRPr lang="ru-R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2115000" y="132120"/>
            <a:ext cx="8247960" cy="823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Учебники, метод пособия и РТ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TextShape 2"/>
          <p:cNvSpPr txBox="1"/>
          <p:nvPr/>
        </p:nvSpPr>
        <p:spPr>
          <a:xfrm>
            <a:off x="1091160" y="1483560"/>
            <a:ext cx="6516000" cy="12675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3600" b="0" u="sng" strike="noStrike" spc="-1">
                <a:solidFill>
                  <a:srgbClr val="0563C1"/>
                </a:solidFill>
                <a:uFillTx/>
                <a:latin typeface="Calibri"/>
                <a:hlinkClick r:id="rId2"/>
              </a:rPr>
              <a:t>https://disk.yandex.ru/d/6mjWIXT6pNjwjA</a:t>
            </a:r>
            <a:r>
              <a:rPr lang="ru-RU" sz="3600" b="0" strike="noStrike" spc="-1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pic>
        <p:nvPicPr>
          <p:cNvPr id="149" name="Рисунок 3"/>
          <p:cNvPicPr/>
          <p:nvPr/>
        </p:nvPicPr>
        <p:blipFill>
          <a:blip r:embed="rId3"/>
          <a:stretch/>
        </p:blipFill>
        <p:spPr>
          <a:xfrm>
            <a:off x="7874640" y="1370160"/>
            <a:ext cx="1637280" cy="1637280"/>
          </a:xfrm>
          <a:prstGeom prst="rect">
            <a:avLst/>
          </a:prstGeom>
          <a:ln w="0">
            <a:noFill/>
          </a:ln>
        </p:spPr>
      </p:pic>
      <p:pic>
        <p:nvPicPr>
          <p:cNvPr id="150" name="Рисунок 7"/>
          <p:cNvPicPr/>
          <p:nvPr/>
        </p:nvPicPr>
        <p:blipFill>
          <a:blip r:embed="rId4"/>
          <a:stretch/>
        </p:blipFill>
        <p:spPr>
          <a:xfrm>
            <a:off x="108360" y="3966120"/>
            <a:ext cx="11843640" cy="2773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Объект 3"/>
          <p:cNvPicPr/>
          <p:nvPr/>
        </p:nvPicPr>
        <p:blipFill>
          <a:blip r:embed="rId2"/>
          <a:stretch/>
        </p:blipFill>
        <p:spPr>
          <a:xfrm>
            <a:off x="2702520" y="1468800"/>
            <a:ext cx="6786720" cy="5150160"/>
          </a:xfrm>
          <a:prstGeom prst="rect">
            <a:avLst/>
          </a:prstGeom>
          <a:ln w="0">
            <a:noFill/>
          </a:ln>
        </p:spPr>
      </p:pic>
      <p:sp>
        <p:nvSpPr>
          <p:cNvPr id="152" name="CustomShape 1"/>
          <p:cNvSpPr/>
          <p:nvPr/>
        </p:nvSpPr>
        <p:spPr>
          <a:xfrm>
            <a:off x="577080" y="115560"/>
            <a:ext cx="11037600" cy="118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7200" b="1" strike="noStrike" spc="-1">
                <a:solidFill>
                  <a:srgbClr val="4472C4"/>
                </a:solidFill>
                <a:latin typeface="Times New Roman"/>
              </a:rPr>
              <a:t>Спасибо за работу! </a:t>
            </a:r>
            <a:endParaRPr lang="ru-RU" sz="7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69960" y="-25416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Анализ деятельности РМО 2023-2024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149040" y="945000"/>
            <a:ext cx="4824360" cy="2079720"/>
          </a:xfrm>
          <a:prstGeom prst="rect">
            <a:avLst/>
          </a:prstGeom>
          <a:noFill/>
          <a:ln w="0">
            <a:solidFill>
              <a:srgbClr val="0070C0"/>
            </a:solidFill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Количество заседаний РМО в учебном году: 4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теоретические - 2,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практические - 2.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87" name="Table 3"/>
          <p:cNvGraphicFramePr/>
          <p:nvPr/>
        </p:nvGraphicFramePr>
        <p:xfrm>
          <a:off x="5105160" y="718560"/>
          <a:ext cx="6896880" cy="6781800"/>
        </p:xfrm>
        <a:graphic>
          <a:graphicData uri="http://schemas.openxmlformats.org/drawingml/2006/table">
            <a:tbl>
              <a:tblPr/>
              <a:tblGrid>
                <a:gridCol w="1580400"/>
                <a:gridCol w="3918600"/>
                <a:gridCol w="1397880"/>
              </a:tblGrid>
              <a:tr h="5194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2520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Тема выступления </a:t>
                      </a: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теоретических РМО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2520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Дата выступления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2520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451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Старцева Е.Г.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Холодник Т.П.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252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Статистические данные по итогам сдачи ОГЭ и ЕГЭ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252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28.08.2023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252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</a:tr>
              <a:tr h="451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Нежданова А.А.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Ловыгина Т.А.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Определение изменений в содержании предмета в связи с введением обновленных ФГОС и ФОП.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28.08.2023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677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Овчинникова О.В.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Нестор Д.В.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Соотнесение содержания ФГИС «Моя школа» (электронные ресурсы) и тематического планирования по предмету биология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28.08.2023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</a:tr>
              <a:tr h="451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Стихина Ю.Г.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График контрольных работ (требования к оценочным процедурам)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28.08.2023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677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Жукова М.Н.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Результаты диагностики профессиональных дефицитов педагогов в 2023 году: итоги и рекомендации педагогов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28.08.2023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</a:tr>
              <a:tr h="13546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Овчинникова О.В.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Стихина Ю.Г.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Холодник Т.П.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Салимова Ю.М.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Пронина О. А.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Качественный анализ результатов ВПР (биология, химия)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02.11.2023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451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Упорова Е.А.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Свяжина О.В.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Качественный анализ результатов ОГЭ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02.11.2023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</a:tr>
              <a:tr h="451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Дмитрунец Е. П.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Ловыгина Т.А.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Качественный анализ результатов ЕГЭ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02.11.2023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8" name="CustomShape 4"/>
          <p:cNvSpPr/>
          <p:nvPr/>
        </p:nvSpPr>
        <p:spPr>
          <a:xfrm>
            <a:off x="149040" y="3396600"/>
            <a:ext cx="4794840" cy="3016440"/>
          </a:xfrm>
          <a:prstGeom prst="rect">
            <a:avLst/>
          </a:prstGeom>
          <a:noFill/>
          <a:ln w="0"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Количество педагогов по предмету – 26: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- соответствие занимаемой должности - 7,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- 1 квалификационная категория - 11,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- высшая квалификационная категория - 8.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69960" y="-25416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Анализ деятельности РМО 2023-2024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134280" y="1249920"/>
            <a:ext cx="4824360" cy="2407320"/>
          </a:xfrm>
          <a:prstGeom prst="rect">
            <a:avLst/>
          </a:prstGeom>
          <a:noFill/>
          <a:ln w="0">
            <a:solidFill>
              <a:srgbClr val="0070C0"/>
            </a:solidFill>
          </a:ln>
        </p:spPr>
        <p:txBody>
          <a:bodyPr>
            <a:normAutofit fontScale="69500" lnSpcReduction="10000"/>
          </a:bodyPr>
          <a:lstStyle/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0" u="sng" strike="noStrike" spc="-1">
                <a:solidFill>
                  <a:srgbClr val="000000"/>
                </a:solidFill>
                <a:uFillTx/>
                <a:latin typeface="Times New Roman"/>
              </a:rPr>
              <a:t>Деятельность РМО с детьми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- Всероссийская олимпиада школьников по биологии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- Всероссийская олимпиада школьников по химии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- Муниципальный Турнир естествоиспытателей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91" name="Table 3"/>
          <p:cNvGraphicFramePr/>
          <p:nvPr/>
        </p:nvGraphicFramePr>
        <p:xfrm>
          <a:off x="5130360" y="1226880"/>
          <a:ext cx="6896880" cy="5206980"/>
        </p:xfrm>
        <a:graphic>
          <a:graphicData uri="http://schemas.openxmlformats.org/drawingml/2006/table">
            <a:tbl>
              <a:tblPr/>
              <a:tblGrid>
                <a:gridCol w="1676520"/>
                <a:gridCol w="3822480"/>
                <a:gridCol w="1397880"/>
              </a:tblGrid>
              <a:tr h="6577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2520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Тема выступления прак</a:t>
                      </a: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тических РМО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2520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Дата выступления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2520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638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Стихина Ю.Г.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 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252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Использование современных интернет-ресурсов при подготовке к ВПР по биологии.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252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17.11.2023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252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</a:tr>
              <a:tr h="652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Стихина Ю.Г.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 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Открытый урок в 6 классе по биологии «Виды корней и типы корневых систем»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17.11.2023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524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Нежданова А.А.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Овчинникова О.В.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Индивидуальный образовательный маршрут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17.11.2023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</a:tr>
              <a:tr h="660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Салимова Ю.М.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Аттестация педагогических работников в новой форме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17.11.2023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  <a:tr h="1188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Овчинникова О.В.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Нежданова А.А.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Еремина О.А.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Современный системно-деятельностный урок. Требования и приёмы для реализации его этапов. 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27.03.2024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solidFill>
                      <a:srgbClr val="4472C4">
                        <a:alpha val="20000"/>
                      </a:srgbClr>
                    </a:solidFill>
                  </a:tcPr>
                </a:tc>
              </a:tr>
              <a:tr h="767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Разработка заданий и учебных ситуаций для формирования функциональной грамотности, их использование как в урочной, так и во внеурочной деятельности по химии и биологии</a:t>
                      </a:r>
                      <a:r>
                        <a:rPr lang="ru-RU" sz="1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. 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27.03.2024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4472C4"/>
                      </a:solidFill>
                    </a:lnL>
                    <a:lnR w="12240">
                      <a:solidFill>
                        <a:srgbClr val="4472C4"/>
                      </a:solidFill>
                    </a:lnR>
                    <a:lnT w="12240">
                      <a:solidFill>
                        <a:srgbClr val="4472C4"/>
                      </a:solidFill>
                    </a:lnT>
                    <a:lnB w="12240">
                      <a:solidFill>
                        <a:srgbClr val="4472C4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2" name="CustomShape 4"/>
          <p:cNvSpPr/>
          <p:nvPr/>
        </p:nvSpPr>
        <p:spPr>
          <a:xfrm>
            <a:off x="149040" y="4031640"/>
            <a:ext cx="4794840" cy="2284920"/>
          </a:xfrm>
          <a:prstGeom prst="rect">
            <a:avLst/>
          </a:prstGeom>
          <a:noFill/>
          <a:ln w="0"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u="sng" strike="noStrike" spc="-1">
                <a:solidFill>
                  <a:srgbClr val="000000"/>
                </a:solidFill>
                <a:uFillTx/>
                <a:latin typeface="Times New Roman"/>
              </a:rPr>
              <a:t>Работа РМО с молодыми специалистами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: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- Индивидуальные консультации;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- Освещение вопроса на РМО по теме «Требования к современному уроку»;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274320" y="-1800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План работы 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236160" y="963720"/>
            <a:ext cx="11129760" cy="43509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514440" indent="-514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Статистические данные по итогам сдачи ОГЭ и ЕГЭ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Биология;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Химия;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Изменения в КИМ ОГЭ 2025 года;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2. Содержание учебного предмета;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3. Знакомство с методическим письмом по предмету;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4. Знакомство с новым перечнем ЭОР;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5. Организационные вопросы: 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 План работы 2024-2025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Список членов жюри ВсОШ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Список педагогов, анализирующие ВПР 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5" name="Рисунок 3"/>
          <p:cNvPicPr/>
          <p:nvPr/>
        </p:nvPicPr>
        <p:blipFill>
          <a:blip r:embed="rId2"/>
          <a:stretch/>
        </p:blipFill>
        <p:spPr>
          <a:xfrm>
            <a:off x="8751960" y="4144320"/>
            <a:ext cx="3269880" cy="2696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927000" y="163440"/>
            <a:ext cx="10515240" cy="891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Изменения в КИМ ОГЭ 2025 года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7" name="Объект 3"/>
          <p:cNvPicPr/>
          <p:nvPr/>
        </p:nvPicPr>
        <p:blipFill>
          <a:blip r:embed="rId2"/>
          <a:srcRect l="613" r="-613"/>
          <a:stretch/>
        </p:blipFill>
        <p:spPr>
          <a:xfrm>
            <a:off x="1066680" y="1003320"/>
            <a:ext cx="9543600" cy="1148760"/>
          </a:xfrm>
          <a:prstGeom prst="rect">
            <a:avLst/>
          </a:prstGeom>
          <a:ln w="0">
            <a:noFill/>
          </a:ln>
        </p:spPr>
      </p:pic>
      <p:pic>
        <p:nvPicPr>
          <p:cNvPr id="98" name="Picture 2"/>
          <p:cNvPicPr/>
          <p:nvPr/>
        </p:nvPicPr>
        <p:blipFill>
          <a:blip r:embed="rId3"/>
          <a:stretch/>
        </p:blipFill>
        <p:spPr>
          <a:xfrm>
            <a:off x="0" y="100080"/>
            <a:ext cx="774360" cy="1499760"/>
          </a:xfrm>
          <a:prstGeom prst="rect">
            <a:avLst/>
          </a:prstGeom>
          <a:ln w="0">
            <a:noFill/>
          </a:ln>
        </p:spPr>
      </p:pic>
      <p:pic>
        <p:nvPicPr>
          <p:cNvPr id="99" name="Рисунок 4"/>
          <p:cNvPicPr/>
          <p:nvPr/>
        </p:nvPicPr>
        <p:blipFill>
          <a:blip r:embed="rId4"/>
          <a:stretch/>
        </p:blipFill>
        <p:spPr>
          <a:xfrm>
            <a:off x="1066680" y="2193840"/>
            <a:ext cx="9461160" cy="4351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9601200" y="0"/>
            <a:ext cx="2488680" cy="840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500"/>
          </a:bodyPr>
          <a:lstStyle/>
          <a:p>
            <a:pPr algn="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Times New Roman"/>
              </a:rPr>
              <a:t>Биология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1" name="Объект 4"/>
          <p:cNvPicPr/>
          <p:nvPr/>
        </p:nvPicPr>
        <p:blipFill>
          <a:blip r:embed="rId2"/>
          <a:stretch/>
        </p:blipFill>
        <p:spPr>
          <a:xfrm>
            <a:off x="120240" y="203760"/>
            <a:ext cx="9361080" cy="4418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Объект 3"/>
          <p:cNvPicPr/>
          <p:nvPr/>
        </p:nvPicPr>
        <p:blipFill>
          <a:blip r:embed="rId2"/>
          <a:stretch/>
        </p:blipFill>
        <p:spPr>
          <a:xfrm>
            <a:off x="190440" y="47520"/>
            <a:ext cx="10388160" cy="7042320"/>
          </a:xfrm>
          <a:prstGeom prst="rect">
            <a:avLst/>
          </a:prstGeom>
          <a:ln w="0">
            <a:noFill/>
          </a:ln>
        </p:spPr>
      </p:pic>
      <p:sp>
        <p:nvSpPr>
          <p:cNvPr id="103" name="TextShape 1"/>
          <p:cNvSpPr txBox="1"/>
          <p:nvPr/>
        </p:nvSpPr>
        <p:spPr>
          <a:xfrm>
            <a:off x="9601200" y="0"/>
            <a:ext cx="2488680" cy="840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Times New Roman"/>
              </a:rPr>
              <a:t>Химия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Объект 3"/>
          <p:cNvPicPr/>
          <p:nvPr/>
        </p:nvPicPr>
        <p:blipFill>
          <a:blip r:embed="rId2"/>
          <a:stretch/>
        </p:blipFill>
        <p:spPr>
          <a:xfrm>
            <a:off x="243360" y="263520"/>
            <a:ext cx="6402600" cy="5933880"/>
          </a:xfrm>
          <a:prstGeom prst="rect">
            <a:avLst/>
          </a:prstGeom>
          <a:ln w="0">
            <a:noFill/>
          </a:ln>
        </p:spPr>
      </p:pic>
      <p:pic>
        <p:nvPicPr>
          <p:cNvPr id="105" name="Picture 2"/>
          <p:cNvPicPr/>
          <p:nvPr/>
        </p:nvPicPr>
        <p:blipFill>
          <a:blip r:embed="rId3"/>
          <a:stretch/>
        </p:blipFill>
        <p:spPr>
          <a:xfrm>
            <a:off x="9607680" y="-220680"/>
            <a:ext cx="2730240" cy="1176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774720" y="123840"/>
            <a:ext cx="10515240" cy="77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Times New Roman"/>
              </a:rPr>
              <a:t>Информационно-методические письма 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0" name="Объект 3"/>
          <p:cNvPicPr/>
          <p:nvPr/>
        </p:nvPicPr>
        <p:blipFill>
          <a:blip r:embed="rId2"/>
          <a:stretch/>
        </p:blipFill>
        <p:spPr>
          <a:xfrm>
            <a:off x="277560" y="1015920"/>
            <a:ext cx="5665680" cy="5363640"/>
          </a:xfrm>
          <a:prstGeom prst="rect">
            <a:avLst/>
          </a:prstGeom>
          <a:ln w="0">
            <a:noFill/>
          </a:ln>
          <a:effectLst>
            <a:outerShdw blurRad="292100" dist="139498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1" name="Рисунок 4"/>
          <p:cNvPicPr/>
          <p:nvPr/>
        </p:nvPicPr>
        <p:blipFill>
          <a:blip r:embed="rId3"/>
          <a:stretch/>
        </p:blipFill>
        <p:spPr>
          <a:xfrm>
            <a:off x="6058080" y="1015920"/>
            <a:ext cx="5573880" cy="5740200"/>
          </a:xfrm>
          <a:prstGeom prst="rect">
            <a:avLst/>
          </a:prstGeom>
          <a:ln w="0">
            <a:noFill/>
          </a:ln>
          <a:effectLst>
            <a:outerShdw blurRad="292100" dist="139498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" name="Picture 2"/>
          <p:cNvPicPr/>
          <p:nvPr/>
        </p:nvPicPr>
        <p:blipFill>
          <a:blip r:embed="rId4"/>
          <a:stretch/>
        </p:blipFill>
        <p:spPr>
          <a:xfrm>
            <a:off x="11441160" y="0"/>
            <a:ext cx="617040" cy="847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760</TotalTime>
  <Words>599</Words>
  <Application>Microsoft Office PowerPoint</Application>
  <PresentationFormat>Произвольный</PresentationFormat>
  <Paragraphs>136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Установочное заседание районного методического объединения учителей биологии и химии</dc:title>
  <dc:subject/>
  <dc:creator>AcerN15W4</dc:creator>
  <dc:description/>
  <cp:lastModifiedBy>User</cp:lastModifiedBy>
  <cp:revision>40</cp:revision>
  <dcterms:created xsi:type="dcterms:W3CDTF">2023-08-27T18:41:25Z</dcterms:created>
  <dcterms:modified xsi:type="dcterms:W3CDTF">2024-08-30T09:29:24Z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19</vt:i4>
  </property>
</Properties>
</file>