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4" r:id="rId35"/>
    <p:sldId id="311" r:id="rId3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EE43A3A-E35C-42A5-AF04-27E855CFA105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29.10.2024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B27C971-15A0-47FD-9351-61B81FFCF599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5777" y="1505884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57807" y="1317141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78186" y="2493175"/>
            <a:ext cx="9683327" cy="846378"/>
          </a:xfrm>
          <a:prstGeom prst="rect">
            <a:avLst/>
          </a:prstGeom>
        </p:spPr>
        <p:txBody>
          <a:bodyPr vert="horz" wrap="square" lIns="0" tIns="15233" rIns="0" bIns="0" rtlCol="0">
            <a:spAutoFit/>
          </a:bodyPr>
          <a:lstStyle/>
          <a:p>
            <a:pPr algn="ctr">
              <a:spcBef>
                <a:spcPts val="120"/>
              </a:spcBef>
            </a:pPr>
            <a:r>
              <a:rPr lang="ru-RU" sz="2700" dirty="0">
                <a:solidFill>
                  <a:srgbClr val="5F497A"/>
                </a:solidFill>
              </a:rPr>
              <a:t>Реализация системы </a:t>
            </a:r>
            <a:r>
              <a:rPr lang="ru-RU" sz="2700" dirty="0" err="1">
                <a:solidFill>
                  <a:srgbClr val="5F497A"/>
                </a:solidFill>
              </a:rPr>
              <a:t>критериального</a:t>
            </a:r>
            <a:r>
              <a:rPr lang="ru-RU" sz="2700" dirty="0">
                <a:solidFill>
                  <a:srgbClr val="5F497A"/>
                </a:solidFill>
              </a:rPr>
              <a:t> оценивания в условиях ФГОС ООО</a:t>
            </a:r>
            <a:endParaRPr sz="2700" dirty="0"/>
          </a:p>
        </p:txBody>
      </p:sp>
      <p:sp>
        <p:nvSpPr>
          <p:cNvPr id="7" name="object 7"/>
          <p:cNvSpPr/>
          <p:nvPr/>
        </p:nvSpPr>
        <p:spPr>
          <a:xfrm>
            <a:off x="1586992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27056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55777" y="5727232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57807" y="5538489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t="16350" r="17122" b="6817"/>
          <a:stretch/>
        </p:blipFill>
        <p:spPr bwMode="auto">
          <a:xfrm>
            <a:off x="4295800" y="3573016"/>
            <a:ext cx="3643892" cy="297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00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672752" y="116632"/>
            <a:ext cx="12529392" cy="905350"/>
          </a:xfrm>
          <a:prstGeom prst="rect">
            <a:avLst/>
          </a:prstGeom>
        </p:spPr>
        <p:txBody>
          <a:bodyPr vert="horz" wrap="square" lIns="0" tIns="408914" rIns="0" bIns="0" rtlCol="0">
            <a:spAutoFit/>
          </a:bodyPr>
          <a:lstStyle/>
          <a:p>
            <a:pPr marL="1934561">
              <a:spcBef>
                <a:spcPts val="120"/>
              </a:spcBef>
            </a:pPr>
            <a:r>
              <a:rPr sz="3200" b="1" spc="-13" dirty="0">
                <a:solidFill>
                  <a:srgbClr val="5F497A"/>
                </a:solidFill>
              </a:rPr>
              <a:t>Критериальное</a:t>
            </a:r>
            <a:r>
              <a:rPr sz="3200" b="1" spc="-27" dirty="0">
                <a:solidFill>
                  <a:srgbClr val="5F497A"/>
                </a:solidFill>
              </a:rPr>
              <a:t> </a:t>
            </a:r>
            <a:r>
              <a:rPr sz="3200" b="1" dirty="0">
                <a:solidFill>
                  <a:srgbClr val="5F497A"/>
                </a:solidFill>
              </a:rPr>
              <a:t>оценивание</a:t>
            </a:r>
            <a:r>
              <a:rPr sz="3200" b="1" spc="-20" dirty="0">
                <a:solidFill>
                  <a:srgbClr val="5F497A"/>
                </a:solidFill>
              </a:rPr>
              <a:t> </a:t>
            </a:r>
            <a:r>
              <a:rPr sz="3200" b="1" dirty="0">
                <a:solidFill>
                  <a:srgbClr val="5F497A"/>
                </a:solidFill>
              </a:rPr>
              <a:t>–</a:t>
            </a:r>
            <a:r>
              <a:rPr sz="3200" b="1" spc="-93" dirty="0">
                <a:solidFill>
                  <a:srgbClr val="5F497A"/>
                </a:solidFill>
              </a:rPr>
              <a:t> </a:t>
            </a:r>
            <a:r>
              <a:rPr sz="3200" b="1" spc="-27" dirty="0">
                <a:solidFill>
                  <a:srgbClr val="5F497A"/>
                </a:solidFill>
              </a:rPr>
              <a:t>результат:</a:t>
            </a:r>
            <a:r>
              <a:rPr sz="3200" b="1" spc="-60" dirty="0">
                <a:solidFill>
                  <a:srgbClr val="5F497A"/>
                </a:solidFill>
              </a:rPr>
              <a:t> </a:t>
            </a:r>
            <a:r>
              <a:rPr sz="3200" b="1" spc="-13" dirty="0">
                <a:solidFill>
                  <a:srgbClr val="5F497A"/>
                </a:solidFill>
              </a:rPr>
              <a:t>«отметка»</a:t>
            </a:r>
            <a:endParaRPr sz="3200" b="1" dirty="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71888" y="1604248"/>
            <a:ext cx="10700173" cy="4201899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475601" marR="6770" indent="-459522">
              <a:spcBef>
                <a:spcPts val="133"/>
              </a:spcBef>
            </a:pPr>
            <a:r>
              <a:rPr sz="2400" b="1" i="1" spc="-13" dirty="0">
                <a:solidFill>
                  <a:srgbClr val="001F5F"/>
                </a:solidFill>
                <a:latin typeface="Calibri"/>
                <a:cs typeface="Calibri"/>
              </a:rPr>
              <a:t>Критериальное</a:t>
            </a:r>
            <a:r>
              <a:rPr sz="2400" b="1" i="1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i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2400" b="1" i="1" spc="506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b="1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spc="-13" dirty="0">
                <a:solidFill>
                  <a:srgbClr val="001F5F"/>
                </a:solidFill>
                <a:latin typeface="Calibri"/>
                <a:cs typeface="Calibri"/>
              </a:rPr>
              <a:t>процесс,</a:t>
            </a:r>
            <a:r>
              <a:rPr sz="2400" i="1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основанный</a:t>
            </a:r>
            <a:r>
              <a:rPr sz="2400" i="1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400" i="1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анализе</a:t>
            </a:r>
            <a:r>
              <a:rPr sz="2400" i="1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2400" i="1" spc="-13" dirty="0">
                <a:solidFill>
                  <a:srgbClr val="001F5F"/>
                </a:solidFill>
                <a:latin typeface="Calibri"/>
                <a:cs typeface="Calibri"/>
              </a:rPr>
              <a:t>оценке образовательных</a:t>
            </a:r>
            <a:r>
              <a:rPr sz="2400" i="1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достижений</a:t>
            </a:r>
            <a:r>
              <a:rPr sz="2400" i="1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2400" i="1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4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spc="-13" dirty="0">
                <a:solidFill>
                  <a:srgbClr val="001F5F"/>
                </a:solidFill>
                <a:latin typeface="Calibri"/>
                <a:cs typeface="Calibri"/>
              </a:rPr>
              <a:t>комплексу</a:t>
            </a:r>
            <a:r>
              <a:rPr sz="2400" i="1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i="1" spc="-13" dirty="0">
                <a:solidFill>
                  <a:srgbClr val="001F5F"/>
                </a:solidFill>
                <a:latin typeface="Calibri"/>
                <a:cs typeface="Calibri"/>
              </a:rPr>
              <a:t>взаимосвязанных показателей.</a:t>
            </a:r>
            <a:endParaRPr sz="2400" dirty="0">
              <a:latin typeface="Calibri"/>
              <a:cs typeface="Calibri"/>
            </a:endParaRPr>
          </a:p>
          <a:p>
            <a:pPr marL="16925">
              <a:spcBef>
                <a:spcPts val="585"/>
              </a:spcBef>
            </a:pP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sz="24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этом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критериальное</a:t>
            </a:r>
            <a:r>
              <a:rPr sz="2400" spc="-1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оценивание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сходно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</a:t>
            </a:r>
            <a:r>
              <a:rPr sz="2400" spc="-4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традиционным</a:t>
            </a:r>
            <a:r>
              <a:rPr sz="2400" spc="-10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нормативным</a:t>
            </a:r>
            <a:endParaRPr sz="2400" dirty="0">
              <a:latin typeface="Calibri"/>
              <a:cs typeface="Calibri"/>
            </a:endParaRPr>
          </a:p>
          <a:p>
            <a:pPr marL="475601"/>
            <a:r>
              <a:rPr sz="2400" dirty="0">
                <a:latin typeface="Calibri"/>
                <a:cs typeface="Calibri"/>
              </a:rPr>
              <a:t>оцениванием,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при</a:t>
            </a:r>
            <a:r>
              <a:rPr sz="2400" spc="-5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котором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отметка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выставляется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с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учетом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степени</a:t>
            </a:r>
            <a:endParaRPr sz="2400" dirty="0">
              <a:latin typeface="Calibri"/>
              <a:cs typeface="Calibri"/>
            </a:endParaRPr>
          </a:p>
          <a:p>
            <a:pPr marL="475601" marR="617773"/>
            <a:r>
              <a:rPr sz="2400" spc="-13" dirty="0">
                <a:latin typeface="Calibri"/>
                <a:cs typeface="Calibri"/>
              </a:rPr>
              <a:t>достижения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определенных</a:t>
            </a:r>
            <a:r>
              <a:rPr sz="2400" spc="-2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требований</a:t>
            </a:r>
            <a:r>
              <a:rPr sz="2400" spc="-53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(полнота</a:t>
            </a:r>
            <a:r>
              <a:rPr sz="2400" spc="-6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изложения,</a:t>
            </a:r>
            <a:r>
              <a:rPr sz="2400" spc="-12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приведение </a:t>
            </a:r>
            <a:r>
              <a:rPr sz="2400" dirty="0">
                <a:latin typeface="Calibri"/>
                <a:cs typeface="Calibri"/>
              </a:rPr>
              <a:t>примеров,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качество</a:t>
            </a:r>
            <a:r>
              <a:rPr sz="2400" spc="-53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изделия</a:t>
            </a:r>
            <a:r>
              <a:rPr sz="2400" spc="-10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т.</a:t>
            </a:r>
            <a:r>
              <a:rPr sz="2400" spc="-93" dirty="0">
                <a:latin typeface="Calibri"/>
                <a:cs typeface="Calibri"/>
              </a:rPr>
              <a:t> </a:t>
            </a:r>
            <a:r>
              <a:rPr sz="2400" spc="-27" dirty="0">
                <a:latin typeface="Calibri"/>
                <a:cs typeface="Calibri"/>
              </a:rPr>
              <a:t>п.).</a:t>
            </a:r>
            <a:endParaRPr sz="2400" dirty="0">
              <a:latin typeface="Calibri"/>
              <a:cs typeface="Calibri"/>
            </a:endParaRPr>
          </a:p>
          <a:p>
            <a:pPr marL="475601" marR="17772" indent="-390974">
              <a:spcBef>
                <a:spcPts val="578"/>
              </a:spcBef>
            </a:pPr>
            <a:r>
              <a:rPr sz="2400" dirty="0">
                <a:latin typeface="Calibri"/>
                <a:cs typeface="Calibri"/>
              </a:rPr>
              <a:t>Отличие:</a:t>
            </a:r>
            <a:r>
              <a:rPr sz="2400" spc="-6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критериальное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оценивание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осуществляется</a:t>
            </a:r>
            <a:r>
              <a:rPr sz="2400" spc="-6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«методом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прибавления», когда</a:t>
            </a:r>
            <a:r>
              <a:rPr sz="2400" spc="-6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каждое</a:t>
            </a:r>
            <a:r>
              <a:rPr sz="2400" spc="-10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проявленное</a:t>
            </a:r>
            <a:r>
              <a:rPr sz="2400" spc="-5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умение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или</a:t>
            </a:r>
            <a:r>
              <a:rPr sz="2400" spc="-8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усвоенное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положение</a:t>
            </a:r>
            <a:r>
              <a:rPr sz="2400" spc="-8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добавляет </a:t>
            </a:r>
            <a:r>
              <a:rPr sz="2400" dirty="0">
                <a:latin typeface="Calibri"/>
                <a:cs typeface="Calibri"/>
              </a:rPr>
              <a:t>баллы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уже</a:t>
            </a:r>
            <a:r>
              <a:rPr sz="2400" spc="-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полученному</a:t>
            </a:r>
            <a:r>
              <a:rPr sz="2400" spc="-67" dirty="0">
                <a:latin typeface="Calibri"/>
                <a:cs typeface="Calibri"/>
              </a:rPr>
              <a:t> </a:t>
            </a:r>
            <a:r>
              <a:rPr sz="2400" spc="-27" dirty="0">
                <a:latin typeface="Calibri"/>
                <a:cs typeface="Calibri"/>
              </a:rPr>
              <a:t>результату, </a:t>
            </a:r>
            <a:r>
              <a:rPr sz="2400" dirty="0">
                <a:latin typeface="Calibri"/>
                <a:cs typeface="Calibri"/>
              </a:rPr>
              <a:t>а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нормативное</a:t>
            </a:r>
            <a:r>
              <a:rPr sz="2400" spc="-4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оценивание</a:t>
            </a:r>
            <a:r>
              <a:rPr sz="2400" spc="1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–</a:t>
            </a:r>
            <a:r>
              <a:rPr sz="2400" spc="-4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«методом </a:t>
            </a:r>
            <a:r>
              <a:rPr sz="2400" dirty="0">
                <a:latin typeface="Calibri"/>
                <a:cs typeface="Calibri"/>
              </a:rPr>
              <a:t>вычитания»</a:t>
            </a:r>
            <a:r>
              <a:rPr sz="2400" spc="-5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из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эталонного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ответа</a:t>
            </a:r>
            <a:r>
              <a:rPr sz="2400" spc="-4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на</a:t>
            </a:r>
            <a:r>
              <a:rPr sz="2400" spc="-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5</a:t>
            </a:r>
            <a:r>
              <a:rPr sz="2400" spc="-4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баллов</a:t>
            </a:r>
            <a:r>
              <a:rPr sz="2400" spc="-47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ошибок</a:t>
            </a:r>
            <a:r>
              <a:rPr sz="2400" spc="-100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и</a:t>
            </a:r>
            <a:r>
              <a:rPr sz="2400" spc="-33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промахов</a:t>
            </a:r>
            <a:r>
              <a:rPr sz="2400" spc="-67" dirty="0">
                <a:latin typeface="Calibri"/>
                <a:cs typeface="Calibri"/>
              </a:rPr>
              <a:t> </a:t>
            </a:r>
            <a:r>
              <a:rPr sz="2400" spc="-13" dirty="0">
                <a:latin typeface="Calibri"/>
                <a:cs typeface="Calibri"/>
              </a:rPr>
              <a:t>ученика.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394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042204" y="-345846"/>
            <a:ext cx="12192000" cy="1520903"/>
          </a:xfrm>
          <a:prstGeom prst="rect">
            <a:avLst/>
          </a:prstGeom>
        </p:spPr>
        <p:txBody>
          <a:bodyPr vert="horz" wrap="square" lIns="0" tIns="408914" rIns="0" bIns="0" rtlCol="0">
            <a:spAutoFit/>
          </a:bodyPr>
          <a:lstStyle/>
          <a:p>
            <a:pPr marL="1934561" algn="ctr">
              <a:spcBef>
                <a:spcPts val="120"/>
              </a:spcBef>
            </a:pPr>
            <a:r>
              <a:rPr sz="3600" b="1" spc="-13" dirty="0">
                <a:solidFill>
                  <a:srgbClr val="5F497A"/>
                </a:solidFill>
              </a:rPr>
              <a:t>Критериальное</a:t>
            </a:r>
            <a:r>
              <a:rPr sz="3600" b="1" spc="-27" dirty="0">
                <a:solidFill>
                  <a:srgbClr val="5F497A"/>
                </a:solidFill>
              </a:rPr>
              <a:t> </a:t>
            </a:r>
            <a:r>
              <a:rPr sz="3600" b="1" dirty="0">
                <a:solidFill>
                  <a:srgbClr val="5F497A"/>
                </a:solidFill>
              </a:rPr>
              <a:t>оценивание</a:t>
            </a:r>
            <a:r>
              <a:rPr sz="3600" b="1" spc="-20" dirty="0">
                <a:solidFill>
                  <a:srgbClr val="5F497A"/>
                </a:solidFill>
              </a:rPr>
              <a:t> </a:t>
            </a:r>
            <a:r>
              <a:rPr sz="3600" b="1" dirty="0">
                <a:solidFill>
                  <a:srgbClr val="5F497A"/>
                </a:solidFill>
              </a:rPr>
              <a:t>–</a:t>
            </a:r>
            <a:r>
              <a:rPr sz="3600" b="1" spc="-93" dirty="0">
                <a:solidFill>
                  <a:srgbClr val="5F497A"/>
                </a:solidFill>
              </a:rPr>
              <a:t> </a:t>
            </a:r>
            <a:r>
              <a:rPr sz="3600" b="1" spc="-27" dirty="0">
                <a:solidFill>
                  <a:srgbClr val="5F497A"/>
                </a:solidFill>
              </a:rPr>
              <a:t>результат:</a:t>
            </a:r>
            <a:r>
              <a:rPr sz="3600" b="1" spc="-60" dirty="0">
                <a:solidFill>
                  <a:srgbClr val="5F497A"/>
                </a:solidFill>
              </a:rPr>
              <a:t> </a:t>
            </a:r>
            <a:r>
              <a:rPr sz="3600" b="1" spc="-13" dirty="0">
                <a:solidFill>
                  <a:srgbClr val="5F497A"/>
                </a:solidFill>
              </a:rPr>
              <a:t>«отметка»</a:t>
            </a:r>
            <a:endParaRPr sz="3600" b="1" dirty="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4294967295"/>
          </p:nvPr>
        </p:nvSpPr>
        <p:spPr>
          <a:xfrm>
            <a:off x="479376" y="1174449"/>
            <a:ext cx="11037756" cy="4830248"/>
          </a:xfrm>
          <a:prstGeom prst="rect">
            <a:avLst/>
          </a:prstGeom>
        </p:spPr>
        <p:txBody>
          <a:bodyPr vert="horz" wrap="square" lIns="0" tIns="455374" rIns="0" bIns="0" rtlCol="0">
            <a:spAutoFit/>
          </a:bodyPr>
          <a:lstStyle/>
          <a:p>
            <a:pPr marL="211566">
              <a:spcBef>
                <a:spcPts val="713"/>
              </a:spcBef>
            </a:pPr>
            <a:r>
              <a:rPr sz="2400" b="1" dirty="0">
                <a:solidFill>
                  <a:srgbClr val="001F5F"/>
                </a:solidFill>
              </a:rPr>
              <a:t>Критерий</a:t>
            </a:r>
            <a:r>
              <a:rPr sz="2400" b="1" spc="-60" dirty="0">
                <a:solidFill>
                  <a:srgbClr val="001F5F"/>
                </a:solidFill>
              </a:rPr>
              <a:t> </a:t>
            </a:r>
            <a:r>
              <a:rPr sz="2400" b="1" dirty="0">
                <a:solidFill>
                  <a:srgbClr val="001F5F"/>
                </a:solidFill>
              </a:rPr>
              <a:t>оценки</a:t>
            </a:r>
            <a:r>
              <a:rPr sz="2400" b="1" spc="-27" dirty="0">
                <a:solidFill>
                  <a:srgbClr val="001F5F"/>
                </a:solidFill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-</a:t>
            </a:r>
            <a:r>
              <a:rPr sz="24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признак,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4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основании</a:t>
            </a:r>
            <a:r>
              <a:rPr sz="24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которого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 производится</a:t>
            </a:r>
            <a:r>
              <a:rPr sz="2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оценка.</a:t>
            </a:r>
          </a:p>
          <a:p>
            <a:pPr marL="670241" marR="845418" indent="-459522">
              <a:spcBef>
                <a:spcPts val="578"/>
              </a:spcBef>
            </a:pP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основе:</a:t>
            </a:r>
            <a:r>
              <a:rPr sz="24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</a:rPr>
              <a:t>сравнение</a:t>
            </a:r>
            <a:r>
              <a:rPr sz="2400" spc="-60" dirty="0">
                <a:solidFill>
                  <a:srgbClr val="001F5F"/>
                </a:solidFill>
              </a:rPr>
              <a:t> </a:t>
            </a:r>
            <a:r>
              <a:rPr sz="2400" spc="-13" dirty="0">
                <a:solidFill>
                  <a:srgbClr val="001F5F"/>
                </a:solidFill>
              </a:rPr>
              <a:t>образовательных</a:t>
            </a:r>
            <a:r>
              <a:rPr sz="2400" spc="-20" dirty="0">
                <a:solidFill>
                  <a:srgbClr val="001F5F"/>
                </a:solidFill>
              </a:rPr>
              <a:t> </a:t>
            </a:r>
            <a:r>
              <a:rPr sz="2400" dirty="0">
                <a:solidFill>
                  <a:srgbClr val="001F5F"/>
                </a:solidFill>
              </a:rPr>
              <a:t>достижений</a:t>
            </a:r>
            <a:r>
              <a:rPr sz="2400" spc="-60" dirty="0">
                <a:solidFill>
                  <a:srgbClr val="001F5F"/>
                </a:solidFill>
              </a:rPr>
              <a:t> </a:t>
            </a:r>
            <a:r>
              <a:rPr sz="2400" dirty="0">
                <a:solidFill>
                  <a:srgbClr val="001F5F"/>
                </a:solidFill>
              </a:rPr>
              <a:t>с</a:t>
            </a:r>
            <a:r>
              <a:rPr sz="2400" spc="-13" dirty="0">
                <a:solidFill>
                  <a:srgbClr val="001F5F"/>
                </a:solidFill>
              </a:rPr>
              <a:t> </a:t>
            </a:r>
            <a:r>
              <a:rPr sz="2400" dirty="0">
                <a:solidFill>
                  <a:srgbClr val="001F5F"/>
                </a:solidFill>
              </a:rPr>
              <a:t>заранее</a:t>
            </a:r>
            <a:r>
              <a:rPr sz="2400" spc="-60" dirty="0">
                <a:solidFill>
                  <a:srgbClr val="001F5F"/>
                </a:solidFill>
              </a:rPr>
              <a:t> </a:t>
            </a:r>
            <a:r>
              <a:rPr sz="2400" spc="-13" dirty="0">
                <a:solidFill>
                  <a:srgbClr val="001F5F"/>
                </a:solidFill>
              </a:rPr>
              <a:t>известными </a:t>
            </a:r>
            <a:r>
              <a:rPr sz="2400" dirty="0">
                <a:solidFill>
                  <a:srgbClr val="001F5F"/>
                </a:solidFill>
              </a:rPr>
              <a:t>критериями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24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соответствующими</a:t>
            </a:r>
            <a:r>
              <a:rPr sz="24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целям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4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содержанию</a:t>
            </a:r>
            <a:r>
              <a:rPr sz="24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образования, отражающими</a:t>
            </a:r>
            <a:r>
              <a:rPr sz="24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предметные</a:t>
            </a:r>
            <a:r>
              <a:rPr sz="2400" spc="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4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метапредметные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умения</a:t>
            </a:r>
            <a:r>
              <a:rPr sz="24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обучающихся.</a:t>
            </a:r>
          </a:p>
          <a:p>
            <a:pPr marL="211566">
              <a:spcBef>
                <a:spcPts val="578"/>
              </a:spcBef>
            </a:pP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Обеспечивает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обратную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связь</a:t>
            </a:r>
            <a:r>
              <a:rPr sz="24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4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объективность</a:t>
            </a:r>
            <a:r>
              <a:rPr sz="24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оценочных</a:t>
            </a:r>
            <a:r>
              <a:rPr sz="2400" spc="4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процедур.</a:t>
            </a:r>
          </a:p>
          <a:p>
            <a:pPr marL="670241" marR="6770" indent="-459522">
              <a:spcBef>
                <a:spcPts val="578"/>
              </a:spcBef>
            </a:pPr>
            <a:r>
              <a:rPr sz="2400" b="1" dirty="0">
                <a:solidFill>
                  <a:srgbClr val="001F5F"/>
                </a:solidFill>
              </a:rPr>
              <a:t>Условием</a:t>
            </a:r>
            <a:r>
              <a:rPr sz="2400" spc="393" dirty="0">
                <a:solidFill>
                  <a:srgbClr val="001F5F"/>
                </a:solidFill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критериального</a:t>
            </a:r>
            <a:r>
              <a:rPr sz="24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оценивания</a:t>
            </a:r>
            <a:r>
              <a:rPr sz="2400" spc="-10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sz="2400" spc="-10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предварительное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ознакомление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всех</a:t>
            </a:r>
            <a:r>
              <a:rPr sz="24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участников</a:t>
            </a:r>
            <a:r>
              <a:rPr sz="2400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образовательного</a:t>
            </a:r>
            <a:r>
              <a:rPr sz="24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процесса,</a:t>
            </a:r>
            <a:r>
              <a:rPr sz="24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прежде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всего</a:t>
            </a:r>
            <a:r>
              <a:rPr sz="24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обучающихся,</a:t>
            </a:r>
            <a:r>
              <a:rPr sz="2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67" dirty="0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используемыми</a:t>
            </a:r>
            <a:r>
              <a:rPr sz="24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критериями.</a:t>
            </a:r>
          </a:p>
          <a:p>
            <a:pPr marL="211566">
              <a:spcBef>
                <a:spcPts val="578"/>
              </a:spcBef>
            </a:pP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Учитель</a:t>
            </a:r>
            <a:r>
              <a:rPr sz="24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разрабатывает диагностический</a:t>
            </a:r>
            <a:r>
              <a:rPr sz="2400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материал</a:t>
            </a:r>
            <a:r>
              <a:rPr sz="24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критерии</a:t>
            </a:r>
          </a:p>
          <a:p>
            <a:pPr marL="670241"/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сформированности,</a:t>
            </a:r>
            <a:r>
              <a:rPr sz="24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которые</a:t>
            </a:r>
            <a:r>
              <a:rPr sz="24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можно</a:t>
            </a:r>
            <a:r>
              <a:rPr sz="24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перевести</a:t>
            </a:r>
            <a:r>
              <a:rPr sz="2400" spc="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400" spc="506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5-ти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0" dirty="0">
                <a:solidFill>
                  <a:srgbClr val="001F5F"/>
                </a:solidFill>
                <a:latin typeface="Calibri"/>
                <a:cs typeface="Calibri"/>
              </a:rPr>
              <a:t>балльную</a:t>
            </a:r>
            <a:r>
              <a:rPr sz="24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шкалу.</a:t>
            </a:r>
          </a:p>
        </p:txBody>
      </p:sp>
    </p:spTree>
    <p:extLst>
      <p:ext uri="{BB962C8B-B14F-4D97-AF65-F5344CB8AC3E}">
        <p14:creationId xmlns:p14="http://schemas.microsoft.com/office/powerpoint/2010/main" val="111386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400" y="332656"/>
            <a:ext cx="10841803" cy="573808"/>
          </a:xfrm>
        </p:spPr>
        <p:txBody>
          <a:bodyPr/>
          <a:lstStyle/>
          <a:p>
            <a:r>
              <a:rPr lang="ru-RU" sz="3200" u="sng" dirty="0"/>
              <a:t>Нормы </a:t>
            </a:r>
            <a:r>
              <a:rPr lang="ru-RU" sz="3200" u="sng" dirty="0" smtClean="0"/>
              <a:t>оценивания</a:t>
            </a:r>
            <a:r>
              <a:rPr lang="en-US" sz="3200" u="sng" dirty="0" smtClean="0"/>
              <a:t> </a:t>
            </a:r>
            <a:r>
              <a:rPr lang="ru-RU" sz="3200" u="sng" dirty="0" smtClean="0"/>
              <a:t>учебного </a:t>
            </a:r>
            <a:r>
              <a:rPr lang="ru-RU" sz="3200" u="sng" dirty="0"/>
              <a:t>предмета «Биология»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77122" y="1166282"/>
            <a:ext cx="11037756" cy="4795394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устного  ответа учащихся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"5" ставится в случае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1. Знания, понимания, глубины усвоения обучающимся всего объёма программного материала.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2. Умения выделять главные положения в изученном материале, на основании фактов и примеров обобщать, делать выводы, устанавливать межпредметные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внутрипредметные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связи, творчески применяет полученные знания в незнакомой ситуации.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3. Отсутствие ошибок и недочётов при воспроизведении изученного материала, при устных ответах устранение отдельных неточностей с помощью дополнительных вопросов учителя, соблюдение культуры устной речи.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80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06402" y="1166282"/>
            <a:ext cx="11208477" cy="2951011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"4":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1. Знание всего изученного программного материала.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2. Умений выделять главные положения в изученном материале, на основании фактов и примеров обобщать, делать выводы, устанавливать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внутрипредметные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связи, применять полученные знания на практике.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3. Незначительные (негрубые) ошибки и недочёты при воспроизведении изученного материала, соблюдение основных правил культуры устной речи.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357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77122" y="1166282"/>
            <a:ext cx="11037756" cy="4610955"/>
          </a:xfrm>
          <a:prstGeom prst="rect">
            <a:avLst/>
          </a:prstGeom>
        </p:spPr>
        <p:txBody>
          <a:bodyPr lIns="121862" tIns="60931" rIns="121862" bIns="60931"/>
          <a:lstStyle/>
          <a:p>
            <a:pPr indent="600002" algn="just"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Отметка "3"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(уровень представлений, сочетающихся с элементами научных понятий):</a:t>
            </a:r>
          </a:p>
          <a:p>
            <a:pPr indent="600002" algn="just">
              <a:lnSpc>
                <a:spcPct val="115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1. Знание и усвоение материала на уровне минимальных требований программы, затруднение при самостоятельном воспроизведении, необходимость незначительной помощи преподавателя.</a:t>
            </a:r>
          </a:p>
          <a:p>
            <a:pPr indent="600002" algn="just">
              <a:lnSpc>
                <a:spcPct val="115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2. Умение работать на уровне воспроизведения, затруднения при ответах на видоизменённые вопросы.</a:t>
            </a:r>
          </a:p>
          <a:p>
            <a:pPr indent="600002" algn="just">
              <a:lnSpc>
                <a:spcPct val="115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3. Наличие грубой ошибки, нескольких негрубых при воспроизведении изученного материала, незначительное несоблюдение основных правил культуры устной речи.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194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77122" y="1166281"/>
            <a:ext cx="11037756" cy="331988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b="1" dirty="0">
                <a:solidFill>
                  <a:schemeClr val="tx1"/>
                </a:solidFill>
              </a:rPr>
              <a:t>Отметка "2":</a:t>
            </a:r>
          </a:p>
          <a:p>
            <a:r>
              <a:rPr lang="ru-RU" sz="2800" dirty="0">
                <a:solidFill>
                  <a:schemeClr val="tx1"/>
                </a:solidFill>
              </a:rPr>
              <a:t> 1. Знание и усвоение материала на уровне ниже минимальных требований программы, отдельные представления об изученном материале.</a:t>
            </a:r>
          </a:p>
          <a:p>
            <a:r>
              <a:rPr lang="ru-RU" sz="2800" dirty="0">
                <a:solidFill>
                  <a:schemeClr val="tx1"/>
                </a:solidFill>
              </a:rPr>
              <a:t> 2. Отсутствие умений работать на уровне воспроизведения, затруднения при ответах на стандартные вопросы.</a:t>
            </a:r>
          </a:p>
          <a:p>
            <a:r>
              <a:rPr lang="ru-RU" sz="2800" dirty="0">
                <a:solidFill>
                  <a:schemeClr val="tx1"/>
                </a:solidFill>
              </a:rPr>
              <a:t> 3. Наличие нескольких грубых ошибок, большого числа негрубых при воспроизведении изученного материала, значительное несоблюдение основных правил культуры устной речи.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5584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097" y="228657"/>
            <a:ext cx="10841803" cy="573808"/>
          </a:xfrm>
        </p:spPr>
        <p:txBody>
          <a:bodyPr/>
          <a:lstStyle/>
          <a:p>
            <a:r>
              <a:rPr lang="ru-RU" sz="2800" b="1" dirty="0"/>
              <a:t>Оценка выполнения практических (лабораторных) работ.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35360" y="836712"/>
            <a:ext cx="11037756" cy="553314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dirty="0" smtClean="0">
                <a:solidFill>
                  <a:schemeClr val="tx1"/>
                </a:solidFill>
              </a:rPr>
              <a:t>Отметка </a:t>
            </a:r>
            <a:r>
              <a:rPr lang="ru-RU" dirty="0">
                <a:solidFill>
                  <a:schemeClr val="tx1"/>
                </a:solidFill>
              </a:rPr>
              <a:t>"5" ставится, если ученик:</a:t>
            </a:r>
          </a:p>
          <a:p>
            <a:r>
              <a:rPr lang="ru-RU" dirty="0">
                <a:solidFill>
                  <a:schemeClr val="tx1"/>
                </a:solidFill>
              </a:rPr>
              <a:t> 1) правильно определил цель опыта;</a:t>
            </a:r>
          </a:p>
          <a:p>
            <a:r>
              <a:rPr lang="ru-RU" dirty="0">
                <a:solidFill>
                  <a:schemeClr val="tx1"/>
                </a:solidFill>
              </a:rPr>
              <a:t> 2) выполнил работу в полном объеме с соблюдением необходимой последовательности проведения опытов и измерений;</a:t>
            </a:r>
          </a:p>
          <a:p>
            <a:r>
              <a:rPr lang="ru-RU" dirty="0">
                <a:solidFill>
                  <a:schemeClr val="tx1"/>
                </a:solidFill>
              </a:rPr>
              <a:t> 3) самостоятельно и рационально выбрал и подготовил для опыта необходимое оборудование, все опыты провел в условиях и режимах, обеспечивающих получение результатов и выводов с наибольшей точностью;</a:t>
            </a:r>
          </a:p>
          <a:p>
            <a:r>
              <a:rPr lang="ru-RU" dirty="0">
                <a:solidFill>
                  <a:schemeClr val="tx1"/>
                </a:solidFill>
              </a:rPr>
              <a:t> 4) научно грамотно, логично описал наблюдения и сформулировал выводы из опыта. В представленном отчете правильно и аккуратно выполнил все записи, таблицы, рисунки, графики, вычисления и сделал выводы;</a:t>
            </a:r>
          </a:p>
          <a:p>
            <a:r>
              <a:rPr lang="ru-RU" dirty="0">
                <a:solidFill>
                  <a:schemeClr val="tx1"/>
                </a:solidFill>
              </a:rPr>
              <a:t> 5) проявляет организационно-трудовые умения (поддерживает чистоту рабочего места и порядок на столе, экономно использует расходные материалы).</a:t>
            </a:r>
          </a:p>
          <a:p>
            <a:r>
              <a:rPr lang="ru-RU" dirty="0">
                <a:solidFill>
                  <a:schemeClr val="tx1"/>
                </a:solidFill>
              </a:rPr>
              <a:t> 7) эксперимент осуществляет по плану с учетом техники безопасности и правил работы с материалами и оборудованием.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351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77122" y="1166281"/>
            <a:ext cx="11037756" cy="331988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"4" ставится, если ученик выполнил требования к оценке "5", но: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1. опыт проводил в условиях, не обеспечивающих достаточной точности измерений;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2. или было допущено два-три недочета;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3. или не более одной негрубой ошибки и одного недочета,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4. или эксперимент проведен не полностью;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5. или в описании наблюдений из опыта допустил неточности, выводы сделал неполные.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577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097" y="228657"/>
            <a:ext cx="10841803" cy="573808"/>
          </a:xfrm>
        </p:spPr>
        <p:txBody>
          <a:bodyPr/>
          <a:lstStyle/>
          <a:p>
            <a:r>
              <a:rPr lang="ru-RU" b="1" dirty="0"/>
              <a:t>Отметка "3" ставится, если ученик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04801" y="689183"/>
            <a:ext cx="11037756" cy="5902024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000" dirty="0">
                <a:solidFill>
                  <a:schemeClr val="tx1"/>
                </a:solidFill>
              </a:rPr>
              <a:t> 1. правильно определил цель опыта; работу выполняет правильно не менее чем наполовину, однако объём выполненной части таков, что позволяет получить правильные результаты и выводы по основным, принципиально важным задачам работы;</a:t>
            </a:r>
          </a:p>
          <a:p>
            <a:r>
              <a:rPr lang="ru-RU" sz="2000" dirty="0">
                <a:solidFill>
                  <a:schemeClr val="tx1"/>
                </a:solidFill>
              </a:rPr>
              <a:t> 2. или подбор оборудования, объектов, материалов, а также работы по началу опыта провел с помощью учителя; или в ходе проведения опыта и измерений были допущены ошибки в описании наблюдений, формулировании выводов;</a:t>
            </a:r>
          </a:p>
          <a:p>
            <a:r>
              <a:rPr lang="ru-RU" sz="2000" dirty="0">
                <a:solidFill>
                  <a:schemeClr val="tx1"/>
                </a:solidFill>
              </a:rPr>
              <a:t> 3. опыт проводился в нерациональных условиях, что привело к получению результатов с большей погрешностью; или в отчёте были допущены в общей сложности не более двух ошибок (в записях единиц, измерениях, в вычислениях, графиках, таблицах, схемах, и т.д.) не принципиального для данной работы характера, но повлиявших на результат выполнения; 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4</a:t>
            </a:r>
            <a:r>
              <a:rPr lang="ru-RU" sz="2000" dirty="0">
                <a:solidFill>
                  <a:schemeClr val="tx1"/>
                </a:solidFill>
              </a:rPr>
              <a:t>. допускает грубую ошибку в ходе эксперимента (в объяснении, в оформлении работы, в соблюдении правил техники безопасности при работе с материалами и оборудованием), которая исправляется по требованию учителя.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70260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097" y="228657"/>
            <a:ext cx="10841803" cy="573808"/>
          </a:xfrm>
        </p:spPr>
        <p:txBody>
          <a:bodyPr/>
          <a:lstStyle/>
          <a:p>
            <a:r>
              <a:rPr lang="ru-RU" sz="2400" b="1" dirty="0"/>
              <a:t>Отметка "2" ставится, если ученик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79376" y="1166282"/>
            <a:ext cx="11135502" cy="4566974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dirty="0"/>
              <a:t> </a:t>
            </a:r>
            <a:r>
              <a:rPr lang="ru-RU" sz="2400" dirty="0">
                <a:solidFill>
                  <a:schemeClr val="tx1"/>
                </a:solidFill>
              </a:rPr>
              <a:t>1. не определил самостоятельно цель опыта; выполнил работу не полностью, не подготовил нужное оборудование и объем выполненной части работы не позволяет сделать правильных выводов;</a:t>
            </a:r>
          </a:p>
          <a:p>
            <a:r>
              <a:rPr lang="ru-RU" sz="2400" dirty="0">
                <a:solidFill>
                  <a:schemeClr val="tx1"/>
                </a:solidFill>
              </a:rPr>
              <a:t> 2. или опыты, измерения, вычисления, наблюдения производились неправильно;</a:t>
            </a:r>
          </a:p>
          <a:p>
            <a:r>
              <a:rPr lang="ru-RU" sz="2400" dirty="0">
                <a:solidFill>
                  <a:schemeClr val="tx1"/>
                </a:solidFill>
              </a:rPr>
              <a:t> 3. или в ходе работы и в отчете обнаружились в совокупности все недостатки, отмеченные в требованиях к оценке "3";</a:t>
            </a:r>
          </a:p>
          <a:p>
            <a:r>
              <a:rPr lang="ru-RU" sz="2400" dirty="0">
                <a:solidFill>
                  <a:schemeClr val="tx1"/>
                </a:solidFill>
              </a:rPr>
              <a:t> 4. допускает две (и более) грубые ошибки в ходе эксперимента, в объяснении, в оформлении работы, в соблюдении правил техники безопасности при работе с веществами и оборудованием, которые не может исправить даже по требованию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2084633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073" y="188640"/>
            <a:ext cx="11737304" cy="846378"/>
          </a:xfrm>
          <a:prstGeom prst="rect">
            <a:avLst/>
          </a:prstGeom>
        </p:spPr>
        <p:txBody>
          <a:bodyPr vert="horz" wrap="square" lIns="0" tIns="15233" rIns="0" bIns="0" rtlCol="0">
            <a:spAutoFit/>
          </a:bodyPr>
          <a:lstStyle/>
          <a:p>
            <a:pPr marL="625389" algn="ctr">
              <a:spcBef>
                <a:spcPts val="120"/>
              </a:spcBef>
            </a:pPr>
            <a:r>
              <a:rPr sz="2700" dirty="0">
                <a:solidFill>
                  <a:srgbClr val="5F497A"/>
                </a:solidFill>
              </a:rPr>
              <a:t>Система</a:t>
            </a:r>
            <a:r>
              <a:rPr sz="2700" spc="-4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оценки</a:t>
            </a:r>
            <a:r>
              <a:rPr sz="2700" spc="-6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–</a:t>
            </a:r>
            <a:r>
              <a:rPr sz="2700" spc="-93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одно</a:t>
            </a:r>
            <a:r>
              <a:rPr sz="2700" spc="-93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из</a:t>
            </a:r>
            <a:r>
              <a:rPr sz="2700" spc="-8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ключевых</a:t>
            </a:r>
            <a:r>
              <a:rPr sz="2700" spc="-100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направлений</a:t>
            </a:r>
            <a:r>
              <a:rPr sz="2700" spc="-4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развития</a:t>
            </a:r>
            <a:r>
              <a:rPr sz="2700" spc="-60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системы</a:t>
            </a:r>
            <a:endParaRPr sz="2700" dirty="0"/>
          </a:p>
          <a:p>
            <a:pPr marL="627081" algn="ctr"/>
            <a:r>
              <a:rPr sz="2700" spc="-13" dirty="0">
                <a:solidFill>
                  <a:srgbClr val="5F497A"/>
                </a:solidFill>
              </a:rPr>
              <a:t>образования</a:t>
            </a:r>
            <a:endParaRPr sz="2700" dirty="0"/>
          </a:p>
        </p:txBody>
      </p:sp>
      <p:sp>
        <p:nvSpPr>
          <p:cNvPr id="3" name="object 3"/>
          <p:cNvSpPr/>
          <p:nvPr/>
        </p:nvSpPr>
        <p:spPr>
          <a:xfrm>
            <a:off x="575055" y="1524149"/>
            <a:ext cx="4950460" cy="2951223"/>
          </a:xfrm>
          <a:custGeom>
            <a:avLst/>
            <a:gdLst/>
            <a:ahLst/>
            <a:cxnLst/>
            <a:rect l="l" t="t" r="r" b="b"/>
            <a:pathLst>
              <a:path w="3712845" h="2216150">
                <a:moveTo>
                  <a:pt x="0" y="2215896"/>
                </a:moveTo>
                <a:lnTo>
                  <a:pt x="3712464" y="2215896"/>
                </a:lnTo>
                <a:lnTo>
                  <a:pt x="3712464" y="0"/>
                </a:lnTo>
                <a:lnTo>
                  <a:pt x="0" y="0"/>
                </a:lnTo>
                <a:lnTo>
                  <a:pt x="0" y="2215896"/>
                </a:lnTo>
                <a:close/>
              </a:path>
            </a:pathLst>
          </a:custGeom>
          <a:ln w="914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09981" y="1964653"/>
            <a:ext cx="4604172" cy="1967764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458675" indent="-458675">
              <a:lnSpc>
                <a:spcPts val="2845"/>
              </a:lnSpc>
              <a:spcBef>
                <a:spcPts val="133"/>
              </a:spcBef>
              <a:buChar char="-"/>
              <a:tabLst>
                <a:tab pos="458675" algn="l"/>
              </a:tabLst>
            </a:pP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Единый</a:t>
            </a:r>
            <a:r>
              <a:rPr sz="24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подход</a:t>
            </a:r>
            <a:r>
              <a:rPr sz="24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67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endParaRPr sz="2400">
              <a:latin typeface="Calibri"/>
              <a:cs typeface="Calibri"/>
            </a:endParaRPr>
          </a:p>
          <a:p>
            <a:pPr marL="458675">
              <a:lnSpc>
                <a:spcPts val="2799"/>
              </a:lnSpc>
            </a:pP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формированию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содержания</a:t>
            </a:r>
            <a:endParaRPr sz="2400">
              <a:latin typeface="Calibri"/>
              <a:cs typeface="Calibri"/>
            </a:endParaRPr>
          </a:p>
          <a:p>
            <a:pPr marL="458675">
              <a:lnSpc>
                <a:spcPts val="2832"/>
              </a:lnSpc>
            </a:pP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предмета</a:t>
            </a:r>
            <a:endParaRPr sz="2400">
              <a:latin typeface="Calibri"/>
              <a:cs typeface="Calibri"/>
            </a:endParaRPr>
          </a:p>
          <a:p>
            <a:pPr marL="458675" indent="-458675">
              <a:spcBef>
                <a:spcPts val="513"/>
              </a:spcBef>
              <a:buChar char="-"/>
              <a:tabLst>
                <a:tab pos="458675" algn="l"/>
              </a:tabLst>
            </a:pP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24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ОО</a:t>
            </a:r>
            <a:r>
              <a:rPr sz="24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sz="24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единый</a:t>
            </a:r>
            <a:r>
              <a:rPr sz="24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стандарт</a:t>
            </a:r>
            <a:endParaRPr sz="2400">
              <a:latin typeface="Calibri"/>
              <a:cs typeface="Calibri"/>
            </a:endParaRPr>
          </a:p>
          <a:p>
            <a:pPr marL="458675" indent="-458675">
              <a:spcBef>
                <a:spcPts val="486"/>
              </a:spcBef>
              <a:buChar char="-"/>
              <a:tabLst>
                <a:tab pos="458675" algn="l"/>
              </a:tabLst>
            </a:pP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Единые</a:t>
            </a:r>
            <a:r>
              <a:rPr sz="24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spc="-27" dirty="0">
                <a:solidFill>
                  <a:srgbClr val="001F5F"/>
                </a:solidFill>
                <a:latin typeface="Calibri"/>
                <a:cs typeface="Calibri"/>
              </a:rPr>
              <a:t>подходы</a:t>
            </a:r>
            <a:r>
              <a:rPr sz="24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2400" spc="-13" dirty="0">
                <a:solidFill>
                  <a:srgbClr val="001F5F"/>
                </a:solidFill>
                <a:latin typeface="Calibri"/>
                <a:cs typeface="Calibri"/>
              </a:rPr>
              <a:t> оцениванию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289040" y="1430793"/>
            <a:ext cx="5145193" cy="2946995"/>
          </a:xfrm>
          <a:custGeom>
            <a:avLst/>
            <a:gdLst/>
            <a:ahLst/>
            <a:cxnLst/>
            <a:rect l="l" t="t" r="r" b="b"/>
            <a:pathLst>
              <a:path w="3858895" h="2212975">
                <a:moveTo>
                  <a:pt x="0" y="2212847"/>
                </a:moveTo>
                <a:lnTo>
                  <a:pt x="3858768" y="2212847"/>
                </a:lnTo>
                <a:lnTo>
                  <a:pt x="3858768" y="0"/>
                </a:lnTo>
                <a:lnTo>
                  <a:pt x="0" y="0"/>
                </a:lnTo>
                <a:lnTo>
                  <a:pt x="0" y="2212847"/>
                </a:lnTo>
                <a:close/>
              </a:path>
            </a:pathLst>
          </a:custGeom>
          <a:ln w="914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09945" y="1870178"/>
            <a:ext cx="4374727" cy="2324615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16925">
              <a:lnSpc>
                <a:spcPts val="2845"/>
              </a:lnSpc>
              <a:spcBef>
                <a:spcPts val="133"/>
              </a:spcBef>
            </a:pPr>
            <a:r>
              <a:rPr sz="2400" b="1" dirty="0">
                <a:latin typeface="Calibri"/>
                <a:cs typeface="Calibri"/>
              </a:rPr>
              <a:t>Единство</a:t>
            </a:r>
            <a:r>
              <a:rPr sz="2400" b="1" spc="-100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образовательного</a:t>
            </a:r>
            <a:endParaRPr sz="2400">
              <a:latin typeface="Calibri"/>
              <a:cs typeface="Calibri"/>
            </a:endParaRPr>
          </a:p>
          <a:p>
            <a:pPr marL="475601">
              <a:lnSpc>
                <a:spcPts val="2845"/>
              </a:lnSpc>
            </a:pPr>
            <a:r>
              <a:rPr sz="2400" b="1" spc="-13" dirty="0">
                <a:latin typeface="Calibri"/>
                <a:cs typeface="Calibri"/>
              </a:rPr>
              <a:t>пространства</a:t>
            </a:r>
            <a:endParaRPr sz="2400">
              <a:latin typeface="Calibri"/>
              <a:cs typeface="Calibri"/>
            </a:endParaRPr>
          </a:p>
          <a:p>
            <a:pPr marL="16925">
              <a:lnSpc>
                <a:spcPts val="2845"/>
              </a:lnSpc>
              <a:spcBef>
                <a:spcPts val="480"/>
              </a:spcBef>
            </a:pPr>
            <a:r>
              <a:rPr sz="2400" b="1" dirty="0">
                <a:latin typeface="Calibri"/>
                <a:cs typeface="Calibri"/>
              </a:rPr>
              <a:t>Преемственность</a:t>
            </a:r>
            <a:r>
              <a:rPr sz="2400" b="1" spc="466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в</a:t>
            </a:r>
            <a:r>
              <a:rPr sz="2400" b="1" spc="-47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системе</a:t>
            </a:r>
            <a:endParaRPr sz="2400">
              <a:latin typeface="Calibri"/>
              <a:cs typeface="Calibri"/>
            </a:endParaRPr>
          </a:p>
          <a:p>
            <a:pPr marL="475601">
              <a:lnSpc>
                <a:spcPts val="2845"/>
              </a:lnSpc>
            </a:pPr>
            <a:r>
              <a:rPr sz="2400" b="1" dirty="0">
                <a:latin typeface="Calibri"/>
                <a:cs typeface="Calibri"/>
              </a:rPr>
              <a:t>непрерывного</a:t>
            </a:r>
            <a:r>
              <a:rPr sz="2400" b="1" spc="-73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образования</a:t>
            </a:r>
            <a:endParaRPr sz="2400">
              <a:latin typeface="Calibri"/>
              <a:cs typeface="Calibri"/>
            </a:endParaRPr>
          </a:p>
          <a:p>
            <a:pPr marL="475601" marR="6770" indent="-459522">
              <a:lnSpc>
                <a:spcPts val="2812"/>
              </a:lnSpc>
              <a:spcBef>
                <a:spcPts val="633"/>
              </a:spcBef>
            </a:pPr>
            <a:r>
              <a:rPr sz="2400" b="1" dirty="0">
                <a:latin typeface="Calibri"/>
                <a:cs typeface="Calibri"/>
              </a:rPr>
              <a:t>Контроль</a:t>
            </a:r>
            <a:r>
              <a:rPr sz="2400" b="1" spc="-8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и</a:t>
            </a:r>
            <a:r>
              <a:rPr sz="2400" b="1" spc="-73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повышение</a:t>
            </a:r>
            <a:r>
              <a:rPr sz="2400" b="1" spc="-80" dirty="0">
                <a:latin typeface="Calibri"/>
                <a:cs typeface="Calibri"/>
              </a:rPr>
              <a:t> </a:t>
            </a:r>
            <a:r>
              <a:rPr sz="2400" b="1" spc="-13" dirty="0">
                <a:latin typeface="Calibri"/>
                <a:cs typeface="Calibri"/>
              </a:rPr>
              <a:t>качества образования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506720" y="2646459"/>
            <a:ext cx="890693" cy="889595"/>
            <a:chOff x="4130040" y="1987295"/>
            <a:chExt cx="668020" cy="668020"/>
          </a:xfrm>
        </p:grpSpPr>
        <p:sp>
          <p:nvSpPr>
            <p:cNvPr id="9" name="object 9"/>
            <p:cNvSpPr/>
            <p:nvPr/>
          </p:nvSpPr>
          <p:spPr>
            <a:xfrm>
              <a:off x="4142232" y="1999487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4" h="643255">
                  <a:moveTo>
                    <a:pt x="321563" y="0"/>
                  </a:moveTo>
                  <a:lnTo>
                    <a:pt x="321563" y="160781"/>
                  </a:lnTo>
                  <a:lnTo>
                    <a:pt x="0" y="160781"/>
                  </a:lnTo>
                  <a:lnTo>
                    <a:pt x="0" y="482346"/>
                  </a:lnTo>
                  <a:lnTo>
                    <a:pt x="321563" y="482346"/>
                  </a:lnTo>
                  <a:lnTo>
                    <a:pt x="321563" y="643128"/>
                  </a:lnTo>
                  <a:lnTo>
                    <a:pt x="643127" y="321563"/>
                  </a:lnTo>
                  <a:lnTo>
                    <a:pt x="3215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42232" y="1999487"/>
              <a:ext cx="643255" cy="643255"/>
            </a:xfrm>
            <a:custGeom>
              <a:avLst/>
              <a:gdLst/>
              <a:ahLst/>
              <a:cxnLst/>
              <a:rect l="l" t="t" r="r" b="b"/>
              <a:pathLst>
                <a:path w="643254" h="643255">
                  <a:moveTo>
                    <a:pt x="0" y="160781"/>
                  </a:moveTo>
                  <a:lnTo>
                    <a:pt x="321563" y="160781"/>
                  </a:lnTo>
                  <a:lnTo>
                    <a:pt x="321563" y="0"/>
                  </a:lnTo>
                  <a:lnTo>
                    <a:pt x="643127" y="321563"/>
                  </a:lnTo>
                  <a:lnTo>
                    <a:pt x="321563" y="643128"/>
                  </a:lnTo>
                  <a:lnTo>
                    <a:pt x="321563" y="482346"/>
                  </a:lnTo>
                  <a:lnTo>
                    <a:pt x="0" y="482346"/>
                  </a:lnTo>
                  <a:lnTo>
                    <a:pt x="0" y="160781"/>
                  </a:lnTo>
                  <a:close/>
                </a:path>
              </a:pathLst>
            </a:custGeom>
            <a:ln w="24384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152280" y="4725722"/>
            <a:ext cx="10326793" cy="1491678"/>
          </a:xfrm>
          <a:prstGeom prst="rect">
            <a:avLst/>
          </a:prstGeom>
        </p:spPr>
        <p:txBody>
          <a:bodyPr vert="horz" wrap="square" lIns="0" tIns="91397" rIns="0" bIns="0" rtlCol="0">
            <a:spAutoFit/>
          </a:bodyPr>
          <a:lstStyle/>
          <a:p>
            <a:pPr marL="16925">
              <a:spcBef>
                <a:spcPts val="720"/>
              </a:spcBef>
            </a:pP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Основные</a:t>
            </a:r>
            <a:r>
              <a:rPr sz="2100" b="1" spc="-1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b="1" dirty="0">
                <a:solidFill>
                  <a:srgbClr val="001F5F"/>
                </a:solidFill>
                <a:latin typeface="Arial"/>
                <a:cs typeface="Arial"/>
              </a:rPr>
              <a:t>функции</a:t>
            </a:r>
            <a:r>
              <a:rPr sz="2100" b="1" spc="-13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Microsoft Sans Serif"/>
                <a:cs typeface="Microsoft Sans Serif"/>
              </a:rPr>
              <a:t>:</a:t>
            </a:r>
            <a:endParaRPr sz="2100" dirty="0">
              <a:latin typeface="Microsoft Sans Serif"/>
              <a:cs typeface="Microsoft Sans Serif"/>
            </a:endParaRPr>
          </a:p>
          <a:p>
            <a:pPr marL="16925" marR="6770">
              <a:lnSpc>
                <a:spcPts val="2812"/>
              </a:lnSpc>
              <a:spcBef>
                <a:spcPts val="113"/>
              </a:spcBef>
            </a:pP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-ориентация</a:t>
            </a:r>
            <a:r>
              <a:rPr sz="1900" spc="13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33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образовательного</a:t>
            </a:r>
            <a:r>
              <a:rPr sz="1900" spc="2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процесса</a:t>
            </a:r>
            <a:r>
              <a:rPr sz="1900" spc="426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на</a:t>
            </a:r>
            <a:r>
              <a:rPr sz="1900" spc="-6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достижение</a:t>
            </a:r>
            <a:r>
              <a:rPr sz="1900" spc="-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планируемых</a:t>
            </a:r>
            <a:r>
              <a:rPr sz="1900" spc="53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47" dirty="0">
                <a:solidFill>
                  <a:srgbClr val="001F5F"/>
                </a:solidFill>
                <a:latin typeface="Microsoft Sans Serif"/>
                <a:cs typeface="Microsoft Sans Serif"/>
              </a:rPr>
              <a:t>результатов</a:t>
            </a:r>
            <a:r>
              <a:rPr sz="1900" spc="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освоения программы;</a:t>
            </a:r>
            <a:endParaRPr sz="1900" dirty="0">
              <a:latin typeface="Microsoft Sans Serif"/>
              <a:cs typeface="Microsoft Sans Serif"/>
            </a:endParaRPr>
          </a:p>
          <a:p>
            <a:pPr marL="16925">
              <a:spcBef>
                <a:spcPts val="360"/>
              </a:spcBef>
            </a:pP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-</a:t>
            </a:r>
            <a:r>
              <a:rPr sz="1900" spc="-10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обеспечение</a:t>
            </a:r>
            <a:r>
              <a:rPr sz="1900" spc="4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эффективной</a:t>
            </a:r>
            <a:r>
              <a:rPr sz="1900" spc="-4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обратной</a:t>
            </a:r>
            <a:r>
              <a:rPr sz="1900" spc="-4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связи</a:t>
            </a:r>
            <a:r>
              <a:rPr sz="1900" spc="-4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dirty="0">
                <a:solidFill>
                  <a:srgbClr val="001F5F"/>
                </a:solidFill>
                <a:latin typeface="Microsoft Sans Serif"/>
                <a:cs typeface="Microsoft Sans Serif"/>
              </a:rPr>
              <a:t>для</a:t>
            </a:r>
            <a:r>
              <a:rPr sz="1900" spc="-73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управления</a:t>
            </a:r>
            <a:r>
              <a:rPr sz="1900" spc="33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27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образовательным</a:t>
            </a:r>
            <a:r>
              <a:rPr sz="1900" spc="2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9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процессом.</a:t>
            </a:r>
            <a:endParaRPr sz="1900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212248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19336" y="188640"/>
            <a:ext cx="11593288" cy="619268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b="1" dirty="0">
                <a:solidFill>
                  <a:schemeClr val="tx1"/>
                </a:solidFill>
              </a:rPr>
              <a:t>Оценка самостоятельных письменных и контрольных </a:t>
            </a:r>
            <a:r>
              <a:rPr lang="ru-RU" sz="2400" b="1" dirty="0" smtClean="0">
                <a:solidFill>
                  <a:schemeClr val="tx1"/>
                </a:solidFill>
              </a:rPr>
              <a:t>работ</a:t>
            </a:r>
          </a:p>
          <a:p>
            <a:endParaRPr lang="ru-RU" sz="2400" b="1" dirty="0">
              <a:solidFill>
                <a:schemeClr val="tx1"/>
              </a:solidFill>
            </a:endParaRPr>
          </a:p>
          <a:p>
            <a:r>
              <a:rPr lang="ru-RU" sz="2000" b="1" u="sng" dirty="0">
                <a:solidFill>
                  <a:schemeClr val="tx1"/>
                </a:solidFill>
              </a:rPr>
              <a:t>Отметка "5" </a:t>
            </a:r>
            <a:r>
              <a:rPr lang="ru-RU" sz="2000" dirty="0">
                <a:solidFill>
                  <a:schemeClr val="tx1"/>
                </a:solidFill>
              </a:rPr>
              <a:t>ставится, если ученик:</a:t>
            </a:r>
          </a:p>
          <a:p>
            <a:r>
              <a:rPr lang="ru-RU" sz="2000" dirty="0">
                <a:solidFill>
                  <a:schemeClr val="tx1"/>
                </a:solidFill>
              </a:rPr>
              <a:t> 1. выполнил работу без ошибок и недочетов;</a:t>
            </a:r>
          </a:p>
          <a:p>
            <a:r>
              <a:rPr lang="ru-RU" sz="2000" dirty="0">
                <a:solidFill>
                  <a:schemeClr val="tx1"/>
                </a:solidFill>
              </a:rPr>
              <a:t> 2) допустил не более одного недочета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000" b="1" u="sng" dirty="0" smtClean="0">
                <a:solidFill>
                  <a:schemeClr val="tx1"/>
                </a:solidFill>
              </a:rPr>
              <a:t>Отметка "4" </a:t>
            </a:r>
            <a:r>
              <a:rPr lang="ru-RU" sz="2000" dirty="0" smtClean="0">
                <a:solidFill>
                  <a:schemeClr val="tx1"/>
                </a:solidFill>
              </a:rPr>
              <a:t>ставится, если ученик выполнил работу полностью, но допустил в ней: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1. не более одной негрубой ошибки и одного недочета;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2. или не более двух недочетов.</a:t>
            </a:r>
          </a:p>
          <a:p>
            <a:r>
              <a:rPr lang="ru-RU" sz="2000" b="1" u="sng" dirty="0" smtClean="0">
                <a:solidFill>
                  <a:schemeClr val="tx1"/>
                </a:solidFill>
              </a:rPr>
              <a:t>Отметка "3</a:t>
            </a:r>
            <a:r>
              <a:rPr lang="ru-RU" sz="2000" u="sng" dirty="0" smtClean="0">
                <a:solidFill>
                  <a:schemeClr val="tx1"/>
                </a:solidFill>
              </a:rPr>
              <a:t>" </a:t>
            </a:r>
            <a:r>
              <a:rPr lang="ru-RU" sz="2000" dirty="0" smtClean="0">
                <a:solidFill>
                  <a:schemeClr val="tx1"/>
                </a:solidFill>
              </a:rPr>
              <a:t>ставится, если ученик правильно выполнил не менее 2/3 работы или допустил: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1. не более двух грубых ошибок;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2. или не более одной грубой и одной негрубой ошибки и одного недочета;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3. или не более двух-трех негрубых ошибок;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4. или одной негрубой ошибки и трех недочетов;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5. или при отсутствии ошибок, но при наличии четырех-пяти недочетов.</a:t>
            </a:r>
          </a:p>
          <a:p>
            <a:r>
              <a:rPr lang="ru-RU" sz="2000" b="1" u="sng" dirty="0" smtClean="0">
                <a:solidFill>
                  <a:schemeClr val="tx1"/>
                </a:solidFill>
              </a:rPr>
              <a:t>Отметка "2" </a:t>
            </a:r>
            <a:r>
              <a:rPr lang="ru-RU" sz="2000" dirty="0" smtClean="0">
                <a:solidFill>
                  <a:schemeClr val="tx1"/>
                </a:solidFill>
              </a:rPr>
              <a:t>ставится, если ученик: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1. допустил число ошибок и недочетов превосходящее норму, при которой может быть выставлена оценка "3";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 2. или если правильно выполнил менее половины работы.</a:t>
            </a:r>
          </a:p>
          <a:p>
            <a:endParaRPr lang="ru-RU" sz="2000" dirty="0">
              <a:solidFill>
                <a:schemeClr val="tx1"/>
              </a:solidFill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292821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07368" y="404664"/>
            <a:ext cx="11037756" cy="4057641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b="1" u="sng" dirty="0"/>
              <a:t> </a:t>
            </a:r>
            <a:r>
              <a:rPr lang="ru-RU" sz="2400" b="1" u="sng" dirty="0">
                <a:solidFill>
                  <a:schemeClr val="tx1"/>
                </a:solidFill>
              </a:rPr>
              <a:t>Критерии выставления оценок за проверочные и контрольные тесты.</a:t>
            </a:r>
          </a:p>
          <a:p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sz="2800" dirty="0">
                <a:solidFill>
                  <a:schemeClr val="tx1"/>
                </a:solidFill>
              </a:rPr>
              <a:t>Тесты, состоящие из пяти вопросов можно использовать после изучения каждого материала (урока</a:t>
            </a:r>
            <a:r>
              <a:rPr lang="ru-RU" sz="2800" dirty="0" smtClean="0">
                <a:solidFill>
                  <a:schemeClr val="tx1"/>
                </a:solidFill>
              </a:rPr>
              <a:t>).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Тест </a:t>
            </a:r>
            <a:r>
              <a:rPr lang="ru-RU" sz="2800" dirty="0">
                <a:solidFill>
                  <a:schemeClr val="tx1"/>
                </a:solidFill>
              </a:rPr>
              <a:t>из 10—15 вопросов используется для периодического контроля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Тест </a:t>
            </a:r>
            <a:r>
              <a:rPr lang="ru-RU" sz="2800" dirty="0">
                <a:solidFill>
                  <a:schemeClr val="tx1"/>
                </a:solidFill>
              </a:rPr>
              <a:t>из 20 — 30 вопросов необходимо использовать для итогового контроля.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При оценивании используется следующая шкала: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оценка «5» - 91-100% максимального количества баллов;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оценка «4» - 75-90% максимального количества баллов;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оценка «З» - 50-74% максимального количества баллов; 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оценка «2» - менее 50% максимального количества баллов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555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44" y="260648"/>
            <a:ext cx="10841803" cy="3456384"/>
          </a:xfrm>
        </p:spPr>
        <p:txBody>
          <a:bodyPr/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Биологический диктант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с целью определения краткосрочной памяти обучающихся в конце или начале урока. Для удобства проверки работы рекомендуется скрывать количество терминов, кратное пяти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минут – 15 «скрытых терминов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– 10 «скрытых терминов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– 5 «скрытых терминов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оценке биологического диктанта во внимание принимаются следующие критерии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63352" y="3933056"/>
            <a:ext cx="11037756" cy="221325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биологического диктанта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Критерии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5–10–15 правильных ответов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4–8–12 правильных ответов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3–6–9 правильных ответов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2–4–6 или менее правильных ответов</a:t>
            </a:r>
          </a:p>
        </p:txBody>
      </p:sp>
    </p:spTree>
    <p:extLst>
      <p:ext uri="{BB962C8B-B14F-4D97-AF65-F5344CB8AC3E}">
        <p14:creationId xmlns:p14="http://schemas.microsoft.com/office/powerpoint/2010/main" val="119464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097" y="228657"/>
            <a:ext cx="10841803" cy="573808"/>
          </a:xfrm>
        </p:spPr>
        <p:txBody>
          <a:bodyPr/>
          <a:lstStyle/>
          <a:p>
            <a:r>
              <a:rPr lang="ru-RU" sz="2800" b="1" u="sng" dirty="0"/>
              <a:t>Критерии оценки биологических задач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06401" y="551614"/>
            <a:ext cx="11037756" cy="5820051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1900" dirty="0">
                <a:solidFill>
                  <a:schemeClr val="tx1"/>
                </a:solidFill>
              </a:rPr>
              <a:t>Отметка 	Критерии </a:t>
            </a:r>
          </a:p>
          <a:p>
            <a:r>
              <a:rPr lang="ru-RU" sz="1900" dirty="0">
                <a:solidFill>
                  <a:schemeClr val="tx1"/>
                </a:solidFill>
              </a:rPr>
              <a:t>«5» 	</a:t>
            </a:r>
            <a:r>
              <a:rPr lang="ru-RU" sz="1900" dirty="0" smtClean="0">
                <a:solidFill>
                  <a:schemeClr val="tx1"/>
                </a:solidFill>
              </a:rPr>
              <a:t>правильно </a:t>
            </a:r>
            <a:r>
              <a:rPr lang="ru-RU" sz="1900" dirty="0">
                <a:solidFill>
                  <a:schemeClr val="tx1"/>
                </a:solidFill>
              </a:rPr>
              <a:t>оформлена задача;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в решении нет ошибок;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решение сопровождается объяснением;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записан ответ </a:t>
            </a:r>
          </a:p>
          <a:p>
            <a:r>
              <a:rPr lang="ru-RU" sz="1900" dirty="0">
                <a:solidFill>
                  <a:schemeClr val="tx1"/>
                </a:solidFill>
              </a:rPr>
              <a:t>«4» 		правильно оформлена задача;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в решении нет ошибок;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решение оформлено без объяснения;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записан ответ </a:t>
            </a:r>
          </a:p>
          <a:p>
            <a:r>
              <a:rPr lang="ru-RU" sz="1900" dirty="0">
                <a:solidFill>
                  <a:schemeClr val="tx1"/>
                </a:solidFill>
              </a:rPr>
              <a:t>«3» 		правильно оформлена задача;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в решении задач допущены 2 несущественные ошибки с нарушением оформления задач;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решение оформлено без объяснения;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записан ответ </a:t>
            </a:r>
          </a:p>
          <a:p>
            <a:r>
              <a:rPr lang="ru-RU" sz="1900" dirty="0">
                <a:solidFill>
                  <a:schemeClr val="tx1"/>
                </a:solidFill>
              </a:rPr>
              <a:t>«2» 		допущены ошибки при оформлении задачи;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имеются грубые ошибки в решении задач;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отсутствует решение задачи </a:t>
            </a:r>
          </a:p>
          <a:p>
            <a:r>
              <a:rPr lang="ru-RU" sz="1900" dirty="0">
                <a:solidFill>
                  <a:schemeClr val="tx1"/>
                </a:solidFill>
              </a:rPr>
              <a:t>«1» 	</a:t>
            </a:r>
            <a:r>
              <a:rPr lang="ru-RU" sz="1900" dirty="0" smtClean="0">
                <a:solidFill>
                  <a:schemeClr val="tx1"/>
                </a:solidFill>
              </a:rPr>
              <a:t></a:t>
            </a:r>
            <a:r>
              <a:rPr lang="ru-RU" sz="1900" dirty="0">
                <a:solidFill>
                  <a:schemeClr val="tx1"/>
                </a:solidFill>
              </a:rPr>
              <a:t>	ученик не приступил к выполнению работы; 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              </a:t>
            </a:r>
            <a:r>
              <a:rPr lang="ru-RU" sz="1900" dirty="0">
                <a:solidFill>
                  <a:schemeClr val="tx1"/>
                </a:solidFill>
              </a:rPr>
              <a:t>	ученик не предоставил работу на проверку учителю </a:t>
            </a:r>
          </a:p>
          <a:p>
            <a:r>
              <a:rPr lang="ru-RU" sz="1900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221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762552"/>
              </p:ext>
            </p:extLst>
          </p:nvPr>
        </p:nvGraphicFramePr>
        <p:xfrm>
          <a:off x="407368" y="667954"/>
          <a:ext cx="11449272" cy="5713373"/>
        </p:xfrm>
        <a:graphic>
          <a:graphicData uri="http://schemas.openxmlformats.org/drawingml/2006/table">
            <a:tbl>
              <a:tblPr firstRow="1" firstCol="1" bandRow="1"/>
              <a:tblGrid>
                <a:gridCol w="5891049"/>
                <a:gridCol w="5558223"/>
              </a:tblGrid>
              <a:tr h="351354">
                <a:tc>
                  <a:txBody>
                    <a:bodyPr/>
                    <a:lstStyle/>
                    <a:p>
                      <a:pPr marL="605790" marR="3429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Вариант 1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3937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Вариант 2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873"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605"/>
                        </a:spcAft>
                      </a:pPr>
                      <a:r>
                        <a:rPr lang="ru-RU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Закончите предложение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64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Кости черепа соединены 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605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Сустав сверху покрыт … </a:t>
                      </a:r>
                    </a:p>
                    <a:p>
                      <a:pPr marL="342900" marR="135890" lvl="0" indent="-342900" algn="l" fontAlgn="base">
                        <a:lnSpc>
                          <a:spcPct val="14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Парные височные кости входят  в отдел черепа, который называется </a:t>
                      </a: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342900" marR="135890" lvl="0" indent="-342900" algn="l" fontAlgn="base">
                        <a:lnSpc>
                          <a:spcPct val="14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Грудная </a:t>
                      </a: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клетка состоит из </a:t>
                      </a: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342900" marR="135890" lvl="0" indent="-342900" algn="l" fontAlgn="base">
                        <a:lnSpc>
                          <a:spcPct val="14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Предплечье </a:t>
                      </a: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из двух костей: 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335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6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Тазовые кости образуют….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6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Три отдела скелета верхней конечности: … </a:t>
                      </a: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605"/>
                        </a:spcAft>
                      </a:pPr>
                      <a:r>
                        <a:rPr lang="ru-RU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Закончите предложение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marL="342900" marR="86360" lvl="0" indent="-342900" algn="l" fontAlgn="base">
                        <a:lnSpc>
                          <a:spcPct val="107000"/>
                        </a:lnSpc>
                        <a:spcAft>
                          <a:spcPts val="64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Суставная жидкость уменьшает … </a:t>
                      </a:r>
                    </a:p>
                    <a:p>
                      <a:pPr marL="342900" marR="86360" lvl="0" indent="-342900" algn="l" fontAlgn="base">
                        <a:lnSpc>
                          <a:spcPct val="139000"/>
                        </a:lnSpc>
                        <a:spcAft>
                          <a:spcPts val="9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Череп состоит из двух отделов: </a:t>
                      </a: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342900" marR="86360" lvl="0" indent="-342900" algn="l" fontAlgn="base">
                        <a:lnSpc>
                          <a:spcPct val="139000"/>
                        </a:lnSpc>
                        <a:spcAft>
                          <a:spcPts val="9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Лобная </a:t>
                      </a: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кость входит в отдел черепа, который называется </a:t>
                      </a: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342900" marR="86360" lvl="0" indent="-342900" algn="l" fontAlgn="base">
                        <a:lnSpc>
                          <a:spcPct val="139000"/>
                        </a:lnSpc>
                        <a:spcAft>
                          <a:spcPts val="9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/>
                      </a:pP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Ключицы </a:t>
                      </a: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лопатки образуют … </a:t>
                      </a:r>
                    </a:p>
                    <a:p>
                      <a:pPr marL="342900" marR="257810" lvl="0" indent="-342900" algn="l" fontAlgn="base">
                        <a:lnSpc>
                          <a:spcPct val="107000"/>
                        </a:lnSpc>
                        <a:spcAft>
                          <a:spcPts val="605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5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Голень состоит из двух костей: … </a:t>
                      </a:r>
                    </a:p>
                    <a:p>
                      <a:pPr marL="342900" marR="257810" lvl="0" indent="-342900" algn="l" fontAlgn="base">
                        <a:lnSpc>
                          <a:spcPct val="128000"/>
                        </a:lnSpc>
                        <a:spcAft>
                          <a:spcPts val="30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5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Отделы скелета туловища: … </a:t>
                      </a:r>
                      <a:endParaRPr lang="en-US" sz="2000" u="none" strike="noStrike" dirty="0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257810" lvl="0" indent="-342900" algn="l" fontAlgn="base">
                        <a:lnSpc>
                          <a:spcPct val="128000"/>
                        </a:lnSpc>
                        <a:spcAft>
                          <a:spcPts val="30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5"/>
                      </a:pPr>
                      <a:r>
                        <a:rPr lang="ru-RU" sz="2000" u="none" strike="noStrike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Три </a:t>
                      </a: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отдела скелета нижней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конечности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… </a:t>
                      </a: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404">
                <a:tc>
                  <a:txBody>
                    <a:bodyPr/>
                    <a:lstStyle/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56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скелета: 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585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Кости кисти…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суставов… </a:t>
                      </a: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565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скелета: 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59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стопы… </a:t>
                      </a:r>
                    </a:p>
                    <a:p>
                      <a:pPr marL="342900" marR="135890" lvl="0" indent="-342900" algn="l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+mj-lt"/>
                        <a:buAutoNum type="arabicPeriod" startAt="8"/>
                      </a:pPr>
                      <a:r>
                        <a:rPr lang="ru-RU" sz="2000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суставов…</a:t>
                      </a:r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000" u="none" strike="noStrike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683" marR="31799" marT="42778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868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530625"/>
              </p:ext>
            </p:extLst>
          </p:nvPr>
        </p:nvGraphicFramePr>
        <p:xfrm>
          <a:off x="1559496" y="620688"/>
          <a:ext cx="9195147" cy="5626901"/>
        </p:xfrm>
        <a:graphic>
          <a:graphicData uri="http://schemas.openxmlformats.org/drawingml/2006/table">
            <a:tbl>
              <a:tblPr firstRow="1" firstCol="1" bandRow="1"/>
              <a:tblGrid>
                <a:gridCol w="1210491"/>
                <a:gridCol w="3996147"/>
                <a:gridCol w="3988509"/>
              </a:tblGrid>
              <a:tr h="787932">
                <a:tc>
                  <a:txBody>
                    <a:bodyPr/>
                    <a:lstStyle/>
                    <a:p>
                      <a:pPr marL="605790" marR="4445" indent="-6350" algn="l">
                        <a:lnSpc>
                          <a:spcPct val="107000"/>
                        </a:lnSpc>
                        <a:spcAft>
                          <a:spcPts val="59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41275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задания 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143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Вариант 1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947" marR="53899" marT="823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651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Вариант 2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947" marR="53899" marT="8233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58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неподвижно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трение костей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92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суставной сумкой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мозгового и лицевого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58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мозговой отдел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мозговой отдел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92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 пар ребер и грудины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скелет плечевого пояса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86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локтевой и лучевой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большой и малой берцовых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86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пояс нижних конечностей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позвоночник и грудная клетка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92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плечо, предплечье, кисть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бедро, голень, стопа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64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2590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опорная, защитная, участие  в минеральном обмене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2590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опорная, защитная, участие  в минеральном обмене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318">
                <a:tc>
                  <a:txBody>
                    <a:bodyPr/>
                    <a:lstStyle/>
                    <a:p>
                      <a:pPr marL="605790" marR="63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запястье, пястье, фаланги пальцев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предплюсна, плюсна, фаланги пальцев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64">
                <a:tc>
                  <a:txBody>
                    <a:bodyPr/>
                    <a:lstStyle/>
                    <a:p>
                      <a:pPr marL="605790" marR="127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локтевой, плечевой, коленный, голеностопный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5790" marR="13589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локтевой, плечевой, коленный, голеностопный </a:t>
                      </a:r>
                    </a:p>
                  </a:txBody>
                  <a:tcPr marL="65947" marR="53899" marT="8233" marB="0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371252" y="79777"/>
            <a:ext cx="7537451" cy="400051"/>
          </a:xfrm>
          <a:prstGeom prst="rect">
            <a:avLst/>
          </a:prstGeom>
        </p:spPr>
        <p:txBody>
          <a:bodyPr wrap="square" lIns="121862" tIns="60931" rIns="121862" bIns="60931">
            <a:spAutoFit/>
          </a:bodyPr>
          <a:lstStyle/>
          <a:p>
            <a:pPr indent="4049376" defTabSz="121862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Правильные ответы: </a:t>
            </a:r>
            <a:endParaRPr lang="ru-RU" altLang="ru-RU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126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35360" y="188640"/>
            <a:ext cx="11695855" cy="5902024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биологического диктанта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«Опорно-двигательная система»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Отметка Критерии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 раскрыто содержание предложений в объеме 10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диктанта; четко и правильно записаны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научные термины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Раскрыто содержание 8–9 предложений, допущены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незначительные небольшие неточности при использовании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терминов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Усвоено основное содержание учебного материала,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изложено фрагментарно в 7 предложениях, допущены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и неточности в использовании научной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«2»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6 вопросов диктанта не даны ответы; допущены грубые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при использовании терминологии</a:t>
            </a:r>
          </a:p>
        </p:txBody>
      </p:sp>
    </p:spTree>
    <p:extLst>
      <p:ext uri="{BB962C8B-B14F-4D97-AF65-F5344CB8AC3E}">
        <p14:creationId xmlns:p14="http://schemas.microsoft.com/office/powerpoint/2010/main" val="12065668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63352" y="404664"/>
            <a:ext cx="11037756" cy="3688765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dirty="0">
                <a:solidFill>
                  <a:schemeClr val="tx1"/>
                </a:solidFill>
              </a:rPr>
              <a:t>Пример 2</a:t>
            </a:r>
          </a:p>
          <a:p>
            <a:r>
              <a:rPr lang="ru-RU" sz="2800" dirty="0">
                <a:solidFill>
                  <a:schemeClr val="tx1"/>
                </a:solidFill>
              </a:rPr>
              <a:t>Условие задания: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Какой буквой на рисунке обозначены органоиды,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которые имеются только в клетках растений?</a:t>
            </a:r>
          </a:p>
          <a:p>
            <a:r>
              <a:rPr lang="ru-RU" sz="2800" dirty="0">
                <a:solidFill>
                  <a:schemeClr val="tx1"/>
                </a:solidFill>
              </a:rPr>
              <a:t>1) А, 2) Б, 3) В, 4) Г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Правильный ответ: 4.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Объектом оценивания является</a:t>
            </a:r>
            <a:r>
              <a:rPr lang="ru-RU" sz="2800" dirty="0" smtClean="0">
                <a:solidFill>
                  <a:schemeClr val="tx1"/>
                </a:solidFill>
              </a:rPr>
              <a:t>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предметный </a:t>
            </a:r>
            <a:r>
              <a:rPr lang="ru-RU" sz="2800" dirty="0">
                <a:solidFill>
                  <a:schemeClr val="tx1"/>
                </a:solidFill>
              </a:rPr>
              <a:t>результат – умение узнавать</a:t>
            </a:r>
          </a:p>
          <a:p>
            <a:r>
              <a:rPr lang="ru-RU" sz="2800" dirty="0">
                <a:solidFill>
                  <a:schemeClr val="tx1"/>
                </a:solidFill>
              </a:rPr>
              <a:t>на реальных биологических объектах или их изображениях части и органоиды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клетки.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Критерии оценивания: выбран правильный ответ – 1 балл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280" y="260648"/>
            <a:ext cx="266509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192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06401" y="384758"/>
            <a:ext cx="11037756" cy="553314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задания: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особенности органов кровообращения и дыхания  у земноводных?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трехкамерное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перегородки в желудочке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трехкамерное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неполной перегородкой в желудочке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круг кровообращения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круга кровообращения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стадиях развития дышат с помощью легких </a:t>
            </a:r>
          </a:p>
          <a:p>
            <a:pPr marL="456983" indent="-456983" fontAlgn="base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стадии взрослого животного дышат с помощью легких и кожи 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146.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оценивания является: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предметный результат – умение выявлять признаки различия в организме человека структур (тканей, органов и систем), процессов. </a:t>
            </a:r>
          </a:p>
          <a:p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выбраны все правильные ответы – 2 балла; допущена одна ошибка – 1 балл; допущено 2 ошибки – 0 баллов</a:t>
            </a:r>
          </a:p>
        </p:txBody>
      </p:sp>
    </p:spTree>
    <p:extLst>
      <p:ext uri="{BB962C8B-B14F-4D97-AF65-F5344CB8AC3E}">
        <p14:creationId xmlns:p14="http://schemas.microsoft.com/office/powerpoint/2010/main" val="34382193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01601" y="80334"/>
            <a:ext cx="11037756" cy="6188927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1900" dirty="0">
                <a:solidFill>
                  <a:schemeClr val="tx1"/>
                </a:solidFill>
              </a:rPr>
              <a:t>Условие задания: </a:t>
            </a:r>
          </a:p>
          <a:p>
            <a:r>
              <a:rPr lang="ru-RU" sz="1900" dirty="0">
                <a:solidFill>
                  <a:schemeClr val="tx1"/>
                </a:solidFill>
              </a:rPr>
              <a:t>Установите соответствие между особенностями строения членистоногих  и классами, для которых они характерны. </a:t>
            </a:r>
          </a:p>
          <a:p>
            <a:r>
              <a:rPr lang="ru-RU" sz="1900" dirty="0">
                <a:solidFill>
                  <a:schemeClr val="tx1"/>
                </a:solidFill>
              </a:rPr>
              <a:t>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ОСОБЕННОСТИ СТРОЕНИЯ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А) отделы тела: голова, грудь, брюшко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Б) пары ходильных ног 	КЛАССЫ ЧЛЕНИСТОНОГИХ  </a:t>
            </a:r>
          </a:p>
          <a:p>
            <a:r>
              <a:rPr lang="ru-RU" sz="1900" dirty="0">
                <a:solidFill>
                  <a:schemeClr val="tx1"/>
                </a:solidFill>
              </a:rPr>
              <a:t>1) паукообразные 2) насекомые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В) наличие паутинных желез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Г) 4 пары ходильных ног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Д) отделы тела: головогрудь, брюшко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Е) наличие усиков </a:t>
            </a:r>
          </a:p>
          <a:p>
            <a:r>
              <a:rPr lang="ru-RU" sz="1900" dirty="0">
                <a:solidFill>
                  <a:schemeClr val="tx1"/>
                </a:solidFill>
              </a:rPr>
              <a:t>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А 	Б 	В 	Г 	Д 	Е </a:t>
            </a:r>
          </a:p>
          <a:p>
            <a:r>
              <a:rPr lang="ru-RU" sz="1900" dirty="0">
                <a:solidFill>
                  <a:schemeClr val="tx1"/>
                </a:solidFill>
              </a:rPr>
              <a:t> 	 	 	 	 	 </a:t>
            </a:r>
          </a:p>
          <a:p>
            <a:r>
              <a:rPr lang="ru-RU" sz="1900" dirty="0">
                <a:solidFill>
                  <a:schemeClr val="tx1"/>
                </a:solidFill>
              </a:rPr>
              <a:t>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Правильный ответ: 221112. </a:t>
            </a:r>
          </a:p>
          <a:p>
            <a:r>
              <a:rPr lang="ru-RU" sz="1900" dirty="0">
                <a:solidFill>
                  <a:schemeClr val="tx1"/>
                </a:solidFill>
              </a:rPr>
              <a:t>Объектом оценивания является: предметный результат – умение выявлять отличительные признаки организмов классов членистоногих. </a:t>
            </a:r>
          </a:p>
          <a:p>
            <a:r>
              <a:rPr lang="ru-RU" dirty="0">
                <a:solidFill>
                  <a:schemeClr val="tx1"/>
                </a:solidFill>
              </a:rPr>
              <a:t>Критерии оценивания: выбраны все правильные ответы – 2 балла; допущена одна ошибка – 1 балл; допущено 2 ошибки – 0 баллов</a:t>
            </a:r>
          </a:p>
        </p:txBody>
      </p:sp>
    </p:spTree>
    <p:extLst>
      <p:ext uri="{BB962C8B-B14F-4D97-AF65-F5344CB8AC3E}">
        <p14:creationId xmlns:p14="http://schemas.microsoft.com/office/powerpoint/2010/main" val="468731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5105" y="116632"/>
            <a:ext cx="10515240" cy="846378"/>
          </a:xfrm>
          <a:prstGeom prst="rect">
            <a:avLst/>
          </a:prstGeom>
        </p:spPr>
        <p:txBody>
          <a:bodyPr vert="horz" wrap="square" lIns="0" tIns="15233" rIns="0" bIns="0" rtlCol="0">
            <a:spAutoFit/>
          </a:bodyPr>
          <a:lstStyle/>
          <a:p>
            <a:pPr marL="818338" algn="ctr">
              <a:spcBef>
                <a:spcPts val="120"/>
              </a:spcBef>
            </a:pPr>
            <a:r>
              <a:rPr sz="2700" spc="-13" dirty="0" err="1">
                <a:solidFill>
                  <a:srgbClr val="5F497A"/>
                </a:solidFill>
              </a:rPr>
              <a:t>Система</a:t>
            </a:r>
            <a:r>
              <a:rPr sz="2700" spc="-2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оценки</a:t>
            </a:r>
            <a:r>
              <a:rPr sz="2700" spc="-73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достижения</a:t>
            </a:r>
            <a:r>
              <a:rPr sz="2700" spc="-53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планируемых</a:t>
            </a:r>
            <a:r>
              <a:rPr sz="2700" spc="-20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результатов</a:t>
            </a:r>
            <a:endParaRPr sz="2700" dirty="0">
              <a:latin typeface="Calibri"/>
              <a:cs typeface="Calibri"/>
            </a:endParaRPr>
          </a:p>
          <a:p>
            <a:pPr marL="822569" algn="ctr"/>
            <a:r>
              <a:rPr sz="2700" dirty="0">
                <a:solidFill>
                  <a:srgbClr val="5F497A"/>
                </a:solidFill>
              </a:rPr>
              <a:t>освоения</a:t>
            </a:r>
            <a:r>
              <a:rPr sz="2700" spc="-93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FF0000"/>
                </a:solidFill>
              </a:rPr>
              <a:t>ФОП</a:t>
            </a:r>
            <a:r>
              <a:rPr sz="2700" spc="-100" dirty="0">
                <a:solidFill>
                  <a:srgbClr val="FF0000"/>
                </a:solidFill>
              </a:rPr>
              <a:t> </a:t>
            </a:r>
            <a:r>
              <a:rPr sz="2700" dirty="0">
                <a:solidFill>
                  <a:srgbClr val="FF0000"/>
                </a:solidFill>
              </a:rPr>
              <a:t>НОО/ФОП</a:t>
            </a:r>
            <a:r>
              <a:rPr sz="2700" spc="-73" dirty="0">
                <a:solidFill>
                  <a:srgbClr val="FF0000"/>
                </a:solidFill>
              </a:rPr>
              <a:t> </a:t>
            </a:r>
            <a:r>
              <a:rPr sz="2700" spc="-33" dirty="0">
                <a:solidFill>
                  <a:srgbClr val="FF0000"/>
                </a:solidFill>
              </a:rPr>
              <a:t>ООО</a:t>
            </a:r>
            <a:endParaRPr sz="2700" dirty="0"/>
          </a:p>
        </p:txBody>
      </p:sp>
      <p:sp>
        <p:nvSpPr>
          <p:cNvPr id="3" name="object 3"/>
          <p:cNvSpPr txBox="1"/>
          <p:nvPr/>
        </p:nvSpPr>
        <p:spPr>
          <a:xfrm>
            <a:off x="597544" y="1346609"/>
            <a:ext cx="11154833" cy="4911375"/>
          </a:xfrm>
          <a:prstGeom prst="rect">
            <a:avLst/>
          </a:prstGeom>
        </p:spPr>
        <p:txBody>
          <a:bodyPr vert="horz" wrap="square" lIns="0" tIns="13540" rIns="0" bIns="0" rtlCol="0">
            <a:spAutoFit/>
          </a:bodyPr>
          <a:lstStyle/>
          <a:p>
            <a:pPr marL="475601" marR="958818" indent="-459522" algn="just">
              <a:lnSpc>
                <a:spcPct val="109400"/>
              </a:lnSpc>
              <a:spcBef>
                <a:spcPts val="107"/>
              </a:spcBef>
            </a:pPr>
            <a:r>
              <a:rPr sz="2100" b="1" dirty="0">
                <a:solidFill>
                  <a:srgbClr val="FF0000"/>
                </a:solidFill>
                <a:latin typeface="Calibri"/>
                <a:cs typeface="Calibri"/>
              </a:rPr>
              <a:t>19.2./18.3</a:t>
            </a:r>
            <a:r>
              <a:rPr sz="2100" dirty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r>
              <a:rPr sz="2100" spc="-87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21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НОО/ФГОС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ООО</a:t>
            </a:r>
            <a:r>
              <a:rPr sz="21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определяет</a:t>
            </a:r>
            <a:r>
              <a:rPr sz="21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основные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требования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образовательным результатам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средствам</a:t>
            </a:r>
            <a:r>
              <a:rPr sz="21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их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достижения/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конкретизируются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планируемых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результатах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 освоения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обучающимися</a:t>
            </a:r>
            <a:r>
              <a:rPr sz="2100" spc="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ФОП.</a:t>
            </a:r>
            <a:endParaRPr sz="2100" dirty="0">
              <a:latin typeface="Calibri"/>
              <a:cs typeface="Calibri"/>
            </a:endParaRPr>
          </a:p>
          <a:p>
            <a:pPr marL="16925" algn="just">
              <a:spcBef>
                <a:spcPts val="740"/>
              </a:spcBef>
            </a:pPr>
            <a:r>
              <a:rPr sz="2100" b="1" dirty="0">
                <a:solidFill>
                  <a:srgbClr val="FF0000"/>
                </a:solidFill>
                <a:latin typeface="Calibri"/>
                <a:cs typeface="Calibri"/>
              </a:rPr>
              <a:t>19.3./18.1.</a:t>
            </a:r>
            <a:r>
              <a:rPr sz="2100" b="1" spc="-67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Система</a:t>
            </a:r>
            <a:r>
              <a:rPr sz="21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21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достижения</a:t>
            </a:r>
            <a:r>
              <a:rPr sz="21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планируемых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33" dirty="0">
                <a:solidFill>
                  <a:srgbClr val="001F5F"/>
                </a:solidFill>
                <a:latin typeface="Calibri"/>
                <a:cs typeface="Calibri"/>
              </a:rPr>
              <a:t>результатов</a:t>
            </a:r>
            <a:r>
              <a:rPr sz="2100" b="1" spc="-10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sz="21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частью</a:t>
            </a: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оценки</a:t>
            </a:r>
            <a:r>
              <a:rPr sz="2100" b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67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sz="2100" dirty="0">
              <a:latin typeface="Calibri"/>
              <a:cs typeface="Calibri"/>
            </a:endParaRPr>
          </a:p>
          <a:p>
            <a:pPr marL="475601" algn="just">
              <a:spcBef>
                <a:spcPts val="260"/>
              </a:spcBef>
            </a:pP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управления</a:t>
            </a:r>
            <a:r>
              <a:rPr sz="2100" b="1" spc="-10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качеством</a:t>
            </a:r>
            <a:r>
              <a:rPr sz="2100" b="1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образования</a:t>
            </a:r>
            <a:r>
              <a:rPr sz="2100" b="1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2100" b="1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2100" b="1" spc="-10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организации</a:t>
            </a:r>
            <a:r>
              <a:rPr sz="2100" b="1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 служит</a:t>
            </a:r>
            <a:r>
              <a:rPr sz="2100" spc="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основой</a:t>
            </a:r>
            <a:endParaRPr sz="2100" dirty="0">
              <a:latin typeface="Calibri"/>
              <a:cs typeface="Calibri"/>
            </a:endParaRPr>
          </a:p>
          <a:p>
            <a:pPr marL="475601" algn="just">
              <a:spcBef>
                <a:spcPts val="220"/>
              </a:spcBef>
            </a:pP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разработке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21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организацией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соответствующего</a:t>
            </a:r>
            <a:r>
              <a:rPr sz="21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локального</a:t>
            </a:r>
            <a:r>
              <a:rPr sz="2100" b="1" u="sng" spc="-47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100" b="1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акта</a:t>
            </a:r>
            <a:r>
              <a:rPr sz="2100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.</a:t>
            </a:r>
            <a:endParaRPr sz="2100" dirty="0">
              <a:latin typeface="Calibri"/>
              <a:cs typeface="Calibri"/>
            </a:endParaRPr>
          </a:p>
          <a:p>
            <a:pPr>
              <a:spcBef>
                <a:spcPts val="1219"/>
              </a:spcBef>
            </a:pPr>
            <a:endParaRPr sz="2100" dirty="0">
              <a:latin typeface="Calibri"/>
              <a:cs typeface="Calibri"/>
            </a:endParaRPr>
          </a:p>
          <a:p>
            <a:pPr marL="475601" marR="6770" indent="-459522">
              <a:lnSpc>
                <a:spcPct val="109400"/>
              </a:lnSpc>
              <a:spcBef>
                <a:spcPts val="7"/>
              </a:spcBef>
            </a:pP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ФЗ</a:t>
            </a:r>
            <a:r>
              <a:rPr sz="2100" b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-273</a:t>
            </a:r>
            <a:r>
              <a:rPr sz="2100" b="1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ст.28.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…Осуществление</a:t>
            </a:r>
            <a:r>
              <a:rPr sz="2100" i="1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текущего</a:t>
            </a:r>
            <a:r>
              <a:rPr sz="2100" i="1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контроля</a:t>
            </a:r>
            <a:r>
              <a:rPr sz="2100" i="1" spc="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успеваемости</a:t>
            </a:r>
            <a:r>
              <a:rPr sz="2100" i="1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i="1" spc="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промежуточной аттестации</a:t>
            </a:r>
            <a:r>
              <a:rPr sz="2100" i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обучающихся,</a:t>
            </a:r>
            <a:r>
              <a:rPr sz="2100" i="1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установление</a:t>
            </a:r>
            <a:r>
              <a:rPr sz="2100" i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их форм,</a:t>
            </a:r>
            <a:r>
              <a:rPr sz="21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периодичности</a:t>
            </a:r>
            <a:r>
              <a:rPr sz="2100" i="1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i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порядка</a:t>
            </a:r>
            <a:r>
              <a:rPr sz="21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проведения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относится</a:t>
            </a:r>
            <a:r>
              <a:rPr sz="2100" i="1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2100" i="1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компетенции</a:t>
            </a:r>
            <a:r>
              <a:rPr sz="2100" i="1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2100" i="1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организации.</a:t>
            </a:r>
            <a:endParaRPr sz="2100" dirty="0">
              <a:latin typeface="Calibri"/>
              <a:cs typeface="Calibri"/>
            </a:endParaRPr>
          </a:p>
          <a:p>
            <a:pPr marL="475601" marR="781102" indent="-459522">
              <a:lnSpc>
                <a:spcPct val="109400"/>
              </a:lnSpc>
              <a:spcBef>
                <a:spcPts val="526"/>
              </a:spcBef>
            </a:pP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Формы,</a:t>
            </a:r>
            <a:r>
              <a:rPr sz="2100" i="1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периодичность,</a:t>
            </a:r>
            <a:r>
              <a:rPr sz="2100" i="1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порядок</a:t>
            </a:r>
            <a:r>
              <a:rPr sz="2100" i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текущего</a:t>
            </a:r>
            <a:r>
              <a:rPr sz="2100" i="1" spc="-1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контроля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успеваемости</a:t>
            </a:r>
            <a:r>
              <a:rPr sz="2100" i="1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i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промежуточной аттестации</a:t>
            </a:r>
            <a:r>
              <a:rPr sz="2100" i="1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2100" i="1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определяется</a:t>
            </a:r>
            <a:r>
              <a:rPr sz="2100" i="1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локальными</a:t>
            </a:r>
            <a:r>
              <a:rPr sz="2100" i="1" u="sng" spc="-47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100" i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нормативными</a:t>
            </a:r>
            <a:r>
              <a:rPr sz="2100" i="1" u="sng" spc="-27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100" i="1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актами</a:t>
            </a:r>
            <a:r>
              <a:rPr sz="2100" i="1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i="1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образовательной</a:t>
            </a:r>
            <a:r>
              <a:rPr sz="2100" i="1" u="sng" spc="3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 </a:t>
            </a:r>
            <a:r>
              <a:rPr sz="2100" i="1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Calibri"/>
                <a:cs typeface="Calibri"/>
              </a:rPr>
              <a:t>организации.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91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04801" y="218224"/>
            <a:ext cx="11037756" cy="6091096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задания: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чем проявляется усложнение организации пресмыкающихся  по сравнению с земноводными? Укажите не менее четырех признаков  и объясните их значение.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правильного ответа: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Увеличение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позвонков шейного отдела, позволяющего  не только поднимать и опускать голову, но и поворачивать ее. 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Удлинение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воздухоносных путей (появление бронхов), дыхание только с помощью легких, имеющих ячеистое строение, что увеличивает площадь газообмена в легких и его интенсивность.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Появление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трехкамерном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сердце неполной перегородки в желудочке, поэтому кровь смешивается частично.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Внутреннее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оплодотворение, появление в яйце запаса питательных веществ и защитных оболочек.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Усложнение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нервной системы и органов чувств, развитие переднего мозга.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Сухая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кожа без желез с роговыми образованиями, обеспечивающая защиту от потерь влаги в организме.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833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35360" y="692696"/>
            <a:ext cx="11037756" cy="4426518"/>
          </a:xfrm>
          <a:prstGeom prst="rect">
            <a:avLst/>
          </a:prstGeom>
        </p:spPr>
        <p:txBody>
          <a:bodyPr lIns="121862" tIns="60931" rIns="121862" bIns="60931"/>
          <a:lstStyle/>
          <a:p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 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включает 4–6 названных элементов, не содержит биологических ошибок – 3 балла; 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3 из названных выше элементов и не содержит биологических ошибок или ответ включает 4–6 названных выше элементов, но содержит биологические ошибки – 2 балла; 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2 из названных выше элементов и не содержит биологических ошибок или ответ включает 3 из названных выше элементов, но содержит биологические ошибки – 1 балл; 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один из названных элементов или ответ неправильный – 0 баллов.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3254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404664"/>
            <a:ext cx="10225136" cy="608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7250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310" y="69807"/>
            <a:ext cx="9431381" cy="671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92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85709" y="142852"/>
            <a:ext cx="11525331" cy="5498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разработайте критерии оценивания</a:t>
            </a: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27416" t="21589" b="5805"/>
          <a:stretch>
            <a:fillRect/>
          </a:stretch>
        </p:blipFill>
        <p:spPr bwMode="auto">
          <a:xfrm rot="5400000">
            <a:off x="25032" y="828541"/>
            <a:ext cx="6094149" cy="590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8333" t="4938" r="8333" b="8642"/>
          <a:stretch>
            <a:fillRect/>
          </a:stretch>
        </p:blipFill>
        <p:spPr>
          <a:xfrm>
            <a:off x="4721627" y="1857364"/>
            <a:ext cx="7470373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462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5777" y="1505884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57807" y="1317141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40946" y="2585744"/>
            <a:ext cx="5457222" cy="569380"/>
          </a:xfrm>
          <a:prstGeom prst="rect">
            <a:avLst/>
          </a:prstGeom>
        </p:spPr>
        <p:txBody>
          <a:bodyPr vert="horz" wrap="square" lIns="0" tIns="15233" rIns="0" bIns="0" rtlCol="0">
            <a:spAutoFit/>
          </a:bodyPr>
          <a:lstStyle/>
          <a:p>
            <a:pPr marL="16925">
              <a:spcBef>
                <a:spcPts val="120"/>
              </a:spcBef>
            </a:pPr>
            <a:r>
              <a:rPr sz="3600" b="1" dirty="0">
                <a:solidFill>
                  <a:srgbClr val="5F497A"/>
                </a:solidFill>
                <a:latin typeface="Calibri"/>
                <a:cs typeface="Calibri"/>
              </a:rPr>
              <a:t>СПАСИБО</a:t>
            </a:r>
            <a:r>
              <a:rPr sz="3600" b="1" spc="-80" dirty="0">
                <a:solidFill>
                  <a:srgbClr val="5F497A"/>
                </a:solidFill>
                <a:latin typeface="Calibri"/>
                <a:cs typeface="Calibri"/>
              </a:rPr>
              <a:t> </a:t>
            </a:r>
            <a:r>
              <a:rPr sz="3600" b="1" dirty="0">
                <a:solidFill>
                  <a:srgbClr val="5F497A"/>
                </a:solidFill>
                <a:latin typeface="Calibri"/>
                <a:cs typeface="Calibri"/>
              </a:rPr>
              <a:t>ЗА</a:t>
            </a:r>
            <a:r>
              <a:rPr sz="3600" b="1" spc="-133" dirty="0">
                <a:solidFill>
                  <a:srgbClr val="5F497A"/>
                </a:solidFill>
                <a:latin typeface="Calibri"/>
                <a:cs typeface="Calibri"/>
              </a:rPr>
              <a:t> </a:t>
            </a:r>
            <a:r>
              <a:rPr sz="3600" b="1" spc="-13" dirty="0">
                <a:solidFill>
                  <a:srgbClr val="5F497A"/>
                </a:solidFill>
                <a:latin typeface="Calibri"/>
                <a:cs typeface="Calibri"/>
              </a:rPr>
              <a:t>ВНИМАНИЕ!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586992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227056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55777" y="5727232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57807" y="5538489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934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69027" y="191399"/>
            <a:ext cx="10515240" cy="763871"/>
          </a:xfrm>
          <a:prstGeom prst="rect">
            <a:avLst/>
          </a:prstGeom>
        </p:spPr>
        <p:txBody>
          <a:bodyPr vert="horz" wrap="square" lIns="0" tIns="207843" rIns="0" bIns="0" rtlCol="0">
            <a:spAutoFit/>
          </a:bodyPr>
          <a:lstStyle/>
          <a:p>
            <a:pPr marL="3125255" algn="ctr">
              <a:spcBef>
                <a:spcPts val="120"/>
              </a:spcBef>
            </a:pPr>
            <a:r>
              <a:rPr sz="3600" b="1" dirty="0">
                <a:solidFill>
                  <a:srgbClr val="000000"/>
                </a:solidFill>
              </a:rPr>
              <a:t>Основное</a:t>
            </a:r>
            <a:r>
              <a:rPr sz="3600" b="1" spc="-107" dirty="0">
                <a:solidFill>
                  <a:srgbClr val="000000"/>
                </a:solidFill>
              </a:rPr>
              <a:t> </a:t>
            </a:r>
            <a:r>
              <a:rPr sz="3600" b="1" spc="-13" dirty="0">
                <a:solidFill>
                  <a:srgbClr val="000000"/>
                </a:solidFill>
              </a:rPr>
              <a:t>положение</a:t>
            </a:r>
            <a:r>
              <a:rPr sz="3600" b="1" spc="-100" dirty="0">
                <a:solidFill>
                  <a:srgbClr val="000000"/>
                </a:solidFill>
              </a:rPr>
              <a:t> </a:t>
            </a:r>
            <a:r>
              <a:rPr sz="3600" b="1" dirty="0">
                <a:solidFill>
                  <a:srgbClr val="000000"/>
                </a:solidFill>
              </a:rPr>
              <a:t>ФГОС</a:t>
            </a:r>
            <a:r>
              <a:rPr sz="3600" b="1" spc="-80" dirty="0">
                <a:solidFill>
                  <a:srgbClr val="000000"/>
                </a:solidFill>
              </a:rPr>
              <a:t> </a:t>
            </a:r>
            <a:r>
              <a:rPr sz="3600" b="1" spc="-33" dirty="0">
                <a:solidFill>
                  <a:srgbClr val="000000"/>
                </a:solidFill>
              </a:rPr>
              <a:t>ОО</a:t>
            </a:r>
            <a:endParaRPr sz="3600" b="1" dirty="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755639" y="1958461"/>
            <a:ext cx="159173" cy="3548233"/>
          </a:xfrm>
          <a:custGeom>
            <a:avLst/>
            <a:gdLst/>
            <a:ahLst/>
            <a:cxnLst/>
            <a:rect l="l" t="t" r="r" b="b"/>
            <a:pathLst>
              <a:path w="119379" h="2664460">
                <a:moveTo>
                  <a:pt x="79253" y="118744"/>
                </a:moveTo>
                <a:lnTo>
                  <a:pt x="39629" y="118998"/>
                </a:lnTo>
                <a:lnTo>
                  <a:pt x="56642" y="2664091"/>
                </a:lnTo>
                <a:lnTo>
                  <a:pt x="96266" y="2663825"/>
                </a:lnTo>
                <a:lnTo>
                  <a:pt x="79253" y="118744"/>
                </a:lnTo>
                <a:close/>
              </a:path>
              <a:path w="119379" h="2664460">
                <a:moveTo>
                  <a:pt x="58674" y="0"/>
                </a:moveTo>
                <a:lnTo>
                  <a:pt x="0" y="119252"/>
                </a:lnTo>
                <a:lnTo>
                  <a:pt x="39629" y="118998"/>
                </a:lnTo>
                <a:lnTo>
                  <a:pt x="39497" y="99187"/>
                </a:lnTo>
                <a:lnTo>
                  <a:pt x="108935" y="98933"/>
                </a:lnTo>
                <a:lnTo>
                  <a:pt x="58674" y="0"/>
                </a:lnTo>
                <a:close/>
              </a:path>
              <a:path w="119379" h="2664460">
                <a:moveTo>
                  <a:pt x="79121" y="98933"/>
                </a:moveTo>
                <a:lnTo>
                  <a:pt x="39497" y="99187"/>
                </a:lnTo>
                <a:lnTo>
                  <a:pt x="39629" y="118998"/>
                </a:lnTo>
                <a:lnTo>
                  <a:pt x="79253" y="118744"/>
                </a:lnTo>
                <a:lnTo>
                  <a:pt x="79121" y="98933"/>
                </a:lnTo>
                <a:close/>
              </a:path>
              <a:path w="119379" h="2664460">
                <a:moveTo>
                  <a:pt x="108935" y="98933"/>
                </a:moveTo>
                <a:lnTo>
                  <a:pt x="79121" y="98933"/>
                </a:lnTo>
                <a:lnTo>
                  <a:pt x="79253" y="118744"/>
                </a:lnTo>
                <a:lnTo>
                  <a:pt x="118872" y="118490"/>
                </a:lnTo>
                <a:lnTo>
                  <a:pt x="108935" y="989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84049" y="1430792"/>
            <a:ext cx="10834793" cy="455661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39774" rIns="0" bIns="0" rtlCol="0">
            <a:spAutoFit/>
          </a:bodyPr>
          <a:lstStyle/>
          <a:p>
            <a:pPr marL="769254">
              <a:spcBef>
                <a:spcPts val="313"/>
              </a:spcBef>
            </a:pPr>
            <a:r>
              <a:rPr sz="2700" b="1" spc="-13" dirty="0">
                <a:solidFill>
                  <a:srgbClr val="00AFEF"/>
                </a:solidFill>
                <a:latin typeface="Calibri"/>
                <a:cs typeface="Calibri"/>
              </a:rPr>
              <a:t>Обеспечение</a:t>
            </a:r>
            <a:r>
              <a:rPr sz="2700" b="1" spc="-87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700" b="1" spc="-13" dirty="0">
                <a:solidFill>
                  <a:srgbClr val="00AFEF"/>
                </a:solidFill>
                <a:latin typeface="Calibri"/>
                <a:cs typeface="Calibri"/>
              </a:rPr>
              <a:t>достижения</a:t>
            </a:r>
            <a:r>
              <a:rPr sz="2700" b="1" spc="-47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700" b="1" spc="-13" dirty="0">
                <a:solidFill>
                  <a:srgbClr val="00AFEF"/>
                </a:solidFill>
                <a:latin typeface="Calibri"/>
                <a:cs typeface="Calibri"/>
              </a:rPr>
              <a:t>планируемых</a:t>
            </a:r>
            <a:r>
              <a:rPr sz="2700" b="1" spc="-47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00AFEF"/>
                </a:solidFill>
                <a:latin typeface="Calibri"/>
                <a:cs typeface="Calibri"/>
              </a:rPr>
              <a:t>(базовых)</a:t>
            </a:r>
            <a:r>
              <a:rPr sz="2700" b="1" spc="-80" dirty="0">
                <a:solidFill>
                  <a:srgbClr val="00AFEF"/>
                </a:solidFill>
                <a:latin typeface="Calibri"/>
                <a:cs typeface="Calibri"/>
              </a:rPr>
              <a:t> </a:t>
            </a:r>
            <a:r>
              <a:rPr sz="2700" b="1" spc="-13" dirty="0">
                <a:solidFill>
                  <a:srgbClr val="00AFEF"/>
                </a:solidFill>
                <a:latin typeface="Calibri"/>
                <a:cs typeface="Calibri"/>
              </a:rPr>
              <a:t>результатов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5375" y="3529289"/>
            <a:ext cx="10728960" cy="585171"/>
          </a:xfrm>
          <a:custGeom>
            <a:avLst/>
            <a:gdLst/>
            <a:ahLst/>
            <a:cxnLst/>
            <a:rect l="l" t="t" r="r" b="b"/>
            <a:pathLst>
              <a:path w="8046720" h="439419">
                <a:moveTo>
                  <a:pt x="8046720" y="0"/>
                </a:moveTo>
                <a:lnTo>
                  <a:pt x="0" y="0"/>
                </a:lnTo>
                <a:lnTo>
                  <a:pt x="0" y="438912"/>
                </a:lnTo>
                <a:lnTo>
                  <a:pt x="8046720" y="438912"/>
                </a:lnTo>
                <a:lnTo>
                  <a:pt x="80467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95375" y="3529289"/>
            <a:ext cx="10728960" cy="37016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46545" rIns="0" bIns="0" rtlCol="0">
            <a:spAutoFit/>
          </a:bodyPr>
          <a:lstStyle/>
          <a:p>
            <a:pPr marL="629621">
              <a:spcBef>
                <a:spcPts val="366"/>
              </a:spcBef>
            </a:pP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Получение</a:t>
            </a:r>
            <a:r>
              <a:rPr sz="2100" b="1" spc="-7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информации</a:t>
            </a:r>
            <a:r>
              <a:rPr sz="2100" b="1" spc="-8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об</a:t>
            </a:r>
            <a:r>
              <a:rPr sz="2100" b="1" spc="-3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освоении</a:t>
            </a:r>
            <a:r>
              <a:rPr sz="2100" b="1" spc="-5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программы/</a:t>
            </a:r>
            <a:r>
              <a:rPr sz="2100" b="1" spc="-1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индивидуальном</a:t>
            </a:r>
            <a:r>
              <a:rPr sz="2100" b="1" spc="-7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результате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68143" y="5506017"/>
            <a:ext cx="7713980" cy="416331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46545" rIns="0" bIns="0" rtlCol="0">
            <a:spAutoFit/>
          </a:bodyPr>
          <a:lstStyle/>
          <a:p>
            <a:pPr algn="ctr">
              <a:spcBef>
                <a:spcPts val="366"/>
              </a:spcBef>
            </a:pPr>
            <a:r>
              <a:rPr sz="2400" b="1" spc="-13" dirty="0">
                <a:solidFill>
                  <a:srgbClr val="006FC0"/>
                </a:solidFill>
                <a:latin typeface="Calibri"/>
                <a:cs typeface="Calibri"/>
              </a:rPr>
              <a:t>Оценочные</a:t>
            </a:r>
            <a:r>
              <a:rPr sz="2400" b="1" spc="-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006FC0"/>
                </a:solidFill>
                <a:latin typeface="Calibri"/>
                <a:cs typeface="Calibri"/>
              </a:rPr>
              <a:t>мероприятия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575554" y="2439198"/>
            <a:ext cx="6051973" cy="849005"/>
            <a:chOff x="4181665" y="1831657"/>
            <a:chExt cx="4538980" cy="637540"/>
          </a:xfrm>
        </p:grpSpPr>
        <p:sp>
          <p:nvSpPr>
            <p:cNvPr id="10" name="object 10"/>
            <p:cNvSpPr/>
            <p:nvPr/>
          </p:nvSpPr>
          <p:spPr>
            <a:xfrm>
              <a:off x="4186428" y="1836419"/>
              <a:ext cx="4529455" cy="628015"/>
            </a:xfrm>
            <a:custGeom>
              <a:avLst/>
              <a:gdLst/>
              <a:ahLst/>
              <a:cxnLst/>
              <a:rect l="l" t="t" r="r" b="b"/>
              <a:pathLst>
                <a:path w="4529455" h="628014">
                  <a:moveTo>
                    <a:pt x="4529328" y="0"/>
                  </a:moveTo>
                  <a:lnTo>
                    <a:pt x="0" y="0"/>
                  </a:lnTo>
                  <a:lnTo>
                    <a:pt x="0" y="627887"/>
                  </a:lnTo>
                  <a:lnTo>
                    <a:pt x="4529328" y="627887"/>
                  </a:lnTo>
                  <a:lnTo>
                    <a:pt x="45293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186428" y="1836419"/>
              <a:ext cx="4529455" cy="628015"/>
            </a:xfrm>
            <a:custGeom>
              <a:avLst/>
              <a:gdLst/>
              <a:ahLst/>
              <a:cxnLst/>
              <a:rect l="l" t="t" r="r" b="b"/>
              <a:pathLst>
                <a:path w="4529455" h="628014">
                  <a:moveTo>
                    <a:pt x="0" y="627887"/>
                  </a:moveTo>
                  <a:lnTo>
                    <a:pt x="4529328" y="627887"/>
                  </a:lnTo>
                  <a:lnTo>
                    <a:pt x="4529328" y="0"/>
                  </a:lnTo>
                  <a:lnTo>
                    <a:pt x="0" y="0"/>
                  </a:lnTo>
                  <a:lnTo>
                    <a:pt x="0" y="627887"/>
                  </a:lnTo>
                  <a:close/>
                </a:path>
              </a:pathLst>
            </a:custGeom>
            <a:ln w="9144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132576" y="2468813"/>
            <a:ext cx="5483013" cy="690027"/>
          </a:xfrm>
          <a:prstGeom prst="rect">
            <a:avLst/>
          </a:prstGeom>
        </p:spPr>
        <p:txBody>
          <a:bodyPr vert="horz" wrap="square" lIns="0" tIns="18618" rIns="0" bIns="0" rtlCol="0">
            <a:spAutoFit/>
          </a:bodyPr>
          <a:lstStyle/>
          <a:p>
            <a:pPr marR="524684" algn="ctr">
              <a:spcBef>
                <a:spcPts val="147"/>
              </a:spcBef>
            </a:pP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Рефлексия</a:t>
            </a:r>
            <a:r>
              <a:rPr sz="2100" b="1" spc="-8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sz="2100" b="1" spc="-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самоорганизация</a:t>
            </a:r>
            <a:r>
              <a:rPr sz="2100" b="1" spc="386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учебной</a:t>
            </a:r>
            <a:endParaRPr sz="2100">
              <a:latin typeface="Calibri"/>
              <a:cs typeface="Calibri"/>
            </a:endParaRPr>
          </a:p>
          <a:p>
            <a:pPr marR="535685" algn="ctr">
              <a:spcBef>
                <a:spcPts val="33"/>
              </a:spcBef>
            </a:pP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деятельности</a:t>
            </a:r>
            <a:r>
              <a:rPr sz="2100" b="1" spc="-2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обучающегося</a:t>
            </a:r>
            <a:endParaRPr sz="21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300226" y="4363159"/>
            <a:ext cx="4832772" cy="844777"/>
            <a:chOff x="975169" y="3276409"/>
            <a:chExt cx="3624579" cy="634365"/>
          </a:xfrm>
        </p:grpSpPr>
        <p:sp>
          <p:nvSpPr>
            <p:cNvPr id="14" name="object 14"/>
            <p:cNvSpPr/>
            <p:nvPr/>
          </p:nvSpPr>
          <p:spPr>
            <a:xfrm>
              <a:off x="979932" y="3281171"/>
              <a:ext cx="3615054" cy="624840"/>
            </a:xfrm>
            <a:custGeom>
              <a:avLst/>
              <a:gdLst/>
              <a:ahLst/>
              <a:cxnLst/>
              <a:rect l="l" t="t" r="r" b="b"/>
              <a:pathLst>
                <a:path w="3615054" h="624839">
                  <a:moveTo>
                    <a:pt x="3614928" y="0"/>
                  </a:moveTo>
                  <a:lnTo>
                    <a:pt x="0" y="0"/>
                  </a:lnTo>
                  <a:lnTo>
                    <a:pt x="0" y="624839"/>
                  </a:lnTo>
                  <a:lnTo>
                    <a:pt x="3614928" y="624839"/>
                  </a:lnTo>
                  <a:lnTo>
                    <a:pt x="36149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79932" y="3281171"/>
              <a:ext cx="3615054" cy="624840"/>
            </a:xfrm>
            <a:custGeom>
              <a:avLst/>
              <a:gdLst/>
              <a:ahLst/>
              <a:cxnLst/>
              <a:rect l="l" t="t" r="r" b="b"/>
              <a:pathLst>
                <a:path w="3615054" h="624839">
                  <a:moveTo>
                    <a:pt x="0" y="624839"/>
                  </a:moveTo>
                  <a:lnTo>
                    <a:pt x="3614928" y="624839"/>
                  </a:lnTo>
                  <a:lnTo>
                    <a:pt x="3614928" y="0"/>
                  </a:lnTo>
                  <a:lnTo>
                    <a:pt x="0" y="0"/>
                  </a:lnTo>
                  <a:lnTo>
                    <a:pt x="0" y="624839"/>
                  </a:lnTo>
                  <a:close/>
                </a:path>
              </a:pathLst>
            </a:custGeom>
            <a:ln w="9144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312671" y="4392333"/>
            <a:ext cx="4263813" cy="689182"/>
          </a:xfrm>
          <a:prstGeom prst="rect">
            <a:avLst/>
          </a:prstGeom>
        </p:spPr>
        <p:txBody>
          <a:bodyPr vert="horz" wrap="square" lIns="0" tIns="17772" rIns="0" bIns="0" rtlCol="0">
            <a:spAutoFit/>
          </a:bodyPr>
          <a:lstStyle/>
          <a:p>
            <a:pPr marL="535685" algn="ctr">
              <a:spcBef>
                <a:spcPts val="140"/>
              </a:spcBef>
            </a:pPr>
            <a:r>
              <a:rPr sz="2100" b="1" spc="-13" dirty="0">
                <a:latin typeface="Calibri"/>
                <a:cs typeface="Calibri"/>
              </a:rPr>
              <a:t>Определение</a:t>
            </a:r>
            <a:r>
              <a:rPr sz="2100" b="1" spc="-93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уровня</a:t>
            </a:r>
            <a:r>
              <a:rPr sz="2100" b="1" spc="-40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освоения</a:t>
            </a:r>
            <a:endParaRPr sz="2100">
              <a:latin typeface="Calibri"/>
              <a:cs typeface="Calibri"/>
            </a:endParaRPr>
          </a:p>
          <a:p>
            <a:pPr marL="536532" algn="ctr">
              <a:spcBef>
                <a:spcPts val="33"/>
              </a:spcBef>
            </a:pPr>
            <a:r>
              <a:rPr sz="2100" b="1" spc="-13" dirty="0">
                <a:latin typeface="Calibri"/>
                <a:cs typeface="Calibri"/>
              </a:rPr>
              <a:t>программы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5375" y="2445540"/>
            <a:ext cx="5531272" cy="836321"/>
          </a:xfrm>
          <a:custGeom>
            <a:avLst/>
            <a:gdLst/>
            <a:ahLst/>
            <a:cxnLst/>
            <a:rect l="l" t="t" r="r" b="b"/>
            <a:pathLst>
              <a:path w="4148454" h="628014">
                <a:moveTo>
                  <a:pt x="0" y="627887"/>
                </a:moveTo>
                <a:lnTo>
                  <a:pt x="4148328" y="627887"/>
                </a:lnTo>
                <a:lnTo>
                  <a:pt x="4148328" y="0"/>
                </a:lnTo>
                <a:lnTo>
                  <a:pt x="0" y="0"/>
                </a:lnTo>
                <a:lnTo>
                  <a:pt x="0" y="627887"/>
                </a:lnTo>
                <a:close/>
              </a:path>
            </a:pathLst>
          </a:custGeom>
          <a:ln w="9144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01472" y="2468813"/>
            <a:ext cx="4975013" cy="690027"/>
          </a:xfrm>
          <a:prstGeom prst="rect">
            <a:avLst/>
          </a:prstGeom>
        </p:spPr>
        <p:txBody>
          <a:bodyPr vert="horz" wrap="square" lIns="0" tIns="18618" rIns="0" bIns="0" rtlCol="0">
            <a:spAutoFit/>
          </a:bodyPr>
          <a:lstStyle/>
          <a:p>
            <a:pPr marL="541609" algn="ctr">
              <a:spcBef>
                <a:spcPts val="147"/>
              </a:spcBef>
            </a:pPr>
            <a:r>
              <a:rPr sz="2100" b="1" spc="-13" dirty="0">
                <a:latin typeface="Calibri"/>
                <a:cs typeface="Calibri"/>
              </a:rPr>
              <a:t>Педагогическая</a:t>
            </a:r>
            <a:r>
              <a:rPr sz="2100" b="1" spc="-27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рефлексия.</a:t>
            </a:r>
            <a:endParaRPr sz="2100">
              <a:latin typeface="Calibri"/>
              <a:cs typeface="Calibri"/>
            </a:endParaRPr>
          </a:p>
          <a:p>
            <a:pPr marL="539917" algn="ctr">
              <a:spcBef>
                <a:spcPts val="33"/>
              </a:spcBef>
            </a:pPr>
            <a:r>
              <a:rPr sz="2100" b="1" spc="-13" dirty="0">
                <a:latin typeface="Calibri"/>
                <a:cs typeface="Calibri"/>
              </a:rPr>
              <a:t>Корректировка</a:t>
            </a:r>
            <a:r>
              <a:rPr sz="2100" b="1" spc="-73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методов</a:t>
            </a:r>
            <a:r>
              <a:rPr sz="2100" b="1" spc="-7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обучения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581905" y="4369500"/>
            <a:ext cx="5129105" cy="832093"/>
          </a:xfrm>
          <a:custGeom>
            <a:avLst/>
            <a:gdLst/>
            <a:ahLst/>
            <a:cxnLst/>
            <a:rect l="l" t="t" r="r" b="b"/>
            <a:pathLst>
              <a:path w="3846829" h="624839">
                <a:moveTo>
                  <a:pt x="0" y="624839"/>
                </a:moveTo>
                <a:lnTo>
                  <a:pt x="3846576" y="624839"/>
                </a:lnTo>
                <a:lnTo>
                  <a:pt x="3846576" y="0"/>
                </a:lnTo>
                <a:lnTo>
                  <a:pt x="0" y="0"/>
                </a:lnTo>
                <a:lnTo>
                  <a:pt x="0" y="624839"/>
                </a:lnTo>
                <a:close/>
              </a:path>
            </a:pathLst>
          </a:custGeom>
          <a:ln w="9144">
            <a:solidFill>
              <a:srgbClr val="000000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132576" y="4392333"/>
            <a:ext cx="4572000" cy="689182"/>
          </a:xfrm>
          <a:prstGeom prst="rect">
            <a:avLst/>
          </a:prstGeom>
        </p:spPr>
        <p:txBody>
          <a:bodyPr vert="horz" wrap="square" lIns="0" tIns="17772" rIns="0" bIns="0" rtlCol="0">
            <a:spAutoFit/>
          </a:bodyPr>
          <a:lstStyle/>
          <a:p>
            <a:pPr marL="57546">
              <a:spcBef>
                <a:spcPts val="140"/>
              </a:spcBef>
            </a:pP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Вовлечение</a:t>
            </a:r>
            <a:r>
              <a:rPr sz="2100" b="1" spc="-10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sz="2100" b="1" spc="-27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оценку</a:t>
            </a:r>
            <a:r>
              <a:rPr sz="2100" b="1" spc="-73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sz="2100" b="1" spc="-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самооценку</a:t>
            </a:r>
            <a:endParaRPr sz="2100">
              <a:latin typeface="Calibri"/>
              <a:cs typeface="Calibri"/>
            </a:endParaRPr>
          </a:p>
          <a:p>
            <a:pPr marL="1200003">
              <a:spcBef>
                <a:spcPts val="33"/>
              </a:spcBef>
            </a:pPr>
            <a:r>
              <a:rPr sz="2100" b="1" spc="-13" dirty="0">
                <a:solidFill>
                  <a:srgbClr val="006FC0"/>
                </a:solidFill>
                <a:latin typeface="Calibri"/>
                <a:cs typeface="Calibri"/>
              </a:rPr>
              <a:t>обучающихся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336032" y="2802730"/>
            <a:ext cx="1048173" cy="2100527"/>
          </a:xfrm>
          <a:custGeom>
            <a:avLst/>
            <a:gdLst/>
            <a:ahLst/>
            <a:cxnLst/>
            <a:rect l="l" t="t" r="r" b="b"/>
            <a:pathLst>
              <a:path w="786129" h="1577339">
                <a:moveTo>
                  <a:pt x="744728" y="38100"/>
                </a:moveTo>
                <a:lnTo>
                  <a:pt x="726440" y="28956"/>
                </a:lnTo>
                <a:lnTo>
                  <a:pt x="668528" y="0"/>
                </a:lnTo>
                <a:lnTo>
                  <a:pt x="668528" y="28956"/>
                </a:lnTo>
                <a:lnTo>
                  <a:pt x="76200" y="28956"/>
                </a:lnTo>
                <a:lnTo>
                  <a:pt x="76200" y="0"/>
                </a:lnTo>
                <a:lnTo>
                  <a:pt x="0" y="38100"/>
                </a:lnTo>
                <a:lnTo>
                  <a:pt x="76200" y="76200"/>
                </a:lnTo>
                <a:lnTo>
                  <a:pt x="76200" y="47244"/>
                </a:lnTo>
                <a:lnTo>
                  <a:pt x="668528" y="47244"/>
                </a:lnTo>
                <a:lnTo>
                  <a:pt x="668528" y="76200"/>
                </a:lnTo>
                <a:lnTo>
                  <a:pt x="726440" y="47244"/>
                </a:lnTo>
                <a:lnTo>
                  <a:pt x="744728" y="38100"/>
                </a:lnTo>
                <a:close/>
              </a:path>
              <a:path w="786129" h="1577339">
                <a:moveTo>
                  <a:pt x="785622" y="1539367"/>
                </a:moveTo>
                <a:lnTo>
                  <a:pt x="709549" y="1501140"/>
                </a:lnTo>
                <a:lnTo>
                  <a:pt x="709447" y="1530070"/>
                </a:lnTo>
                <a:lnTo>
                  <a:pt x="76225" y="1528737"/>
                </a:lnTo>
                <a:lnTo>
                  <a:pt x="76327" y="1499743"/>
                </a:lnTo>
                <a:lnTo>
                  <a:pt x="0" y="1537716"/>
                </a:lnTo>
                <a:lnTo>
                  <a:pt x="76073" y="1575943"/>
                </a:lnTo>
                <a:lnTo>
                  <a:pt x="76161" y="1547025"/>
                </a:lnTo>
                <a:lnTo>
                  <a:pt x="709383" y="1548358"/>
                </a:lnTo>
                <a:lnTo>
                  <a:pt x="709295" y="1577340"/>
                </a:lnTo>
                <a:lnTo>
                  <a:pt x="767486" y="1548384"/>
                </a:lnTo>
                <a:lnTo>
                  <a:pt x="785622" y="153936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361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5097" y="228657"/>
            <a:ext cx="10841803" cy="630163"/>
          </a:xfrm>
          <a:prstGeom prst="rect">
            <a:avLst/>
          </a:prstGeom>
        </p:spPr>
        <p:txBody>
          <a:bodyPr vert="horz" wrap="square" lIns="0" tIns="218336" rIns="0" bIns="0" rtlCol="0">
            <a:spAutoFit/>
          </a:bodyPr>
          <a:lstStyle/>
          <a:p>
            <a:pPr marL="1266857">
              <a:spcBef>
                <a:spcPts val="120"/>
              </a:spcBef>
            </a:pPr>
            <a:r>
              <a:rPr sz="2700" b="1" dirty="0" err="1">
                <a:solidFill>
                  <a:srgbClr val="5F497A"/>
                </a:solidFill>
              </a:rPr>
              <a:t>Направления</a:t>
            </a:r>
            <a:r>
              <a:rPr sz="2700" b="1" spc="-27" dirty="0">
                <a:solidFill>
                  <a:srgbClr val="5F497A"/>
                </a:solidFill>
              </a:rPr>
              <a:t> </a:t>
            </a:r>
            <a:r>
              <a:rPr sz="2700" b="1" dirty="0">
                <a:solidFill>
                  <a:srgbClr val="5F497A"/>
                </a:solidFill>
              </a:rPr>
              <a:t>и</a:t>
            </a:r>
            <a:r>
              <a:rPr sz="2700" b="1" spc="-107" dirty="0">
                <a:solidFill>
                  <a:srgbClr val="5F497A"/>
                </a:solidFill>
              </a:rPr>
              <a:t> </a:t>
            </a:r>
            <a:r>
              <a:rPr sz="2700" b="1" dirty="0">
                <a:solidFill>
                  <a:srgbClr val="5F497A"/>
                </a:solidFill>
              </a:rPr>
              <a:t>цели</a:t>
            </a:r>
            <a:r>
              <a:rPr sz="2700" b="1" spc="-100" dirty="0">
                <a:solidFill>
                  <a:srgbClr val="5F497A"/>
                </a:solidFill>
              </a:rPr>
              <a:t> </a:t>
            </a:r>
            <a:r>
              <a:rPr sz="2700" b="1" dirty="0">
                <a:solidFill>
                  <a:srgbClr val="5F497A"/>
                </a:solidFill>
              </a:rPr>
              <a:t>оценочной</a:t>
            </a:r>
            <a:r>
              <a:rPr sz="2700" b="1" spc="-100" dirty="0">
                <a:solidFill>
                  <a:srgbClr val="5F497A"/>
                </a:solidFill>
              </a:rPr>
              <a:t> </a:t>
            </a:r>
            <a:r>
              <a:rPr sz="2700" b="1" spc="-13" dirty="0">
                <a:solidFill>
                  <a:srgbClr val="5F497A"/>
                </a:solidFill>
              </a:rPr>
              <a:t>деятельности</a:t>
            </a:r>
            <a:endParaRPr sz="2700" b="1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256" y="1559448"/>
            <a:ext cx="11061113" cy="110436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4256" y="2740621"/>
            <a:ext cx="11061113" cy="11047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4256" y="3921682"/>
            <a:ext cx="11061113" cy="108830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4256" y="5098747"/>
            <a:ext cx="11061113" cy="110049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91397" y="1680928"/>
            <a:ext cx="10433473" cy="4276314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179408" indent="-162483">
              <a:lnSpc>
                <a:spcPts val="2765"/>
              </a:lnSpc>
              <a:spcBef>
                <a:spcPts val="133"/>
              </a:spcBef>
              <a:buFont typeface="Calibri"/>
              <a:buChar char="-"/>
              <a:tabLst>
                <a:tab pos="179408" algn="l"/>
              </a:tabLst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на</a:t>
            </a:r>
            <a:r>
              <a:rPr sz="2400" b="1" spc="-4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различных</a:t>
            </a:r>
            <a:r>
              <a:rPr sz="2400" b="1" spc="-2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этапах</a:t>
            </a:r>
            <a:r>
              <a:rPr sz="2400" b="1" spc="-4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обучения</a:t>
            </a:r>
            <a:r>
              <a:rPr sz="2400" b="1" spc="-8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как</a:t>
            </a:r>
            <a:r>
              <a:rPr sz="2400" b="1" spc="-4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для</a:t>
            </a:r>
            <a:r>
              <a:rPr sz="2400" b="1" spc="-2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промежуточной</a:t>
            </a: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и</a:t>
            </a:r>
            <a:r>
              <a:rPr sz="2400" b="1" spc="-6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итоговой</a:t>
            </a:r>
            <a:endParaRPr sz="2400" dirty="0">
              <a:latin typeface="Calibri"/>
              <a:cs typeface="Calibri"/>
            </a:endParaRPr>
          </a:p>
          <a:p>
            <a:pPr marL="16925">
              <a:lnSpc>
                <a:spcPts val="2765"/>
              </a:lnSpc>
            </a:pP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аттестации;</a:t>
            </a:r>
            <a:endParaRPr sz="2400" dirty="0">
              <a:latin typeface="Calibri"/>
              <a:cs typeface="Calibri"/>
            </a:endParaRPr>
          </a:p>
          <a:p>
            <a:pPr>
              <a:spcBef>
                <a:spcPts val="2151"/>
              </a:spcBef>
            </a:pPr>
            <a:endParaRPr sz="2400" dirty="0">
              <a:latin typeface="Calibri"/>
              <a:cs typeface="Calibri"/>
            </a:endParaRPr>
          </a:p>
          <a:p>
            <a:pPr marL="179408" indent="-162483">
              <a:buChar char="-"/>
              <a:tabLst>
                <a:tab pos="179408" algn="l"/>
              </a:tabLst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для</a:t>
            </a:r>
            <a:r>
              <a:rPr sz="2400" b="1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мониторинговых</a:t>
            </a:r>
            <a:r>
              <a:rPr sz="2400" b="1" spc="-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исследований</a:t>
            </a:r>
            <a:r>
              <a:rPr sz="2400" b="1" spc="-4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(разных</a:t>
            </a:r>
            <a:r>
              <a:rPr sz="2400" b="1" spc="-4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уровней);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Calibri"/>
              <a:buChar char="-"/>
            </a:pPr>
            <a:endParaRPr sz="2400" dirty="0">
              <a:latin typeface="Calibri"/>
              <a:cs typeface="Calibri"/>
            </a:endParaRPr>
          </a:p>
          <a:p>
            <a:pPr>
              <a:spcBef>
                <a:spcPts val="560"/>
              </a:spcBef>
              <a:buFont typeface="Calibri"/>
              <a:buChar char="-"/>
            </a:pPr>
            <a:endParaRPr sz="2400" dirty="0">
              <a:latin typeface="Calibri"/>
              <a:cs typeface="Calibri"/>
            </a:endParaRPr>
          </a:p>
          <a:p>
            <a:pPr marL="179408" indent="-162483">
              <a:spcBef>
                <a:spcPts val="7"/>
              </a:spcBef>
              <a:buChar char="-"/>
              <a:tabLst>
                <a:tab pos="179408" algn="l"/>
              </a:tabLst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r>
              <a:rPr sz="2400" b="1" spc="-6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аттестационных</a:t>
            </a:r>
            <a:r>
              <a:rPr sz="2400" b="1" spc="-7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процедур</a:t>
            </a:r>
            <a:r>
              <a:rPr sz="2400" b="1" spc="-8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педагогических</a:t>
            </a:r>
            <a:r>
              <a:rPr sz="2400" b="1" spc="-11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работников;</a:t>
            </a:r>
            <a:endParaRPr sz="2400" dirty="0">
              <a:latin typeface="Calibri"/>
              <a:cs typeface="Calibri"/>
            </a:endParaRPr>
          </a:p>
          <a:p>
            <a:pPr>
              <a:spcBef>
                <a:spcPts val="2166"/>
              </a:spcBef>
              <a:buFont typeface="Calibri"/>
              <a:buChar char="-"/>
            </a:pPr>
            <a:endParaRPr sz="2400" dirty="0">
              <a:latin typeface="Calibri"/>
              <a:cs typeface="Calibri"/>
            </a:endParaRPr>
          </a:p>
          <a:p>
            <a:pPr marL="179408" indent="-162483">
              <a:lnSpc>
                <a:spcPts val="2765"/>
              </a:lnSpc>
              <a:spcBef>
                <a:spcPts val="7"/>
              </a:spcBef>
              <a:buChar char="-"/>
              <a:tabLst>
                <a:tab pos="179408" algn="l"/>
              </a:tabLst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оценка</a:t>
            </a: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результатов</a:t>
            </a:r>
            <a:r>
              <a:rPr sz="2400" b="1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деятельности</a:t>
            </a:r>
            <a:r>
              <a:rPr sz="2400" b="1" spc="-2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образовательной</a:t>
            </a:r>
            <a:r>
              <a:rPr sz="2400" b="1" spc="-5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организации,</a:t>
            </a:r>
            <a:r>
              <a:rPr sz="2400" b="1" spc="-10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как</a:t>
            </a: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основа</a:t>
            </a:r>
            <a:endParaRPr sz="2400" dirty="0">
              <a:latin typeface="Calibri"/>
              <a:cs typeface="Calibri"/>
            </a:endParaRPr>
          </a:p>
          <a:p>
            <a:pPr marL="16925">
              <a:lnSpc>
                <a:spcPts val="2765"/>
              </a:lnSpc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аккредитационных</a:t>
            </a:r>
            <a:r>
              <a:rPr sz="2400" b="1" spc="-1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процедур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34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6793" y="150169"/>
            <a:ext cx="10681544" cy="699408"/>
          </a:xfrm>
          <a:prstGeom prst="rect">
            <a:avLst/>
          </a:prstGeom>
        </p:spPr>
        <p:txBody>
          <a:bodyPr vert="horz" wrap="square" lIns="0" tIns="204964" rIns="0" bIns="0" rtlCol="0">
            <a:spAutoFit/>
          </a:bodyPr>
          <a:lstStyle/>
          <a:p>
            <a:pPr marL="2901841" algn="l">
              <a:spcBef>
                <a:spcPts val="120"/>
              </a:spcBef>
            </a:pPr>
            <a:r>
              <a:rPr sz="3200" b="1" dirty="0">
                <a:solidFill>
                  <a:srgbClr val="5F497A"/>
                </a:solidFill>
              </a:rPr>
              <a:t>Система</a:t>
            </a:r>
            <a:r>
              <a:rPr sz="3200" b="1" spc="-100" dirty="0">
                <a:solidFill>
                  <a:srgbClr val="5F497A"/>
                </a:solidFill>
              </a:rPr>
              <a:t> </a:t>
            </a:r>
            <a:r>
              <a:rPr sz="3200" b="1" dirty="0">
                <a:solidFill>
                  <a:srgbClr val="5F497A"/>
                </a:solidFill>
              </a:rPr>
              <a:t>планируемых</a:t>
            </a:r>
            <a:r>
              <a:rPr sz="3200" b="1" spc="386" dirty="0">
                <a:solidFill>
                  <a:srgbClr val="5F497A"/>
                </a:solidFill>
              </a:rPr>
              <a:t> </a:t>
            </a:r>
            <a:r>
              <a:rPr sz="3200" b="1" spc="-13" dirty="0">
                <a:solidFill>
                  <a:srgbClr val="5F497A"/>
                </a:solidFill>
              </a:rPr>
              <a:t>результатов</a:t>
            </a:r>
            <a:endParaRPr sz="3200" b="1" dirty="0"/>
          </a:p>
        </p:txBody>
      </p:sp>
      <p:sp>
        <p:nvSpPr>
          <p:cNvPr id="3" name="object 3"/>
          <p:cNvSpPr txBox="1"/>
          <p:nvPr/>
        </p:nvSpPr>
        <p:spPr>
          <a:xfrm>
            <a:off x="676792" y="1087132"/>
            <a:ext cx="10681545" cy="5250471"/>
          </a:xfrm>
          <a:prstGeom prst="rect">
            <a:avLst/>
          </a:prstGeom>
        </p:spPr>
        <p:txBody>
          <a:bodyPr vert="horz" wrap="square" lIns="0" tIns="17772" rIns="0" bIns="0" rtlCol="0">
            <a:spAutoFit/>
          </a:bodyPr>
          <a:lstStyle/>
          <a:p>
            <a:pPr marL="33004">
              <a:spcBef>
                <a:spcPts val="140"/>
              </a:spcBef>
            </a:pPr>
            <a:r>
              <a:rPr sz="2100" b="1" dirty="0">
                <a:solidFill>
                  <a:srgbClr val="FF0000"/>
                </a:solidFill>
                <a:latin typeface="Tahoma"/>
                <a:cs typeface="Tahoma"/>
              </a:rPr>
              <a:t>Предметные</a:t>
            </a:r>
            <a:r>
              <a:rPr sz="2100" b="1" spc="-127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100" u="sng" spc="-13" dirty="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о</a:t>
            </a:r>
            <a:r>
              <a:rPr sz="2100" u="sng" spc="-13" dirty="0">
                <a:solidFill>
                  <a:srgbClr val="001F5F"/>
                </a:solidFill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пределяются</a:t>
            </a:r>
            <a:r>
              <a:rPr sz="2100" spc="-13" dirty="0">
                <a:solidFill>
                  <a:srgbClr val="001F5F"/>
                </a:solidFill>
                <a:latin typeface="Tahoma"/>
                <a:cs typeface="Tahoma"/>
              </a:rPr>
              <a:t>:</a:t>
            </a:r>
            <a:r>
              <a:rPr sz="2100" spc="-152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в</a:t>
            </a:r>
            <a:r>
              <a:rPr sz="2100" spc="-6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2100" spc="-7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модуле</a:t>
            </a:r>
            <a:r>
              <a:rPr sz="2100" spc="-6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2100" spc="-5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год</a:t>
            </a:r>
            <a:r>
              <a:rPr sz="2100" spc="-7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обучения;</a:t>
            </a:r>
            <a:r>
              <a:rPr sz="2100" spc="545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2100" spc="-9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2100" spc="-4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Tahoma"/>
                <a:cs typeface="Tahoma"/>
              </a:rPr>
              <a:t>уроке.</a:t>
            </a:r>
            <a:endParaRPr sz="2100" dirty="0">
              <a:latin typeface="Tahoma"/>
              <a:cs typeface="Tahoma"/>
            </a:endParaRPr>
          </a:p>
          <a:p>
            <a:pPr>
              <a:spcBef>
                <a:spcPts val="1493"/>
              </a:spcBef>
            </a:pPr>
            <a:endParaRPr sz="2100" dirty="0">
              <a:latin typeface="Tahoma"/>
              <a:cs typeface="Tahoma"/>
            </a:endParaRPr>
          </a:p>
          <a:p>
            <a:pPr marL="33004"/>
            <a:r>
              <a:rPr sz="2100" b="1" spc="-13" dirty="0">
                <a:solidFill>
                  <a:srgbClr val="FF0000"/>
                </a:solidFill>
                <a:latin typeface="Tahoma"/>
                <a:cs typeface="Tahoma"/>
              </a:rPr>
              <a:t>Метапредметные</a:t>
            </a:r>
            <a:r>
              <a:rPr sz="2100" b="1" spc="-47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100" u="sng" spc="-13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ahoma"/>
                <a:cs typeface="Tahoma"/>
              </a:rPr>
              <a:t>планируются</a:t>
            </a:r>
            <a:r>
              <a:rPr sz="2100" spc="-14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2100" b="1" spc="2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ahoma"/>
                <a:cs typeface="Tahoma"/>
              </a:rPr>
              <a:t>уровень</a:t>
            </a:r>
            <a:r>
              <a:rPr sz="2100" b="1" spc="-8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spc="-13" dirty="0">
                <a:solidFill>
                  <a:srgbClr val="001F5F"/>
                </a:solidFill>
                <a:latin typeface="Tahoma"/>
                <a:cs typeface="Tahoma"/>
              </a:rPr>
              <a:t>обучения,</a:t>
            </a:r>
            <a:r>
              <a:rPr sz="2100" b="1" spc="-14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2100" spc="-2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2100" spc="-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уроке</a:t>
            </a:r>
            <a:r>
              <a:rPr sz="2100" spc="-1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Tahoma"/>
                <a:cs typeface="Tahoma"/>
              </a:rPr>
              <a:t>:</a:t>
            </a:r>
            <a:endParaRPr sz="2100" dirty="0">
              <a:latin typeface="Tahoma"/>
              <a:cs typeface="Tahoma"/>
            </a:endParaRPr>
          </a:p>
          <a:p>
            <a:pPr marL="16925">
              <a:spcBef>
                <a:spcPts val="645"/>
              </a:spcBef>
            </a:pPr>
            <a:r>
              <a:rPr sz="2100" b="1" dirty="0">
                <a:latin typeface="Calibri"/>
                <a:cs typeface="Calibri"/>
              </a:rPr>
              <a:t>Универсальные</a:t>
            </a:r>
            <a:r>
              <a:rPr sz="2100" b="1" spc="-100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познавательные</a:t>
            </a:r>
            <a:r>
              <a:rPr sz="2100" b="1" spc="-127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учебные</a:t>
            </a:r>
            <a:r>
              <a:rPr sz="2100" b="1" spc="-120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действия</a:t>
            </a:r>
            <a:r>
              <a:rPr sz="2100" dirty="0">
                <a:latin typeface="Calibri"/>
                <a:cs typeface="Calibri"/>
              </a:rPr>
              <a:t>:</a:t>
            </a:r>
            <a:r>
              <a:rPr sz="2100" spc="-3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базовые</a:t>
            </a:r>
            <a:r>
              <a:rPr sz="2100" spc="-8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логические</a:t>
            </a:r>
            <a:r>
              <a:rPr sz="2100" spc="-2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действия,</a:t>
            </a:r>
            <a:endParaRPr sz="2100" dirty="0">
              <a:latin typeface="Calibri"/>
              <a:cs typeface="Calibri"/>
            </a:endParaRPr>
          </a:p>
          <a:p>
            <a:pPr marL="475601">
              <a:spcBef>
                <a:spcPts val="27"/>
              </a:spcBef>
            </a:pPr>
            <a:r>
              <a:rPr sz="2100" dirty="0">
                <a:latin typeface="Calibri"/>
                <a:cs typeface="Calibri"/>
              </a:rPr>
              <a:t>базовые</a:t>
            </a:r>
            <a:r>
              <a:rPr sz="2100" spc="-80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исследовательские</a:t>
            </a:r>
            <a:r>
              <a:rPr sz="2100" spc="-2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действия,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работа</a:t>
            </a:r>
            <a:r>
              <a:rPr sz="2100" spc="-7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с</a:t>
            </a:r>
            <a:r>
              <a:rPr sz="2100" spc="-2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информацией.</a:t>
            </a:r>
            <a:endParaRPr sz="2100" dirty="0">
              <a:latin typeface="Calibri"/>
              <a:cs typeface="Calibri"/>
            </a:endParaRPr>
          </a:p>
          <a:p>
            <a:pPr marL="16925">
              <a:spcBef>
                <a:spcPts val="486"/>
              </a:spcBef>
            </a:pPr>
            <a:r>
              <a:rPr sz="2100" b="1" spc="-13" dirty="0">
                <a:latin typeface="Calibri"/>
                <a:cs typeface="Calibri"/>
              </a:rPr>
              <a:t>Регулятивные</a:t>
            </a:r>
            <a:r>
              <a:rPr sz="2100" b="1" spc="-120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универсальные</a:t>
            </a:r>
            <a:r>
              <a:rPr sz="2100" b="1" spc="-87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учебные</a:t>
            </a:r>
            <a:r>
              <a:rPr sz="2100" b="1" spc="-113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действия</a:t>
            </a:r>
            <a:r>
              <a:rPr sz="2100" b="1" spc="4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:</a:t>
            </a:r>
            <a:r>
              <a:rPr sz="2100" spc="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самоорганизация, самоконтроль</a:t>
            </a:r>
            <a:endParaRPr sz="2100" dirty="0">
              <a:latin typeface="Calibri"/>
              <a:cs typeface="Calibri"/>
            </a:endParaRPr>
          </a:p>
          <a:p>
            <a:pPr marL="475601"/>
            <a:r>
              <a:rPr sz="2100" spc="-13" dirty="0">
                <a:latin typeface="Calibri"/>
                <a:cs typeface="Calibri"/>
              </a:rPr>
              <a:t>(рефлексия)</a:t>
            </a:r>
            <a:r>
              <a:rPr sz="2100" spc="-3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,</a:t>
            </a:r>
            <a:r>
              <a:rPr sz="2100" spc="-1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умения</a:t>
            </a:r>
            <a:r>
              <a:rPr sz="2100" spc="-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принятия</a:t>
            </a:r>
            <a:r>
              <a:rPr sz="2100" spc="-5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себя</a:t>
            </a:r>
            <a:r>
              <a:rPr sz="2100" spc="-5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r>
              <a:rPr sz="2100" spc="-3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других.</a:t>
            </a:r>
            <a:endParaRPr sz="2100" dirty="0">
              <a:latin typeface="Calibri"/>
              <a:cs typeface="Calibri"/>
            </a:endParaRPr>
          </a:p>
          <a:p>
            <a:pPr marL="16925">
              <a:spcBef>
                <a:spcPts val="513"/>
              </a:spcBef>
            </a:pPr>
            <a:r>
              <a:rPr sz="2100" b="1" spc="-13" dirty="0">
                <a:latin typeface="Calibri"/>
                <a:cs typeface="Calibri"/>
              </a:rPr>
              <a:t>Коммуникативные</a:t>
            </a:r>
            <a:r>
              <a:rPr sz="2100" b="1" spc="-87" dirty="0">
                <a:latin typeface="Calibri"/>
                <a:cs typeface="Calibri"/>
              </a:rPr>
              <a:t> </a:t>
            </a:r>
            <a:r>
              <a:rPr sz="2100" b="1" spc="-13" dirty="0">
                <a:latin typeface="Calibri"/>
                <a:cs typeface="Calibri"/>
              </a:rPr>
              <a:t>универсальные</a:t>
            </a:r>
            <a:r>
              <a:rPr sz="2100" b="1" spc="-87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учебные</a:t>
            </a:r>
            <a:r>
              <a:rPr sz="2100" b="1" spc="-13" dirty="0">
                <a:latin typeface="Calibri"/>
                <a:cs typeface="Calibri"/>
              </a:rPr>
              <a:t> действия:</a:t>
            </a:r>
            <a:r>
              <a:rPr sz="2100" b="1" spc="-73" dirty="0">
                <a:latin typeface="Calibri"/>
                <a:cs typeface="Calibri"/>
              </a:rPr>
              <a:t> </a:t>
            </a:r>
            <a:r>
              <a:rPr sz="2100" b="1" dirty="0">
                <a:latin typeface="Calibri"/>
                <a:cs typeface="Calibri"/>
              </a:rPr>
              <a:t>с</a:t>
            </a:r>
            <a:r>
              <a:rPr sz="2100" dirty="0">
                <a:latin typeface="Calibri"/>
                <a:cs typeface="Calibri"/>
              </a:rPr>
              <a:t>овместная</a:t>
            </a:r>
            <a:r>
              <a:rPr sz="2100" spc="1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деятельность</a:t>
            </a:r>
            <a:r>
              <a:rPr sz="2100" spc="67" dirty="0">
                <a:latin typeface="Calibri"/>
                <a:cs typeface="Calibri"/>
              </a:rPr>
              <a:t> </a:t>
            </a:r>
            <a:r>
              <a:rPr sz="2100" spc="-67" dirty="0">
                <a:latin typeface="Calibri"/>
                <a:cs typeface="Calibri"/>
              </a:rPr>
              <a:t>.</a:t>
            </a:r>
            <a:endParaRPr sz="2100" dirty="0">
              <a:latin typeface="Calibri"/>
              <a:cs typeface="Calibri"/>
            </a:endParaRPr>
          </a:p>
          <a:p>
            <a:pPr>
              <a:spcBef>
                <a:spcPts val="820"/>
              </a:spcBef>
            </a:pPr>
            <a:endParaRPr sz="2100" dirty="0">
              <a:latin typeface="Calibri"/>
              <a:cs typeface="Calibri"/>
            </a:endParaRPr>
          </a:p>
          <a:p>
            <a:pPr marL="491680" marR="744713" indent="-459522">
              <a:lnSpc>
                <a:spcPct val="110100"/>
              </a:lnSpc>
            </a:pPr>
            <a:r>
              <a:rPr sz="2100" b="1" spc="-13" dirty="0">
                <a:solidFill>
                  <a:srgbClr val="FF0000"/>
                </a:solidFill>
                <a:latin typeface="Tahoma"/>
                <a:cs typeface="Tahoma"/>
              </a:rPr>
              <a:t>Личностные</a:t>
            </a:r>
            <a:r>
              <a:rPr sz="2100" b="1" spc="-113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100" u="sng" dirty="0">
                <a:solidFill>
                  <a:srgbClr val="001F5F"/>
                </a:solidFill>
                <a:uFill>
                  <a:solidFill>
                    <a:srgbClr val="001F5F"/>
                  </a:solidFill>
                </a:uFill>
                <a:latin typeface="Tahoma"/>
                <a:cs typeface="Tahoma"/>
              </a:rPr>
              <a:t>планируются</a:t>
            </a:r>
            <a:r>
              <a:rPr sz="2100" spc="-16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ahoma"/>
                <a:cs typeface="Tahoma"/>
              </a:rPr>
              <a:t>за</a:t>
            </a:r>
            <a:r>
              <a:rPr sz="2100" b="1" spc="-4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ahoma"/>
                <a:cs typeface="Tahoma"/>
              </a:rPr>
              <a:t>уровень</a:t>
            </a:r>
            <a:r>
              <a:rPr sz="2100" b="1" spc="-11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b="1" dirty="0">
                <a:solidFill>
                  <a:srgbClr val="001F5F"/>
                </a:solidFill>
                <a:latin typeface="Tahoma"/>
                <a:cs typeface="Tahoma"/>
              </a:rPr>
              <a:t>обучения,</a:t>
            </a:r>
            <a:r>
              <a:rPr sz="2100" b="1" spc="-107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на</a:t>
            </a:r>
            <a:r>
              <a:rPr sz="2100" spc="-53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каждом</a:t>
            </a:r>
            <a:r>
              <a:rPr sz="2100" spc="-4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уроке</a:t>
            </a:r>
            <a:r>
              <a:rPr sz="2100" spc="-8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dirty="0">
                <a:solidFill>
                  <a:srgbClr val="001F5F"/>
                </a:solidFill>
                <a:latin typeface="Tahoma"/>
                <a:cs typeface="Tahoma"/>
              </a:rPr>
              <a:t>в</a:t>
            </a:r>
            <a:r>
              <a:rPr sz="2100" spc="-20" dirty="0">
                <a:solidFill>
                  <a:srgbClr val="001F5F"/>
                </a:solidFill>
                <a:latin typeface="Tahoma"/>
                <a:cs typeface="Tahoma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Tahoma"/>
                <a:cs typeface="Tahoma"/>
              </a:rPr>
              <a:t>части: п</a:t>
            </a:r>
            <a:r>
              <a:rPr sz="2100" spc="-13" dirty="0">
                <a:latin typeface="Calibri"/>
                <a:cs typeface="Calibri"/>
              </a:rPr>
              <a:t>атриотического</a:t>
            </a:r>
            <a:r>
              <a:rPr sz="2100" spc="13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воспитания,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гражданского</a:t>
            </a:r>
            <a:r>
              <a:rPr sz="2100" spc="2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r>
              <a:rPr sz="2100" spc="20" dirty="0">
                <a:latin typeface="Calibri"/>
                <a:cs typeface="Calibri"/>
              </a:rPr>
              <a:t> </a:t>
            </a:r>
            <a:r>
              <a:rPr sz="2100" spc="-33" dirty="0">
                <a:latin typeface="Calibri"/>
                <a:cs typeface="Calibri"/>
              </a:rPr>
              <a:t>духовно-</a:t>
            </a:r>
            <a:r>
              <a:rPr sz="2100" dirty="0">
                <a:latin typeface="Calibri"/>
                <a:cs typeface="Calibri"/>
              </a:rPr>
              <a:t>нравственного</a:t>
            </a:r>
            <a:r>
              <a:rPr sz="2100" spc="-60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воспитания</a:t>
            </a:r>
            <a:endParaRPr sz="2100" dirty="0">
              <a:latin typeface="Calibri"/>
              <a:cs typeface="Calibri"/>
            </a:endParaRPr>
          </a:p>
          <a:p>
            <a:pPr marL="491680">
              <a:spcBef>
                <a:spcPts val="227"/>
              </a:spcBef>
            </a:pPr>
            <a:r>
              <a:rPr sz="2100" spc="-13" dirty="0">
                <a:latin typeface="Calibri"/>
                <a:cs typeface="Calibri"/>
              </a:rPr>
              <a:t>эстетического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воспитания,</a:t>
            </a:r>
            <a:r>
              <a:rPr sz="2100" spc="-7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трудового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воспитания,</a:t>
            </a:r>
            <a:r>
              <a:rPr sz="2100" spc="-10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экологического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воспитания,</a:t>
            </a:r>
            <a:r>
              <a:rPr sz="2100" spc="-7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ценности</a:t>
            </a:r>
            <a:endParaRPr sz="2100" dirty="0">
              <a:latin typeface="Calibri"/>
              <a:cs typeface="Calibri"/>
            </a:endParaRPr>
          </a:p>
          <a:p>
            <a:pPr marL="491680" marR="184486">
              <a:lnSpc>
                <a:spcPct val="108800"/>
              </a:lnSpc>
              <a:spcBef>
                <a:spcPts val="33"/>
              </a:spcBef>
            </a:pPr>
            <a:r>
              <a:rPr sz="2100" dirty="0">
                <a:latin typeface="Calibri"/>
                <a:cs typeface="Calibri"/>
              </a:rPr>
              <a:t>научного</a:t>
            </a:r>
            <a:r>
              <a:rPr sz="2100" spc="-4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познания</a:t>
            </a:r>
            <a:r>
              <a:rPr sz="2100" spc="-6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и</a:t>
            </a:r>
            <a:r>
              <a:rPr sz="2100" spc="-3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практической</a:t>
            </a:r>
            <a:r>
              <a:rPr sz="2100" spc="-40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деятельности,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формирования</a:t>
            </a:r>
            <a:r>
              <a:rPr sz="2100" spc="-6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культуры</a:t>
            </a:r>
            <a:r>
              <a:rPr sz="2100" spc="-2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здоровья</a:t>
            </a:r>
            <a:r>
              <a:rPr sz="2100" spc="-7" dirty="0">
                <a:latin typeface="Calibri"/>
                <a:cs typeface="Calibri"/>
              </a:rPr>
              <a:t> </a:t>
            </a:r>
            <a:r>
              <a:rPr sz="2100" spc="-67" dirty="0">
                <a:latin typeface="Calibri"/>
                <a:cs typeface="Calibri"/>
              </a:rPr>
              <a:t>и </a:t>
            </a:r>
            <a:r>
              <a:rPr sz="2100" spc="-13" dirty="0">
                <a:latin typeface="Calibri"/>
                <a:cs typeface="Calibri"/>
              </a:rPr>
              <a:t>эмоционального</a:t>
            </a:r>
            <a:r>
              <a:rPr sz="2100" spc="1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благополучия.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01345" y="974156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44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7368" y="89110"/>
            <a:ext cx="10515240" cy="1051465"/>
          </a:xfrm>
          <a:prstGeom prst="rect">
            <a:avLst/>
          </a:prstGeom>
        </p:spPr>
        <p:txBody>
          <a:bodyPr vert="horz" wrap="square" lIns="0" tIns="218336" rIns="0" bIns="0" rtlCol="0">
            <a:spAutoFit/>
          </a:bodyPr>
          <a:lstStyle/>
          <a:p>
            <a:pPr marL="335967" algn="ctr">
              <a:spcBef>
                <a:spcPts val="120"/>
              </a:spcBef>
            </a:pPr>
            <a:r>
              <a:rPr sz="2700" b="1" dirty="0">
                <a:solidFill>
                  <a:srgbClr val="5F497A"/>
                </a:solidFill>
              </a:rPr>
              <a:t>Система</a:t>
            </a:r>
            <a:r>
              <a:rPr sz="2700" b="1" spc="-67" dirty="0">
                <a:solidFill>
                  <a:srgbClr val="5F497A"/>
                </a:solidFill>
              </a:rPr>
              <a:t> </a:t>
            </a:r>
            <a:r>
              <a:rPr sz="2700" b="1" dirty="0">
                <a:solidFill>
                  <a:srgbClr val="5F497A"/>
                </a:solidFill>
              </a:rPr>
              <a:t>оценки</a:t>
            </a:r>
            <a:r>
              <a:rPr sz="2700" b="1" spc="-87" dirty="0">
                <a:solidFill>
                  <a:srgbClr val="5F497A"/>
                </a:solidFill>
              </a:rPr>
              <a:t> </a:t>
            </a:r>
            <a:r>
              <a:rPr sz="2700" b="1" dirty="0">
                <a:solidFill>
                  <a:srgbClr val="5F497A"/>
                </a:solidFill>
              </a:rPr>
              <a:t>включает</a:t>
            </a:r>
            <a:r>
              <a:rPr sz="2700" b="1" spc="-127" dirty="0">
                <a:solidFill>
                  <a:srgbClr val="5F497A"/>
                </a:solidFill>
              </a:rPr>
              <a:t> </a:t>
            </a:r>
            <a:r>
              <a:rPr sz="2700" b="1" spc="-13" dirty="0">
                <a:solidFill>
                  <a:srgbClr val="FF0000"/>
                </a:solidFill>
              </a:rPr>
              <a:t>процедуры</a:t>
            </a:r>
            <a:r>
              <a:rPr sz="2700" b="1" spc="-67" dirty="0">
                <a:solidFill>
                  <a:srgbClr val="FF0000"/>
                </a:solidFill>
              </a:rPr>
              <a:t> </a:t>
            </a:r>
            <a:r>
              <a:rPr sz="2700" b="1" dirty="0">
                <a:solidFill>
                  <a:srgbClr val="001F5F"/>
                </a:solidFill>
              </a:rPr>
              <a:t>внешней</a:t>
            </a:r>
            <a:r>
              <a:rPr sz="2700" b="1" spc="-73" dirty="0">
                <a:solidFill>
                  <a:srgbClr val="001F5F"/>
                </a:solidFill>
              </a:rPr>
              <a:t> </a:t>
            </a:r>
            <a:r>
              <a:rPr sz="2700" b="1" dirty="0">
                <a:solidFill>
                  <a:srgbClr val="001F5F"/>
                </a:solidFill>
              </a:rPr>
              <a:t>и</a:t>
            </a:r>
            <a:r>
              <a:rPr sz="2700" b="1" spc="-113" dirty="0">
                <a:solidFill>
                  <a:srgbClr val="001F5F"/>
                </a:solidFill>
              </a:rPr>
              <a:t> </a:t>
            </a:r>
            <a:r>
              <a:rPr sz="2700" b="1" dirty="0">
                <a:solidFill>
                  <a:srgbClr val="001F5F"/>
                </a:solidFill>
              </a:rPr>
              <a:t>внутренней</a:t>
            </a:r>
            <a:r>
              <a:rPr sz="2700" b="1" spc="-67" dirty="0">
                <a:solidFill>
                  <a:srgbClr val="001F5F"/>
                </a:solidFill>
              </a:rPr>
              <a:t> </a:t>
            </a:r>
            <a:r>
              <a:rPr sz="2700" b="1" spc="-13" dirty="0">
                <a:solidFill>
                  <a:srgbClr val="001F5F"/>
                </a:solidFill>
              </a:rPr>
              <a:t>оценки</a:t>
            </a:r>
            <a:endParaRPr sz="2700" b="1" dirty="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16865" y="1687082"/>
            <a:ext cx="8479367" cy="3380800"/>
            <a:chOff x="612648" y="1266874"/>
            <a:chExt cx="6359525" cy="253873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9190" y="1266874"/>
              <a:ext cx="6273970" cy="39546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2648" y="1539214"/>
              <a:ext cx="6359525" cy="57444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2648" y="1877618"/>
              <a:ext cx="6359525" cy="5743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2648" y="2215870"/>
              <a:ext cx="6359525" cy="57444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2648" y="2551175"/>
              <a:ext cx="6359525" cy="57746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2648" y="2889503"/>
              <a:ext cx="6359525" cy="57746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2648" y="3227831"/>
              <a:ext cx="6359525" cy="57746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962491" y="1216280"/>
            <a:ext cx="10971107" cy="5201425"/>
          </a:xfrm>
          <a:prstGeom prst="rect">
            <a:avLst/>
          </a:prstGeom>
        </p:spPr>
        <p:txBody>
          <a:bodyPr vert="horz" wrap="square" lIns="0" tIns="73624" rIns="0" bIns="0" rtlCol="0">
            <a:spAutoFit/>
          </a:bodyPr>
          <a:lstStyle/>
          <a:p>
            <a:pPr marL="16925">
              <a:spcBef>
                <a:spcPts val="578"/>
              </a:spcBef>
              <a:tabLst>
                <a:tab pos="1989568" algn="l"/>
              </a:tabLst>
            </a:pPr>
            <a:r>
              <a:rPr sz="2400" b="1" spc="-13" dirty="0">
                <a:solidFill>
                  <a:srgbClr val="FF0000"/>
                </a:solidFill>
                <a:latin typeface="Arial"/>
                <a:cs typeface="Arial"/>
              </a:rPr>
              <a:t>Внутренняя</a:t>
            </a:r>
            <a:r>
              <a:rPr sz="2400" b="1" dirty="0">
                <a:solidFill>
                  <a:srgbClr val="FF0000"/>
                </a:solidFill>
                <a:latin typeface="Arial"/>
                <a:cs typeface="Arial"/>
              </a:rPr>
              <a:t>	оценка</a:t>
            </a:r>
            <a:r>
              <a:rPr sz="24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spc="-13" dirty="0">
                <a:solidFill>
                  <a:srgbClr val="FF0000"/>
                </a:solidFill>
                <a:latin typeface="Arial"/>
                <a:cs typeface="Arial"/>
              </a:rPr>
              <a:t>включает</a:t>
            </a:r>
            <a:endParaRPr sz="2400">
              <a:latin typeface="Arial"/>
              <a:cs typeface="Arial"/>
            </a:endParaRPr>
          </a:p>
          <a:p>
            <a:pPr marL="102398" marR="7955733">
              <a:lnSpc>
                <a:spcPts val="3545"/>
              </a:lnSpc>
              <a:spcBef>
                <a:spcPts val="13"/>
              </a:spcBef>
            </a:pP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Текущую</a:t>
            </a:r>
            <a:r>
              <a:rPr sz="2400" b="1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оценку </a:t>
            </a:r>
            <a:r>
              <a:rPr sz="2400" b="1" spc="-27" dirty="0">
                <a:solidFill>
                  <a:srgbClr val="1F487C"/>
                </a:solidFill>
                <a:latin typeface="Calibri"/>
                <a:cs typeface="Calibri"/>
              </a:rPr>
              <a:t>Тематическую</a:t>
            </a:r>
            <a:r>
              <a:rPr sz="2400" b="1" spc="27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оценку</a:t>
            </a:r>
            <a:endParaRPr sz="2400">
              <a:latin typeface="Calibri"/>
              <a:cs typeface="Calibri"/>
            </a:endParaRPr>
          </a:p>
          <a:p>
            <a:pPr marL="102398" marR="6989299">
              <a:lnSpc>
                <a:spcPts val="3545"/>
              </a:lnSpc>
              <a:spcBef>
                <a:spcPts val="13"/>
              </a:spcBef>
            </a:pP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Стартовую</a:t>
            </a:r>
            <a:r>
              <a:rPr sz="2400" b="1" spc="-6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диагностику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Промежуточную</a:t>
            </a:r>
            <a:r>
              <a:rPr sz="2400" b="1" spc="37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аттестацию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Итоговое</a:t>
            </a:r>
            <a:r>
              <a:rPr sz="2400" b="1" spc="-10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оценивание</a:t>
            </a:r>
            <a:endParaRPr sz="2400">
              <a:latin typeface="Calibri"/>
              <a:cs typeface="Calibri"/>
            </a:endParaRPr>
          </a:p>
          <a:p>
            <a:pPr marL="102398" marR="5565882">
              <a:lnSpc>
                <a:spcPts val="3545"/>
              </a:lnSpc>
              <a:spcBef>
                <a:spcPts val="7"/>
              </a:spcBef>
            </a:pP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Психолого-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педагогическое</a:t>
            </a:r>
            <a:r>
              <a:rPr sz="2400" b="1" spc="-33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наблюдение </a:t>
            </a:r>
            <a:r>
              <a:rPr sz="2400" b="1" dirty="0">
                <a:solidFill>
                  <a:srgbClr val="1F487C"/>
                </a:solidFill>
                <a:latin typeface="Calibri"/>
                <a:cs typeface="Calibri"/>
              </a:rPr>
              <a:t>Внутренний</a:t>
            </a:r>
            <a:r>
              <a:rPr sz="2400" b="1" spc="-120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2400" b="1" spc="-13" dirty="0">
                <a:solidFill>
                  <a:srgbClr val="1F487C"/>
                </a:solidFill>
                <a:latin typeface="Calibri"/>
                <a:cs typeface="Calibri"/>
              </a:rPr>
              <a:t>мониторинг</a:t>
            </a:r>
            <a:endParaRPr sz="2400">
              <a:latin typeface="Calibri"/>
              <a:cs typeface="Calibri"/>
            </a:endParaRPr>
          </a:p>
          <a:p>
            <a:pPr marL="4854173">
              <a:lnSpc>
                <a:spcPts val="2845"/>
              </a:lnSpc>
              <a:spcBef>
                <a:spcPts val="1253"/>
              </a:spcBef>
            </a:pPr>
            <a:r>
              <a:rPr sz="2400" b="1" dirty="0">
                <a:solidFill>
                  <a:srgbClr val="FF0000"/>
                </a:solidFill>
                <a:latin typeface="Arial"/>
                <a:cs typeface="Arial"/>
              </a:rPr>
              <a:t>Внешняя</a:t>
            </a:r>
            <a:r>
              <a:rPr sz="2400" b="1" spc="-87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0000"/>
                </a:solidFill>
                <a:latin typeface="Arial"/>
                <a:cs typeface="Arial"/>
              </a:rPr>
              <a:t>оценка</a:t>
            </a:r>
            <a:r>
              <a:rPr sz="2400" b="1" spc="-107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400" b="1" spc="-13" dirty="0">
                <a:solidFill>
                  <a:srgbClr val="FF0000"/>
                </a:solidFill>
                <a:latin typeface="Arial"/>
                <a:cs typeface="Arial"/>
              </a:rPr>
              <a:t>включает</a:t>
            </a:r>
            <a:r>
              <a:rPr sz="2400" b="1" spc="-13" dirty="0">
                <a:solidFill>
                  <a:srgbClr val="001F5F"/>
                </a:solidFill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  <a:p>
            <a:pPr marL="4995498" indent="-141326">
              <a:lnSpc>
                <a:spcPts val="2799"/>
              </a:lnSpc>
              <a:buSzPct val="77777"/>
              <a:buChar char="-"/>
              <a:tabLst>
                <a:tab pos="4995498" algn="l"/>
              </a:tabLst>
            </a:pPr>
            <a:r>
              <a:rPr sz="24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Независимую</a:t>
            </a:r>
            <a:r>
              <a:rPr sz="2400" spc="-12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оценку</a:t>
            </a:r>
            <a:r>
              <a:rPr sz="2400" spc="-10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24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качества</a:t>
            </a:r>
            <a:r>
              <a:rPr sz="2400" spc="-107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2400" spc="-27" dirty="0">
                <a:solidFill>
                  <a:srgbClr val="001F5F"/>
                </a:solidFill>
                <a:latin typeface="Microsoft Sans Serif"/>
                <a:cs typeface="Microsoft Sans Serif"/>
              </a:rPr>
              <a:t>подготовки</a:t>
            </a:r>
            <a:endParaRPr sz="2400">
              <a:latin typeface="Microsoft Sans Serif"/>
              <a:cs typeface="Microsoft Sans Serif"/>
            </a:endParaRPr>
          </a:p>
          <a:p>
            <a:pPr marL="4854173">
              <a:lnSpc>
                <a:spcPts val="2799"/>
              </a:lnSpc>
            </a:pPr>
            <a:r>
              <a:rPr sz="24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обучающихся;</a:t>
            </a:r>
            <a:endParaRPr sz="2400">
              <a:latin typeface="Microsoft Sans Serif"/>
              <a:cs typeface="Microsoft Sans Serif"/>
            </a:endParaRPr>
          </a:p>
          <a:p>
            <a:pPr marL="5040351" indent="-186178">
              <a:lnSpc>
                <a:spcPts val="2845"/>
              </a:lnSpc>
              <a:buChar char="-"/>
              <a:tabLst>
                <a:tab pos="5040351" algn="l"/>
              </a:tabLst>
            </a:pPr>
            <a:r>
              <a:rPr sz="2400" spc="-13" dirty="0">
                <a:solidFill>
                  <a:srgbClr val="001F5F"/>
                </a:solidFill>
                <a:latin typeface="Microsoft Sans Serif"/>
                <a:cs typeface="Microsoft Sans Serif"/>
              </a:rPr>
              <a:t>Итоговую</a:t>
            </a:r>
            <a:r>
              <a:rPr sz="2400" spc="-93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2400" dirty="0">
                <a:solidFill>
                  <a:srgbClr val="001F5F"/>
                </a:solidFill>
                <a:latin typeface="Microsoft Sans Serif"/>
                <a:cs typeface="Microsoft Sans Serif"/>
              </a:rPr>
              <a:t>аттестацию</a:t>
            </a:r>
            <a:r>
              <a:rPr sz="2400" spc="-14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2400" spc="-27" dirty="0">
                <a:solidFill>
                  <a:srgbClr val="001F5F"/>
                </a:solidFill>
                <a:latin typeface="Microsoft Sans Serif"/>
                <a:cs typeface="Microsoft Sans Serif"/>
              </a:rPr>
              <a:t>(ГИА)</a:t>
            </a:r>
            <a:endParaRPr sz="240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5242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248816" y="0"/>
            <a:ext cx="11521279" cy="870959"/>
          </a:xfrm>
          <a:prstGeom prst="rect">
            <a:avLst/>
          </a:prstGeom>
        </p:spPr>
        <p:txBody>
          <a:bodyPr vert="horz" wrap="square" lIns="0" tIns="313896" rIns="0" bIns="0" rtlCol="0">
            <a:spAutoFit/>
          </a:bodyPr>
          <a:lstStyle/>
          <a:p>
            <a:pPr marL="3047398">
              <a:spcBef>
                <a:spcPts val="127"/>
              </a:spcBef>
            </a:pPr>
            <a:r>
              <a:rPr sz="3600" b="1" dirty="0">
                <a:solidFill>
                  <a:srgbClr val="FF0000"/>
                </a:solidFill>
              </a:rPr>
              <a:t>Виды</a:t>
            </a:r>
            <a:r>
              <a:rPr sz="3600" b="1" spc="-13" dirty="0">
                <a:solidFill>
                  <a:srgbClr val="FF0000"/>
                </a:solidFill>
              </a:rPr>
              <a:t> </a:t>
            </a:r>
            <a:r>
              <a:rPr sz="3600" b="1" spc="-27" dirty="0">
                <a:solidFill>
                  <a:srgbClr val="5F497A"/>
                </a:solidFill>
              </a:rPr>
              <a:t>внутришкольного</a:t>
            </a:r>
            <a:r>
              <a:rPr sz="3600" b="1" spc="13" dirty="0">
                <a:solidFill>
                  <a:srgbClr val="5F497A"/>
                </a:solidFill>
              </a:rPr>
              <a:t> </a:t>
            </a:r>
            <a:r>
              <a:rPr sz="3600" b="1" spc="-13" dirty="0">
                <a:solidFill>
                  <a:srgbClr val="5F497A"/>
                </a:solidFill>
              </a:rPr>
              <a:t>оценивания</a:t>
            </a:r>
            <a:endParaRPr sz="3600" b="1" dirty="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32098" y="1261331"/>
            <a:ext cx="10733193" cy="5072044"/>
          </a:xfrm>
          <a:prstGeom prst="rect">
            <a:avLst/>
          </a:prstGeom>
        </p:spPr>
        <p:txBody>
          <a:bodyPr vert="horz" wrap="square" lIns="0" tIns="17772" rIns="0" bIns="0" rtlCol="0">
            <a:spAutoFit/>
          </a:bodyPr>
          <a:lstStyle/>
          <a:p>
            <a:pPr marL="209874" marR="891117" indent="-193795">
              <a:spcBef>
                <a:spcPts val="140"/>
              </a:spcBef>
              <a:buFont typeface="Calibri"/>
              <a:buChar char="–"/>
              <a:tabLst>
                <a:tab pos="475601" algn="l"/>
              </a:tabLst>
            </a:pP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стартовая</a:t>
            </a:r>
            <a:r>
              <a:rPr sz="21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диагностика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направленная</a:t>
            </a:r>
            <a:r>
              <a:rPr sz="2100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оценку общей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готовности</a:t>
            </a:r>
            <a:r>
              <a:rPr sz="21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к 	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обучению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данном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уровне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образования;</a:t>
            </a:r>
            <a:endParaRPr sz="2100" dirty="0">
              <a:latin typeface="Calibri"/>
              <a:cs typeface="Calibri"/>
            </a:endParaRPr>
          </a:p>
          <a:p>
            <a:pPr marL="210720" indent="-193795">
              <a:spcBef>
                <a:spcPts val="513"/>
              </a:spcBef>
              <a:buFont typeface="Calibri"/>
              <a:buChar char="–"/>
              <a:tabLst>
                <a:tab pos="210720" algn="l"/>
              </a:tabLst>
            </a:pP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текущее</a:t>
            </a:r>
            <a:r>
              <a:rPr sz="2100" b="1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21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отражающее индивидуальное продвижение</a:t>
            </a:r>
            <a:r>
              <a:rPr sz="21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обучающегося</a:t>
            </a:r>
            <a:r>
              <a:rPr sz="2100" spc="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endParaRPr sz="2100" dirty="0">
              <a:latin typeface="Calibri"/>
              <a:cs typeface="Calibri"/>
            </a:endParaRPr>
          </a:p>
          <a:p>
            <a:pPr marL="475601" marR="2036959">
              <a:spcBef>
                <a:spcPts val="7"/>
              </a:spcBef>
            </a:pP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освоении</a:t>
            </a:r>
            <a:r>
              <a:rPr sz="2100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программы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учебного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предмета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может</a:t>
            </a:r>
            <a:r>
              <a:rPr sz="2100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sz="2100" spc="-1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формирующее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диагностирующее;</a:t>
            </a:r>
            <a:r>
              <a:rPr sz="2100" spc="366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используются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разные</a:t>
            </a:r>
            <a:r>
              <a:rPr sz="2100" spc="-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формы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методы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проверки;</a:t>
            </a:r>
            <a:endParaRPr sz="2100" dirty="0">
              <a:latin typeface="Calibri"/>
              <a:cs typeface="Calibri"/>
            </a:endParaRPr>
          </a:p>
          <a:p>
            <a:pPr marL="209874" marR="6770" indent="-193795">
              <a:spcBef>
                <a:spcPts val="513"/>
              </a:spcBef>
              <a:buFont typeface="Calibri"/>
              <a:buChar char="–"/>
              <a:tabLst>
                <a:tab pos="475601" algn="l"/>
              </a:tabLst>
            </a:pP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тематическое</a:t>
            </a:r>
            <a:r>
              <a:rPr sz="2100" b="1" spc="-1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,</a:t>
            </a:r>
            <a:r>
              <a:rPr sz="2100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направленное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выявление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spc="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оценку</a:t>
            </a:r>
            <a:r>
              <a:rPr sz="21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достижения 	образовательных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результатов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учебному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предмету,</a:t>
            </a:r>
            <a:r>
              <a:rPr sz="21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связанных</a:t>
            </a:r>
            <a:r>
              <a:rPr sz="21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изучением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отдельных 	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тем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программы;</a:t>
            </a:r>
            <a:endParaRPr sz="2100" dirty="0">
              <a:latin typeface="Calibri"/>
              <a:cs typeface="Calibri"/>
            </a:endParaRPr>
          </a:p>
          <a:p>
            <a:pPr marL="209874" marR="804798" indent="-193795" algn="just">
              <a:spcBef>
                <a:spcPts val="513"/>
              </a:spcBef>
              <a:buFont typeface="Calibri"/>
              <a:buChar char="–"/>
              <a:tabLst>
                <a:tab pos="475601" algn="l"/>
              </a:tabLst>
            </a:pPr>
            <a:r>
              <a:rPr sz="2100" b="1" spc="-13" dirty="0">
                <a:solidFill>
                  <a:srgbClr val="001F5F"/>
                </a:solidFill>
                <a:latin typeface="Calibri"/>
                <a:cs typeface="Calibri"/>
              </a:rPr>
              <a:t>промежуточное</a:t>
            </a:r>
            <a:r>
              <a:rPr sz="2100" b="1" spc="-1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2100" b="1" spc="-8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sz="21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итогам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изучения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крупных</a:t>
            </a:r>
            <a:r>
              <a:rPr sz="21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блоков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 	программы,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включающей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несколько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тем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или</a:t>
            </a:r>
            <a:r>
              <a:rPr sz="2100" spc="-7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формирование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комплексного блока 	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учебных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действий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(работа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sz="2100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информацией,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аудирование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др.);</a:t>
            </a:r>
            <a:endParaRPr sz="2100" dirty="0">
              <a:latin typeface="Calibri"/>
              <a:cs typeface="Calibri"/>
            </a:endParaRPr>
          </a:p>
          <a:p>
            <a:pPr marL="210720" indent="-193795" algn="just">
              <a:spcBef>
                <a:spcPts val="520"/>
              </a:spcBef>
              <a:buFont typeface="Calibri"/>
              <a:buChar char="–"/>
              <a:tabLst>
                <a:tab pos="210720" algn="l"/>
              </a:tabLst>
            </a:pP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итоговое</a:t>
            </a:r>
            <a:r>
              <a:rPr sz="2100" b="1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b="1" dirty="0">
                <a:solidFill>
                  <a:srgbClr val="001F5F"/>
                </a:solidFill>
                <a:latin typeface="Calibri"/>
                <a:cs typeface="Calibri"/>
              </a:rPr>
              <a:t>оценивание</a:t>
            </a:r>
            <a:r>
              <a:rPr sz="2100" b="1" spc="-11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результатов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освоения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образовательной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программы</a:t>
            </a:r>
            <a:r>
              <a:rPr sz="2100" spc="-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за</a:t>
            </a:r>
            <a:r>
              <a:rPr sz="2100" spc="-5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учебный</a:t>
            </a:r>
            <a:r>
              <a:rPr sz="2100" spc="-9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год.</a:t>
            </a:r>
            <a:endParaRPr sz="2100" dirty="0">
              <a:latin typeface="Calibri"/>
              <a:cs typeface="Calibri"/>
            </a:endParaRPr>
          </a:p>
          <a:p>
            <a:pPr marL="16925" algn="just">
              <a:spcBef>
                <a:spcPts val="620"/>
              </a:spcBef>
            </a:pPr>
            <a:r>
              <a:rPr sz="2700" b="1" dirty="0">
                <a:solidFill>
                  <a:srgbClr val="FF0000"/>
                </a:solidFill>
                <a:latin typeface="Calibri"/>
                <a:cs typeface="Calibri"/>
              </a:rPr>
              <a:t>Формы</a:t>
            </a:r>
            <a:r>
              <a:rPr sz="27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700" b="1" spc="-27" dirty="0">
                <a:solidFill>
                  <a:srgbClr val="001F5F"/>
                </a:solidFill>
                <a:latin typeface="Calibri"/>
                <a:cs typeface="Calibri"/>
              </a:rPr>
              <a:t>внутришкольного</a:t>
            </a:r>
            <a:r>
              <a:rPr sz="2700" b="1" spc="-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700" b="1" spc="-13" dirty="0">
                <a:solidFill>
                  <a:srgbClr val="001F5F"/>
                </a:solidFill>
                <a:latin typeface="Calibri"/>
                <a:cs typeface="Calibri"/>
              </a:rPr>
              <a:t>оценивания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2100" dirty="0">
              <a:latin typeface="Calibri"/>
              <a:cs typeface="Calibri"/>
            </a:endParaRPr>
          </a:p>
          <a:p>
            <a:pPr marL="16925" algn="just">
              <a:spcBef>
                <a:spcPts val="540"/>
              </a:spcBef>
            </a:pP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устный</a:t>
            </a:r>
            <a:r>
              <a:rPr sz="2100" spc="-8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ответ,</a:t>
            </a:r>
            <a:r>
              <a:rPr sz="2100" spc="-2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тест,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13" dirty="0">
                <a:solidFill>
                  <a:srgbClr val="001F5F"/>
                </a:solidFill>
                <a:latin typeface="Calibri"/>
                <a:cs typeface="Calibri"/>
              </a:rPr>
              <a:t>практическая</a:t>
            </a:r>
            <a:r>
              <a:rPr sz="2100" spc="-6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работа,</a:t>
            </a:r>
            <a:r>
              <a:rPr sz="2100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проект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2100" spc="-4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100" spc="-33" dirty="0">
                <a:solidFill>
                  <a:srgbClr val="001F5F"/>
                </a:solidFill>
                <a:latin typeface="Calibri"/>
                <a:cs typeface="Calibri"/>
              </a:rPr>
              <a:t>др.</a:t>
            </a:r>
            <a:endParaRPr sz="2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578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080" y="709636"/>
            <a:ext cx="10515240" cy="635967"/>
          </a:xfrm>
          <a:prstGeom prst="rect">
            <a:avLst/>
          </a:prstGeom>
        </p:spPr>
        <p:txBody>
          <a:bodyPr vert="horz" wrap="square" lIns="0" tIns="218336" rIns="0" bIns="0" rtlCol="0">
            <a:spAutoFit/>
          </a:bodyPr>
          <a:lstStyle/>
          <a:p>
            <a:pPr marL="3372364">
              <a:spcBef>
                <a:spcPts val="120"/>
              </a:spcBef>
            </a:pPr>
            <a:r>
              <a:rPr sz="2700" dirty="0">
                <a:solidFill>
                  <a:srgbClr val="5F497A"/>
                </a:solidFill>
              </a:rPr>
              <a:t>Оценивание</a:t>
            </a:r>
            <a:r>
              <a:rPr sz="2700" spc="-33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–</a:t>
            </a:r>
            <a:r>
              <a:rPr sz="2700" spc="-80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оценка</a:t>
            </a:r>
            <a:r>
              <a:rPr sz="2700" spc="-87" dirty="0">
                <a:solidFill>
                  <a:srgbClr val="5F497A"/>
                </a:solidFill>
              </a:rPr>
              <a:t> </a:t>
            </a:r>
            <a:r>
              <a:rPr sz="2700" dirty="0">
                <a:solidFill>
                  <a:srgbClr val="5F497A"/>
                </a:solidFill>
              </a:rPr>
              <a:t>–</a:t>
            </a:r>
            <a:r>
              <a:rPr sz="2700" spc="-107" dirty="0">
                <a:solidFill>
                  <a:srgbClr val="5F497A"/>
                </a:solidFill>
              </a:rPr>
              <a:t> </a:t>
            </a:r>
            <a:r>
              <a:rPr sz="2700" spc="-13" dirty="0">
                <a:solidFill>
                  <a:srgbClr val="5F497A"/>
                </a:solidFill>
              </a:rPr>
              <a:t>отметка</a:t>
            </a:r>
            <a:endParaRPr sz="2700"/>
          </a:p>
        </p:txBody>
      </p:sp>
      <p:sp>
        <p:nvSpPr>
          <p:cNvPr id="3" name="object 3"/>
          <p:cNvSpPr/>
          <p:nvPr/>
        </p:nvSpPr>
        <p:spPr>
          <a:xfrm>
            <a:off x="950975" y="1140575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000" y="2754022"/>
            <a:ext cx="3625427" cy="2553781"/>
          </a:xfrm>
          <a:custGeom>
            <a:avLst/>
            <a:gdLst/>
            <a:ahLst/>
            <a:cxnLst/>
            <a:rect l="l" t="t" r="r" b="b"/>
            <a:pathLst>
              <a:path w="2719070" h="1917700">
                <a:moveTo>
                  <a:pt x="0" y="191769"/>
                </a:moveTo>
                <a:lnTo>
                  <a:pt x="5063" y="147796"/>
                </a:lnTo>
                <a:lnTo>
                  <a:pt x="19487" y="107431"/>
                </a:lnTo>
                <a:lnTo>
                  <a:pt x="42119" y="71824"/>
                </a:lnTo>
                <a:lnTo>
                  <a:pt x="71810" y="42127"/>
                </a:lnTo>
                <a:lnTo>
                  <a:pt x="107407" y="19490"/>
                </a:lnTo>
                <a:lnTo>
                  <a:pt x="147760" y="5064"/>
                </a:lnTo>
                <a:lnTo>
                  <a:pt x="191719" y="0"/>
                </a:lnTo>
                <a:lnTo>
                  <a:pt x="2527046" y="0"/>
                </a:lnTo>
                <a:lnTo>
                  <a:pt x="2571019" y="5064"/>
                </a:lnTo>
                <a:lnTo>
                  <a:pt x="2611384" y="19490"/>
                </a:lnTo>
                <a:lnTo>
                  <a:pt x="2646991" y="42127"/>
                </a:lnTo>
                <a:lnTo>
                  <a:pt x="2676688" y="71824"/>
                </a:lnTo>
                <a:lnTo>
                  <a:pt x="2699325" y="107431"/>
                </a:lnTo>
                <a:lnTo>
                  <a:pt x="2713751" y="147796"/>
                </a:lnTo>
                <a:lnTo>
                  <a:pt x="2718816" y="191769"/>
                </a:lnTo>
                <a:lnTo>
                  <a:pt x="2718816" y="1725422"/>
                </a:lnTo>
                <a:lnTo>
                  <a:pt x="2713751" y="1769399"/>
                </a:lnTo>
                <a:lnTo>
                  <a:pt x="2699325" y="1809765"/>
                </a:lnTo>
                <a:lnTo>
                  <a:pt x="2676688" y="1845372"/>
                </a:lnTo>
                <a:lnTo>
                  <a:pt x="2646991" y="1875068"/>
                </a:lnTo>
                <a:lnTo>
                  <a:pt x="2611384" y="1897703"/>
                </a:lnTo>
                <a:lnTo>
                  <a:pt x="2571019" y="1912128"/>
                </a:lnTo>
                <a:lnTo>
                  <a:pt x="2527046" y="1917192"/>
                </a:lnTo>
                <a:lnTo>
                  <a:pt x="191719" y="1917192"/>
                </a:lnTo>
                <a:lnTo>
                  <a:pt x="147760" y="1912128"/>
                </a:lnTo>
                <a:lnTo>
                  <a:pt x="107407" y="1897703"/>
                </a:lnTo>
                <a:lnTo>
                  <a:pt x="71810" y="1875068"/>
                </a:lnTo>
                <a:lnTo>
                  <a:pt x="42119" y="1845372"/>
                </a:lnTo>
                <a:lnTo>
                  <a:pt x="19487" y="1809765"/>
                </a:lnTo>
                <a:lnTo>
                  <a:pt x="5063" y="1769399"/>
                </a:lnTo>
                <a:lnTo>
                  <a:pt x="0" y="1725422"/>
                </a:lnTo>
                <a:lnTo>
                  <a:pt x="0" y="191769"/>
                </a:lnTo>
                <a:close/>
              </a:path>
            </a:pathLst>
          </a:custGeom>
          <a:ln w="9143">
            <a:solidFill>
              <a:srgbClr val="4AAC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42197" y="2785751"/>
            <a:ext cx="3377353" cy="1550872"/>
          </a:xfrm>
          <a:prstGeom prst="rect">
            <a:avLst/>
          </a:prstGeom>
        </p:spPr>
        <p:txBody>
          <a:bodyPr vert="horz" wrap="square" lIns="0" tIns="18618" rIns="0" bIns="0" rtlCol="0">
            <a:spAutoFit/>
          </a:bodyPr>
          <a:lstStyle/>
          <a:p>
            <a:pPr marL="244570" indent="-227645">
              <a:lnSpc>
                <a:spcPts val="2465"/>
              </a:lnSpc>
              <a:spcBef>
                <a:spcPts val="147"/>
              </a:spcBef>
              <a:buChar char="•"/>
              <a:tabLst>
                <a:tab pos="244570" algn="l"/>
              </a:tabLst>
            </a:pPr>
            <a:r>
              <a:rPr sz="2100" spc="-13" dirty="0">
                <a:latin typeface="Calibri"/>
                <a:cs typeface="Calibri"/>
              </a:rPr>
              <a:t>Процедура</a:t>
            </a:r>
            <a:r>
              <a:rPr sz="2100" spc="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- </a:t>
            </a:r>
            <a:r>
              <a:rPr sz="2100" spc="-13" dirty="0">
                <a:latin typeface="Calibri"/>
                <a:cs typeface="Calibri"/>
              </a:rPr>
              <a:t>определение</a:t>
            </a:r>
            <a:endParaRPr sz="2100">
              <a:latin typeface="Calibri"/>
              <a:cs typeface="Calibri"/>
            </a:endParaRPr>
          </a:p>
          <a:p>
            <a:pPr marL="244570">
              <a:lnSpc>
                <a:spcPts val="2351"/>
              </a:lnSpc>
            </a:pPr>
            <a:r>
              <a:rPr sz="2100" spc="-13" dirty="0">
                <a:latin typeface="Calibri"/>
                <a:cs typeface="Calibri"/>
              </a:rPr>
              <a:t>соответствия</a:t>
            </a:r>
            <a:endParaRPr sz="2100">
              <a:latin typeface="Calibri"/>
              <a:cs typeface="Calibri"/>
            </a:endParaRPr>
          </a:p>
          <a:p>
            <a:pPr marL="244570">
              <a:lnSpc>
                <a:spcPts val="2339"/>
              </a:lnSpc>
            </a:pPr>
            <a:r>
              <a:rPr sz="2100" spc="-13" dirty="0">
                <a:latin typeface="Calibri"/>
                <a:cs typeface="Calibri"/>
              </a:rPr>
              <a:t>индивидуальных</a:t>
            </a:r>
            <a:endParaRPr sz="2100">
              <a:latin typeface="Calibri"/>
              <a:cs typeface="Calibri"/>
            </a:endParaRPr>
          </a:p>
          <a:p>
            <a:pPr marL="244570" marR="6770">
              <a:lnSpc>
                <a:spcPts val="2332"/>
              </a:lnSpc>
              <a:spcBef>
                <a:spcPts val="152"/>
              </a:spcBef>
            </a:pPr>
            <a:r>
              <a:rPr sz="2100" dirty="0">
                <a:latin typeface="Calibri"/>
                <a:cs typeface="Calibri"/>
              </a:rPr>
              <a:t>достижений</a:t>
            </a:r>
            <a:r>
              <a:rPr sz="2100" spc="-120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обучающихся планируемым</a:t>
            </a:r>
            <a:r>
              <a:rPr sz="2100" spc="-2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результатам</a:t>
            </a:r>
            <a:endParaRPr sz="21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94688" y="4505477"/>
            <a:ext cx="4509347" cy="1484068"/>
            <a:chOff x="1271016" y="3383279"/>
            <a:chExt cx="3382010" cy="111442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92096" y="3627119"/>
              <a:ext cx="2360422" cy="8700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6800" y="3652011"/>
              <a:ext cx="2274951" cy="78280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71016" y="3383279"/>
              <a:ext cx="1845437" cy="78473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2079245" y="4771511"/>
            <a:ext cx="1689100" cy="399134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16925">
              <a:spcBef>
                <a:spcPts val="133"/>
              </a:spcBef>
            </a:pPr>
            <a:r>
              <a:rPr sz="2400" b="1" spc="-13" dirty="0">
                <a:latin typeface="Calibri"/>
                <a:cs typeface="Calibri"/>
              </a:rPr>
              <a:t>Оценивание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904994" y="3246937"/>
            <a:ext cx="3179233" cy="1725916"/>
            <a:chOff x="3678745" y="2438209"/>
            <a:chExt cx="2384425" cy="1296035"/>
          </a:xfrm>
        </p:grpSpPr>
        <p:sp>
          <p:nvSpPr>
            <p:cNvPr id="12" name="object 12"/>
            <p:cNvSpPr/>
            <p:nvPr/>
          </p:nvSpPr>
          <p:spPr>
            <a:xfrm>
              <a:off x="3683508" y="2442972"/>
              <a:ext cx="2374900" cy="1286510"/>
            </a:xfrm>
            <a:custGeom>
              <a:avLst/>
              <a:gdLst/>
              <a:ahLst/>
              <a:cxnLst/>
              <a:rect l="l" t="t" r="r" b="b"/>
              <a:pathLst>
                <a:path w="2374900" h="1286510">
                  <a:moveTo>
                    <a:pt x="2245741" y="0"/>
                  </a:moveTo>
                  <a:lnTo>
                    <a:pt x="128650" y="0"/>
                  </a:lnTo>
                  <a:lnTo>
                    <a:pt x="78545" y="10100"/>
                  </a:lnTo>
                  <a:lnTo>
                    <a:pt x="37655" y="37655"/>
                  </a:lnTo>
                  <a:lnTo>
                    <a:pt x="10100" y="78545"/>
                  </a:lnTo>
                  <a:lnTo>
                    <a:pt x="0" y="128650"/>
                  </a:lnTo>
                  <a:lnTo>
                    <a:pt x="0" y="1157605"/>
                  </a:lnTo>
                  <a:lnTo>
                    <a:pt x="10100" y="1207710"/>
                  </a:lnTo>
                  <a:lnTo>
                    <a:pt x="37655" y="1248600"/>
                  </a:lnTo>
                  <a:lnTo>
                    <a:pt x="78545" y="1276155"/>
                  </a:lnTo>
                  <a:lnTo>
                    <a:pt x="128650" y="1286255"/>
                  </a:lnTo>
                  <a:lnTo>
                    <a:pt x="2245741" y="1286255"/>
                  </a:lnTo>
                  <a:lnTo>
                    <a:pt x="2295846" y="1276155"/>
                  </a:lnTo>
                  <a:lnTo>
                    <a:pt x="2336736" y="1248600"/>
                  </a:lnTo>
                  <a:lnTo>
                    <a:pt x="2364291" y="1207710"/>
                  </a:lnTo>
                  <a:lnTo>
                    <a:pt x="2374391" y="1157605"/>
                  </a:lnTo>
                  <a:lnTo>
                    <a:pt x="2374391" y="128650"/>
                  </a:lnTo>
                  <a:lnTo>
                    <a:pt x="2364291" y="78545"/>
                  </a:lnTo>
                  <a:lnTo>
                    <a:pt x="2336736" y="37655"/>
                  </a:lnTo>
                  <a:lnTo>
                    <a:pt x="2295846" y="10100"/>
                  </a:lnTo>
                  <a:lnTo>
                    <a:pt x="2245741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683508" y="2442972"/>
              <a:ext cx="2374900" cy="1286510"/>
            </a:xfrm>
            <a:custGeom>
              <a:avLst/>
              <a:gdLst/>
              <a:ahLst/>
              <a:cxnLst/>
              <a:rect l="l" t="t" r="r" b="b"/>
              <a:pathLst>
                <a:path w="2374900" h="1286510">
                  <a:moveTo>
                    <a:pt x="0" y="128650"/>
                  </a:moveTo>
                  <a:lnTo>
                    <a:pt x="10100" y="78545"/>
                  </a:lnTo>
                  <a:lnTo>
                    <a:pt x="37655" y="37655"/>
                  </a:lnTo>
                  <a:lnTo>
                    <a:pt x="78545" y="10100"/>
                  </a:lnTo>
                  <a:lnTo>
                    <a:pt x="128650" y="0"/>
                  </a:lnTo>
                  <a:lnTo>
                    <a:pt x="2245741" y="0"/>
                  </a:lnTo>
                  <a:lnTo>
                    <a:pt x="2295846" y="10100"/>
                  </a:lnTo>
                  <a:lnTo>
                    <a:pt x="2336736" y="37655"/>
                  </a:lnTo>
                  <a:lnTo>
                    <a:pt x="2364291" y="78545"/>
                  </a:lnTo>
                  <a:lnTo>
                    <a:pt x="2374391" y="128650"/>
                  </a:lnTo>
                  <a:lnTo>
                    <a:pt x="2374391" y="1157605"/>
                  </a:lnTo>
                  <a:lnTo>
                    <a:pt x="2364291" y="1207710"/>
                  </a:lnTo>
                  <a:lnTo>
                    <a:pt x="2336736" y="1248600"/>
                  </a:lnTo>
                  <a:lnTo>
                    <a:pt x="2295846" y="1276155"/>
                  </a:lnTo>
                  <a:lnTo>
                    <a:pt x="2245741" y="1286255"/>
                  </a:lnTo>
                  <a:lnTo>
                    <a:pt x="128650" y="1286255"/>
                  </a:lnTo>
                  <a:lnTo>
                    <a:pt x="78545" y="1276155"/>
                  </a:lnTo>
                  <a:lnTo>
                    <a:pt x="37655" y="1248600"/>
                  </a:lnTo>
                  <a:lnTo>
                    <a:pt x="10100" y="1207710"/>
                  </a:lnTo>
                  <a:lnTo>
                    <a:pt x="0" y="1157605"/>
                  </a:lnTo>
                  <a:lnTo>
                    <a:pt x="0" y="128650"/>
                  </a:lnTo>
                  <a:close/>
                </a:path>
              </a:pathLst>
            </a:custGeom>
            <a:ln w="9144">
              <a:solidFill>
                <a:srgbClr val="5FE0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973659" y="3636514"/>
            <a:ext cx="2805853" cy="957245"/>
          </a:xfrm>
          <a:prstGeom prst="rect">
            <a:avLst/>
          </a:prstGeom>
        </p:spPr>
        <p:txBody>
          <a:bodyPr vert="horz" wrap="square" lIns="0" tIns="44006" rIns="0" bIns="0" rtlCol="0">
            <a:spAutoFit/>
          </a:bodyPr>
          <a:lstStyle/>
          <a:p>
            <a:pPr marL="243724" marR="6770" indent="-227645">
              <a:lnSpc>
                <a:spcPct val="91900"/>
              </a:lnSpc>
              <a:spcBef>
                <a:spcPts val="347"/>
              </a:spcBef>
              <a:buChar char="•"/>
              <a:tabLst>
                <a:tab pos="243724" algn="l"/>
              </a:tabLst>
            </a:pPr>
            <a:r>
              <a:rPr sz="2100" dirty="0">
                <a:latin typeface="Calibri"/>
                <a:cs typeface="Calibri"/>
              </a:rPr>
              <a:t>Итог</a:t>
            </a:r>
            <a:r>
              <a:rPr sz="2100" spc="-100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оценивания</a:t>
            </a:r>
            <a:r>
              <a:rPr sz="2100" spc="-73" dirty="0">
                <a:latin typeface="Calibri"/>
                <a:cs typeface="Calibri"/>
              </a:rPr>
              <a:t> </a:t>
            </a:r>
            <a:r>
              <a:rPr sz="2100" spc="-67" dirty="0">
                <a:latin typeface="Calibri"/>
                <a:cs typeface="Calibri"/>
              </a:rPr>
              <a:t>– </a:t>
            </a:r>
            <a:r>
              <a:rPr sz="2100" dirty="0">
                <a:latin typeface="Calibri"/>
                <a:cs typeface="Calibri"/>
              </a:rPr>
              <a:t>суждение</a:t>
            </a:r>
            <a:r>
              <a:rPr sz="2100" spc="-47" dirty="0">
                <a:latin typeface="Calibri"/>
                <a:cs typeface="Calibri"/>
              </a:rPr>
              <a:t> </a:t>
            </a:r>
            <a:r>
              <a:rPr sz="2100" dirty="0">
                <a:latin typeface="Calibri"/>
                <a:cs typeface="Calibri"/>
              </a:rPr>
              <a:t>о</a:t>
            </a:r>
            <a:r>
              <a:rPr sz="2100" spc="-67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ценности, </a:t>
            </a:r>
            <a:r>
              <a:rPr sz="2100" dirty="0">
                <a:latin typeface="Calibri"/>
                <a:cs typeface="Calibri"/>
              </a:rPr>
              <a:t>уровне</a:t>
            </a:r>
            <a:r>
              <a:rPr sz="2100" spc="-60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результата</a:t>
            </a:r>
            <a:endParaRPr sz="21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648961" y="1969465"/>
            <a:ext cx="4081780" cy="1608374"/>
            <a:chOff x="4236720" y="1478922"/>
            <a:chExt cx="3061335" cy="1207770"/>
          </a:xfrm>
        </p:grpSpPr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51824" y="1478922"/>
              <a:ext cx="2146132" cy="78349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79949" y="1487240"/>
              <a:ext cx="2086864" cy="73246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236720" y="1901951"/>
              <a:ext cx="1845437" cy="784732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6370488" y="2796745"/>
            <a:ext cx="1027853" cy="399980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16925">
              <a:spcBef>
                <a:spcPts val="133"/>
              </a:spcBef>
            </a:pPr>
            <a:r>
              <a:rPr sz="2400" b="1" spc="-13" dirty="0">
                <a:latin typeface="Calibri"/>
                <a:cs typeface="Calibri"/>
              </a:rPr>
              <a:t>Оценка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8591042" y="3011515"/>
            <a:ext cx="2642447" cy="1823163"/>
            <a:chOff x="6443281" y="2261425"/>
            <a:chExt cx="1981835" cy="1369060"/>
          </a:xfrm>
        </p:grpSpPr>
        <p:sp>
          <p:nvSpPr>
            <p:cNvPr id="21" name="object 21"/>
            <p:cNvSpPr/>
            <p:nvPr/>
          </p:nvSpPr>
          <p:spPr>
            <a:xfrm>
              <a:off x="6448044" y="2266188"/>
              <a:ext cx="1972310" cy="1359535"/>
            </a:xfrm>
            <a:custGeom>
              <a:avLst/>
              <a:gdLst/>
              <a:ahLst/>
              <a:cxnLst/>
              <a:rect l="l" t="t" r="r" b="b"/>
              <a:pathLst>
                <a:path w="1972309" h="1359535">
                  <a:moveTo>
                    <a:pt x="1836165" y="0"/>
                  </a:moveTo>
                  <a:lnTo>
                    <a:pt x="135889" y="0"/>
                  </a:lnTo>
                  <a:lnTo>
                    <a:pt x="92935" y="6927"/>
                  </a:lnTo>
                  <a:lnTo>
                    <a:pt x="55632" y="26216"/>
                  </a:lnTo>
                  <a:lnTo>
                    <a:pt x="26216" y="55632"/>
                  </a:lnTo>
                  <a:lnTo>
                    <a:pt x="6927" y="92935"/>
                  </a:lnTo>
                  <a:lnTo>
                    <a:pt x="0" y="135890"/>
                  </a:lnTo>
                  <a:lnTo>
                    <a:pt x="0" y="1223518"/>
                  </a:lnTo>
                  <a:lnTo>
                    <a:pt x="6927" y="1266472"/>
                  </a:lnTo>
                  <a:lnTo>
                    <a:pt x="26216" y="1303775"/>
                  </a:lnTo>
                  <a:lnTo>
                    <a:pt x="55632" y="1333191"/>
                  </a:lnTo>
                  <a:lnTo>
                    <a:pt x="92935" y="1352480"/>
                  </a:lnTo>
                  <a:lnTo>
                    <a:pt x="135889" y="1359408"/>
                  </a:lnTo>
                  <a:lnTo>
                    <a:pt x="1836165" y="1359408"/>
                  </a:lnTo>
                  <a:lnTo>
                    <a:pt x="1879120" y="1352480"/>
                  </a:lnTo>
                  <a:lnTo>
                    <a:pt x="1916423" y="1333191"/>
                  </a:lnTo>
                  <a:lnTo>
                    <a:pt x="1945839" y="1303775"/>
                  </a:lnTo>
                  <a:lnTo>
                    <a:pt x="1965128" y="1266472"/>
                  </a:lnTo>
                  <a:lnTo>
                    <a:pt x="1972055" y="1223518"/>
                  </a:lnTo>
                  <a:lnTo>
                    <a:pt x="1972055" y="135890"/>
                  </a:lnTo>
                  <a:lnTo>
                    <a:pt x="1965128" y="92935"/>
                  </a:lnTo>
                  <a:lnTo>
                    <a:pt x="1945839" y="55632"/>
                  </a:lnTo>
                  <a:lnTo>
                    <a:pt x="1916423" y="26216"/>
                  </a:lnTo>
                  <a:lnTo>
                    <a:pt x="1879120" y="6927"/>
                  </a:lnTo>
                  <a:lnTo>
                    <a:pt x="1836165" y="0"/>
                  </a:lnTo>
                  <a:close/>
                </a:path>
              </a:pathLst>
            </a:custGeom>
            <a:solidFill>
              <a:srgbClr val="FFFFF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448044" y="2266188"/>
              <a:ext cx="1972310" cy="1359535"/>
            </a:xfrm>
            <a:custGeom>
              <a:avLst/>
              <a:gdLst/>
              <a:ahLst/>
              <a:cxnLst/>
              <a:rect l="l" t="t" r="r" b="b"/>
              <a:pathLst>
                <a:path w="1972309" h="1359535">
                  <a:moveTo>
                    <a:pt x="0" y="135890"/>
                  </a:moveTo>
                  <a:lnTo>
                    <a:pt x="6927" y="92935"/>
                  </a:lnTo>
                  <a:lnTo>
                    <a:pt x="26216" y="55632"/>
                  </a:lnTo>
                  <a:lnTo>
                    <a:pt x="55632" y="26216"/>
                  </a:lnTo>
                  <a:lnTo>
                    <a:pt x="92935" y="6927"/>
                  </a:lnTo>
                  <a:lnTo>
                    <a:pt x="135889" y="0"/>
                  </a:lnTo>
                  <a:lnTo>
                    <a:pt x="1836165" y="0"/>
                  </a:lnTo>
                  <a:lnTo>
                    <a:pt x="1879120" y="6927"/>
                  </a:lnTo>
                  <a:lnTo>
                    <a:pt x="1916423" y="26216"/>
                  </a:lnTo>
                  <a:lnTo>
                    <a:pt x="1945839" y="55632"/>
                  </a:lnTo>
                  <a:lnTo>
                    <a:pt x="1965128" y="92935"/>
                  </a:lnTo>
                  <a:lnTo>
                    <a:pt x="1972055" y="135890"/>
                  </a:lnTo>
                  <a:lnTo>
                    <a:pt x="1972055" y="1223518"/>
                  </a:lnTo>
                  <a:lnTo>
                    <a:pt x="1965128" y="1266472"/>
                  </a:lnTo>
                  <a:lnTo>
                    <a:pt x="1945839" y="1303775"/>
                  </a:lnTo>
                  <a:lnTo>
                    <a:pt x="1916423" y="1333191"/>
                  </a:lnTo>
                  <a:lnTo>
                    <a:pt x="1879120" y="1352480"/>
                  </a:lnTo>
                  <a:lnTo>
                    <a:pt x="1836165" y="1359408"/>
                  </a:lnTo>
                  <a:lnTo>
                    <a:pt x="135889" y="1359408"/>
                  </a:lnTo>
                  <a:lnTo>
                    <a:pt x="92935" y="1352480"/>
                  </a:lnTo>
                  <a:lnTo>
                    <a:pt x="55632" y="1333191"/>
                  </a:lnTo>
                  <a:lnTo>
                    <a:pt x="26216" y="1303775"/>
                  </a:lnTo>
                  <a:lnTo>
                    <a:pt x="6927" y="1266472"/>
                  </a:lnTo>
                  <a:lnTo>
                    <a:pt x="0" y="1223518"/>
                  </a:lnTo>
                  <a:lnTo>
                    <a:pt x="0" y="135890"/>
                  </a:lnTo>
                  <a:close/>
                </a:path>
              </a:pathLst>
            </a:custGeom>
            <a:ln w="9144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8664110" y="3035108"/>
            <a:ext cx="2486660" cy="661277"/>
          </a:xfrm>
          <a:prstGeom prst="rect">
            <a:avLst/>
          </a:prstGeom>
        </p:spPr>
        <p:txBody>
          <a:bodyPr vert="horz" wrap="square" lIns="0" tIns="17772" rIns="0" bIns="0" rtlCol="0">
            <a:spAutoFit/>
          </a:bodyPr>
          <a:lstStyle/>
          <a:p>
            <a:pPr marL="243724" indent="-226799">
              <a:lnSpc>
                <a:spcPts val="2465"/>
              </a:lnSpc>
              <a:spcBef>
                <a:spcPts val="140"/>
              </a:spcBef>
              <a:buChar char="•"/>
              <a:tabLst>
                <a:tab pos="243724" algn="l"/>
              </a:tabLst>
            </a:pPr>
            <a:r>
              <a:rPr sz="2100" spc="-13" dirty="0">
                <a:latin typeface="Calibri"/>
                <a:cs typeface="Calibri"/>
              </a:rPr>
              <a:t>Количественное</a:t>
            </a:r>
            <a:endParaRPr sz="2100">
              <a:latin typeface="Calibri"/>
              <a:cs typeface="Calibri"/>
            </a:endParaRPr>
          </a:p>
          <a:p>
            <a:pPr marL="243724">
              <a:lnSpc>
                <a:spcPts val="2465"/>
              </a:lnSpc>
            </a:pPr>
            <a:r>
              <a:rPr sz="2100" dirty="0">
                <a:latin typeface="Calibri"/>
                <a:cs typeface="Calibri"/>
              </a:rPr>
              <a:t>выражение</a:t>
            </a:r>
            <a:r>
              <a:rPr sz="2100" spc="-53" dirty="0">
                <a:latin typeface="Calibri"/>
                <a:cs typeface="Calibri"/>
              </a:rPr>
              <a:t> </a:t>
            </a:r>
            <a:r>
              <a:rPr sz="2100" spc="-13" dirty="0">
                <a:latin typeface="Calibri"/>
                <a:cs typeface="Calibri"/>
              </a:rPr>
              <a:t>оценки</a:t>
            </a:r>
            <a:endParaRPr sz="21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078975" y="4245701"/>
            <a:ext cx="2460583" cy="1045021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9739885" y="4510890"/>
            <a:ext cx="1147233" cy="399134"/>
          </a:xfrm>
          <a:prstGeom prst="rect">
            <a:avLst/>
          </a:prstGeom>
        </p:spPr>
        <p:txBody>
          <a:bodyPr vert="horz" wrap="square" lIns="0" tIns="16925" rIns="0" bIns="0" rtlCol="0">
            <a:spAutoFit/>
          </a:bodyPr>
          <a:lstStyle/>
          <a:p>
            <a:pPr marL="16925">
              <a:spcBef>
                <a:spcPts val="133"/>
              </a:spcBef>
            </a:pPr>
            <a:r>
              <a:rPr sz="2400" b="1" spc="-13" dirty="0">
                <a:latin typeface="Calibri"/>
                <a:cs typeface="Calibri"/>
              </a:rPr>
              <a:t>Отметка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26" name="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3001" y="152041"/>
            <a:ext cx="12192000" cy="685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67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</TotalTime>
  <Words>1510</Words>
  <Application>Microsoft Office PowerPoint</Application>
  <PresentationFormat>Произвольный</PresentationFormat>
  <Paragraphs>330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Office Theme</vt:lpstr>
      <vt:lpstr>Реализация системы критериального оценивания в условиях ФГОС ООО</vt:lpstr>
      <vt:lpstr>Система оценки – одно из ключевых направлений развития системы образования</vt:lpstr>
      <vt:lpstr>Система оценки достижения планируемых результатов освоения ФОП НОО/ФОП ООО</vt:lpstr>
      <vt:lpstr>Основное положение ФГОС ОО</vt:lpstr>
      <vt:lpstr>Направления и цели оценочной деятельности</vt:lpstr>
      <vt:lpstr>Система планируемых результатов</vt:lpstr>
      <vt:lpstr>Система оценки включает процедуры внешней и внутренней оценки</vt:lpstr>
      <vt:lpstr>Виды внутришкольного оценивания</vt:lpstr>
      <vt:lpstr>Оценивание – оценка – отметка</vt:lpstr>
      <vt:lpstr>Критериальное оценивание – результат: «отметка»</vt:lpstr>
      <vt:lpstr>Критериальное оценивание – результат: «отметка»</vt:lpstr>
      <vt:lpstr>Нормы оценивания учебного предмета «Биология» </vt:lpstr>
      <vt:lpstr>Презентация PowerPoint</vt:lpstr>
      <vt:lpstr>Презентация PowerPoint</vt:lpstr>
      <vt:lpstr>Презентация PowerPoint</vt:lpstr>
      <vt:lpstr>Оценка выполнения практических (лабораторных) работ. </vt:lpstr>
      <vt:lpstr>Презентация PowerPoint</vt:lpstr>
      <vt:lpstr>Отметка "3" ставится, если ученик: </vt:lpstr>
      <vt:lpstr>Отметка "2" ставится, если ученик: </vt:lpstr>
      <vt:lpstr>Презентация PowerPoint</vt:lpstr>
      <vt:lpstr>Презентация PowerPoint</vt:lpstr>
      <vt:lpstr>Биологический диктант проводится с целью определения краткосрочной памяти обучающихся в конце или начале урока. Для удобства проверки работы рекомендуется скрывать количество терминов, кратное пяти: (20 минут – 15 «скрытых терминов», 15 минут – 10 «скрытых терминов», 10 минут – 5 «скрытых терминов»). При оценке биологического диктанта во внимание принимаются следующие критерии </vt:lpstr>
      <vt:lpstr>Критерии оценки биологических задач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Задание: разработайте критерии оценивания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Установочное заседание районного методического объединения учителей биологии и химии</dc:title>
  <dc:subject/>
  <dc:creator>AcerN15W4</dc:creator>
  <dc:description/>
  <cp:lastModifiedBy>User</cp:lastModifiedBy>
  <cp:revision>52</cp:revision>
  <dcterms:created xsi:type="dcterms:W3CDTF">2023-08-27T18:41:25Z</dcterms:created>
  <dcterms:modified xsi:type="dcterms:W3CDTF">2024-10-28T22:06:24Z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