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315" r:id="rId3"/>
    <p:sldId id="256" r:id="rId4"/>
    <p:sldId id="313" r:id="rId5"/>
    <p:sldId id="312" r:id="rId6"/>
    <p:sldId id="259" r:id="rId7"/>
    <p:sldId id="275" r:id="rId8"/>
    <p:sldId id="316" r:id="rId9"/>
    <p:sldId id="317" r:id="rId10"/>
    <p:sldId id="274" r:id="rId11"/>
    <p:sldId id="318" r:id="rId12"/>
    <p:sldId id="319" r:id="rId13"/>
    <p:sldId id="273" r:id="rId14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91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27ABCB97-9FF5-4AE0-91C5-03216FA517C6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29.10.2024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79B91FF9-BC35-4388-95E2-AA22B66694ED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EE43A3A-E35C-42A5-AF04-27E855CFA105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29.10.2024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1B27C971-15A0-47FD-9351-61B81FFCF599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isk.yandex.ru/d/6mjWIXT6pNjwjA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8856" y="19878"/>
            <a:ext cx="3673144" cy="1119744"/>
          </a:xfrm>
        </p:spPr>
        <p:txBody>
          <a:bodyPr/>
          <a:lstStyle/>
          <a:p>
            <a:pPr algn="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октября 2024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4" y="1412776"/>
            <a:ext cx="5758631" cy="4921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74815" y="2924944"/>
            <a:ext cx="2952328" cy="1200329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РМО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 и химии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3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80" y="0"/>
            <a:ext cx="89882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406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0"/>
            <a:ext cx="9174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74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2115000" y="132120"/>
            <a:ext cx="8247960" cy="823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Учебники, метод пособия и РТ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1091160" y="1483560"/>
            <a:ext cx="6516000" cy="12675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3600" b="0" u="sng" strike="noStrike" spc="-1">
                <a:solidFill>
                  <a:srgbClr val="0563C1"/>
                </a:solidFill>
                <a:uFillTx/>
                <a:latin typeface="Calibri"/>
                <a:hlinkClick r:id="rId2"/>
              </a:rPr>
              <a:t>https://disk.yandex.ru/d/6mjWIXT6pNjwjA</a:t>
            </a:r>
            <a:r>
              <a:rPr lang="ru-RU" sz="3600" b="0" strike="noStrike" spc="-1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149" name="Рисунок 3"/>
          <p:cNvPicPr/>
          <p:nvPr/>
        </p:nvPicPr>
        <p:blipFill>
          <a:blip r:embed="rId3"/>
          <a:stretch/>
        </p:blipFill>
        <p:spPr>
          <a:xfrm>
            <a:off x="7874640" y="1370160"/>
            <a:ext cx="1637280" cy="1637280"/>
          </a:xfrm>
          <a:prstGeom prst="rect">
            <a:avLst/>
          </a:prstGeom>
          <a:ln w="0">
            <a:noFill/>
          </a:ln>
        </p:spPr>
      </p:pic>
      <p:pic>
        <p:nvPicPr>
          <p:cNvPr id="150" name="Рисунок 7"/>
          <p:cNvPicPr/>
          <p:nvPr/>
        </p:nvPicPr>
        <p:blipFill>
          <a:blip r:embed="rId4"/>
          <a:stretch/>
        </p:blipFill>
        <p:spPr>
          <a:xfrm>
            <a:off x="108360" y="3966120"/>
            <a:ext cx="11843640" cy="2773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23880" y="93960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spc="-1" dirty="0">
                <a:solidFill>
                  <a:srgbClr val="FF0000"/>
                </a:solidFill>
                <a:latin typeface="Times New Roman"/>
              </a:rPr>
              <a:t>«Педагогическая деятельность учителей биологии и химии как условие качественного образования при реализации ФГОС и ФООП</a:t>
            </a:r>
            <a:r>
              <a:rPr lang="ru-RU" sz="4000" b="1" spc="-1" dirty="0" smtClean="0">
                <a:solidFill>
                  <a:srgbClr val="FF0000"/>
                </a:solidFill>
                <a:latin typeface="Times New Roman"/>
              </a:rPr>
              <a:t>»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375014" y="3428537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3600" b="0" i="1" strike="noStrike" spc="-1" dirty="0" smtClean="0">
                <a:solidFill>
                  <a:srgbClr val="000000"/>
                </a:solidFill>
                <a:latin typeface="Times New Roman"/>
              </a:rPr>
              <a:t>Ноябрь </a:t>
            </a:r>
            <a:r>
              <a:rPr lang="ru-RU" sz="3600" b="0" i="1" strike="noStrike" spc="-1" dirty="0">
                <a:solidFill>
                  <a:srgbClr val="000000"/>
                </a:solidFill>
                <a:latin typeface="Times New Roman"/>
              </a:rPr>
              <a:t>2024</a:t>
            </a:r>
            <a:endParaRPr lang="ru-RU" sz="3600" b="0" strike="noStrike" spc="-1" dirty="0">
              <a:latin typeface="Arial"/>
            </a:endParaRPr>
          </a:p>
        </p:txBody>
      </p:sp>
      <p:pic>
        <p:nvPicPr>
          <p:cNvPr id="84" name="Рисунок 3"/>
          <p:cNvPicPr/>
          <p:nvPr/>
        </p:nvPicPr>
        <p:blipFill>
          <a:blip r:embed="rId2"/>
          <a:stretch/>
        </p:blipFill>
        <p:spPr>
          <a:xfrm>
            <a:off x="7404840" y="3845160"/>
            <a:ext cx="3872520" cy="2680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IEcy;&amp;scy;&amp;lcy;&amp;icy; &amp;bcy;&amp;ycy; &amp;vcy; &amp;shcy;&amp;kcy;&amp;ocy;&amp;lcy;&amp;iecy; &amp;zhcy;&amp;icy;&amp;vcy;&amp;ocy;&amp;tcy;&amp;ncy;&amp;ycy;&amp;khcy; &amp;bcy;&amp;ycy;&amp;lcy; &amp;bcy;&amp;ycy; &amp;tcy;&amp;acy;&amp;kcy;&amp;ocy;&amp;jcy; &amp;zhcy;&amp;iecy; &amp;pcy;&amp;ocy;&amp;dcy;&amp;khcy;&amp;ocy;&amp;dcy;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5" y="0"/>
            <a:ext cx="11949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85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12" y="274638"/>
            <a:ext cx="10915688" cy="654032"/>
          </a:xfrm>
        </p:spPr>
        <p:txBody>
          <a:bodyPr/>
          <a:lstStyle/>
          <a:p>
            <a:r>
              <a:rPr lang="ru-RU" b="1" cap="small" dirty="0" smtClean="0">
                <a:cs typeface="Times New Roman" pitchFamily="18" charset="0"/>
              </a:rPr>
              <a:t>Дерево предсказаний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61" y="1071547"/>
            <a:ext cx="11010939" cy="5054617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3071906" y="1676400"/>
            <a:ext cx="2380628" cy="4455459"/>
          </a:xfrm>
          <a:custGeom>
            <a:avLst/>
            <a:gdLst>
              <a:gd name="connsiteX0" fmla="*/ 1676400 w 1785471"/>
              <a:gd name="connsiteY0" fmla="*/ 0 h 4455459"/>
              <a:gd name="connsiteX1" fmla="*/ 1506071 w 1785471"/>
              <a:gd name="connsiteY1" fmla="*/ 3370729 h 4455459"/>
              <a:gd name="connsiteX2" fmla="*/ 0 w 1785471"/>
              <a:gd name="connsiteY2" fmla="*/ 4455459 h 4455459"/>
              <a:gd name="connsiteX3" fmla="*/ 0 w 1785471"/>
              <a:gd name="connsiteY3" fmla="*/ 4455459 h 4455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471" h="4455459">
                <a:moveTo>
                  <a:pt x="1676400" y="0"/>
                </a:moveTo>
                <a:cubicBezTo>
                  <a:pt x="1730935" y="1314076"/>
                  <a:pt x="1785471" y="2628153"/>
                  <a:pt x="1506071" y="3370729"/>
                </a:cubicBezTo>
                <a:cubicBezTo>
                  <a:pt x="1226671" y="4113305"/>
                  <a:pt x="0" y="4455459"/>
                  <a:pt x="0" y="4455459"/>
                </a:cubicBezTo>
                <a:lnTo>
                  <a:pt x="0" y="4455459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6321114" y="1721224"/>
            <a:ext cx="3814981" cy="4548094"/>
          </a:xfrm>
          <a:custGeom>
            <a:avLst/>
            <a:gdLst>
              <a:gd name="connsiteX0" fmla="*/ 64247 w 2861236"/>
              <a:gd name="connsiteY0" fmla="*/ 0 h 4548094"/>
              <a:gd name="connsiteX1" fmla="*/ 351118 w 2861236"/>
              <a:gd name="connsiteY1" fmla="*/ 3585882 h 4548094"/>
              <a:gd name="connsiteX2" fmla="*/ 2170953 w 2861236"/>
              <a:gd name="connsiteY2" fmla="*/ 4410635 h 4548094"/>
              <a:gd name="connsiteX3" fmla="*/ 2861236 w 2861236"/>
              <a:gd name="connsiteY3" fmla="*/ 4410635 h 4548094"/>
              <a:gd name="connsiteX4" fmla="*/ 2861236 w 2861236"/>
              <a:gd name="connsiteY4" fmla="*/ 4410635 h 454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1236" h="4548094">
                <a:moveTo>
                  <a:pt x="64247" y="0"/>
                </a:moveTo>
                <a:cubicBezTo>
                  <a:pt x="32123" y="1425388"/>
                  <a:pt x="0" y="2850776"/>
                  <a:pt x="351118" y="3585882"/>
                </a:cubicBezTo>
                <a:cubicBezTo>
                  <a:pt x="702236" y="4320988"/>
                  <a:pt x="1752600" y="4273176"/>
                  <a:pt x="2170953" y="4410635"/>
                </a:cubicBezTo>
                <a:cubicBezTo>
                  <a:pt x="2589306" y="4548094"/>
                  <a:pt x="2861236" y="4410635"/>
                  <a:pt x="2861236" y="4410635"/>
                </a:cubicBezTo>
                <a:lnTo>
                  <a:pt x="2861236" y="4410635"/>
                </a:ln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3047979" y="1785926"/>
            <a:ext cx="2286016" cy="12144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381752" y="1714488"/>
            <a:ext cx="2000264" cy="12144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524100" y="1809739"/>
            <a:ext cx="571504" cy="6667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096264" y="1928802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143757" y="2500306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66713" y="2928935"/>
            <a:ext cx="3429024" cy="23002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Цель: изучение приемов </a:t>
            </a:r>
            <a:r>
              <a:rPr lang="ru-RU" sz="2800" dirty="0" err="1" smtClean="0"/>
              <a:t>критериального</a:t>
            </a:r>
            <a:r>
              <a:rPr lang="ru-RU" sz="2800" dirty="0" smtClean="0"/>
              <a:t> и формирующего оценивания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66712" y="1571612"/>
            <a:ext cx="2095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5828"/>
                </a:solidFill>
              </a:rPr>
              <a:t>Цель: </a:t>
            </a:r>
            <a:endParaRPr lang="ru-RU" sz="2800" b="1" dirty="0">
              <a:solidFill>
                <a:srgbClr val="005828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144022" y="1714489"/>
            <a:ext cx="1674433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dirty="0" smtClean="0">
                <a:solidFill>
                  <a:srgbClr val="005828"/>
                </a:solidFill>
              </a:rPr>
              <a:t>Задачи: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953256" y="3052535"/>
            <a:ext cx="4953035" cy="30839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1. Конкретизировать представления о системе оценивания образовательных результатов в соответствии с требованиями </a:t>
            </a:r>
            <a:r>
              <a:rPr lang="ru-RU" dirty="0" err="1" smtClean="0"/>
              <a:t>ФГОС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2. Сформировать представление о </a:t>
            </a:r>
            <a:r>
              <a:rPr lang="ru-RU" dirty="0" err="1" smtClean="0"/>
              <a:t>критериальном</a:t>
            </a:r>
            <a:r>
              <a:rPr lang="ru-RU" dirty="0" smtClean="0"/>
              <a:t> оценивании</a:t>
            </a:r>
          </a:p>
          <a:p>
            <a:pPr>
              <a:lnSpc>
                <a:spcPct val="90000"/>
              </a:lnSpc>
            </a:pPr>
            <a:r>
              <a:rPr lang="ru-RU" dirty="0"/>
              <a:t>3. Сформировать представление о формирующем </a:t>
            </a:r>
            <a:r>
              <a:rPr lang="ru-RU" dirty="0" smtClean="0"/>
              <a:t>оценивании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4. </a:t>
            </a:r>
            <a:r>
              <a:rPr lang="ru-RU" dirty="0"/>
              <a:t>Представить приемы формирующего оценивания на уроках.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5. Разработать </a:t>
            </a:r>
            <a:r>
              <a:rPr lang="ru-RU" dirty="0" err="1" smtClean="0"/>
              <a:t>критериальное</a:t>
            </a:r>
            <a:r>
              <a:rPr lang="ru-RU" dirty="0" smtClean="0"/>
              <a:t> оценивание по предметам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619219" y="1491421"/>
            <a:ext cx="949495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какой целью мы собрались?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на ваш взгляд даст наша встреча?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мы получим в итоге?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28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274320" y="-1800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400" b="1" strike="noStrike" spc="-1">
                <a:solidFill>
                  <a:srgbClr val="002060"/>
                </a:solidFill>
                <a:latin typeface="Times New Roman"/>
              </a:rPr>
              <a:t>План работы 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695400" y="963720"/>
            <a:ext cx="10670520" cy="49855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Реализация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системы </a:t>
            </a:r>
            <a:r>
              <a:rPr lang="ru-RU" sz="3200" spc="-1" dirty="0" err="1">
                <a:solidFill>
                  <a:srgbClr val="000000"/>
                </a:solidFill>
                <a:latin typeface="Times New Roman"/>
              </a:rPr>
              <a:t>критериального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 оценивания в условиях </a:t>
            </a: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реализации обновленных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ФГОС ООО, ФОП ООО</a:t>
            </a: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Опыт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внедрения формирующего оценивания предметных результатов обучения школьников</a:t>
            </a: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Опыт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внедрения формирующего оценивания </a:t>
            </a:r>
            <a:r>
              <a:rPr lang="ru-RU" sz="3200" spc="-1" dirty="0" err="1">
                <a:solidFill>
                  <a:srgbClr val="000000"/>
                </a:solidFill>
                <a:latin typeface="Times New Roman"/>
              </a:rPr>
              <a:t>метапредметных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 результатов обучения школьников</a:t>
            </a: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Работа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с КИМ</a:t>
            </a:r>
          </a:p>
          <a:p>
            <a:pPr marL="514440" indent="-5140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Ведение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документации учителем</a:t>
            </a: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5" name="Рисунок 3"/>
          <p:cNvPicPr/>
          <p:nvPr/>
        </p:nvPicPr>
        <p:blipFill>
          <a:blip r:embed="rId2"/>
          <a:stretch/>
        </p:blipFill>
        <p:spPr>
          <a:xfrm>
            <a:off x="9048328" y="4437112"/>
            <a:ext cx="2757488" cy="225995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55777" y="1505884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57807" y="1317141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78186" y="2493175"/>
            <a:ext cx="9683327" cy="846378"/>
          </a:xfrm>
          <a:prstGeom prst="rect">
            <a:avLst/>
          </a:prstGeom>
        </p:spPr>
        <p:txBody>
          <a:bodyPr vert="horz" wrap="square" lIns="0" tIns="15233" rIns="0" bIns="0" rtlCol="0">
            <a:spAutoFit/>
          </a:bodyPr>
          <a:lstStyle/>
          <a:p>
            <a:pPr algn="ctr">
              <a:spcBef>
                <a:spcPts val="120"/>
              </a:spcBef>
            </a:pPr>
            <a:r>
              <a:rPr lang="ru-RU" sz="2700" dirty="0">
                <a:solidFill>
                  <a:srgbClr val="5F497A"/>
                </a:solidFill>
              </a:rPr>
              <a:t>Реализация системы </a:t>
            </a:r>
            <a:r>
              <a:rPr lang="ru-RU" sz="2700" dirty="0" err="1">
                <a:solidFill>
                  <a:srgbClr val="5F497A"/>
                </a:solidFill>
              </a:rPr>
              <a:t>критериального</a:t>
            </a:r>
            <a:r>
              <a:rPr lang="ru-RU" sz="2700" dirty="0">
                <a:solidFill>
                  <a:srgbClr val="5F497A"/>
                </a:solidFill>
              </a:rPr>
              <a:t> оценивания в условиях ФГОС ООО</a:t>
            </a:r>
            <a:endParaRPr sz="2700" dirty="0"/>
          </a:p>
        </p:txBody>
      </p:sp>
      <p:sp>
        <p:nvSpPr>
          <p:cNvPr id="7" name="object 7"/>
          <p:cNvSpPr/>
          <p:nvPr/>
        </p:nvSpPr>
        <p:spPr>
          <a:xfrm>
            <a:off x="1586992" y="3716004"/>
            <a:ext cx="8636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27056" y="3716004"/>
            <a:ext cx="863600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55777" y="5727232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12192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57807" y="5538489"/>
            <a:ext cx="10223500" cy="0"/>
          </a:xfrm>
          <a:custGeom>
            <a:avLst/>
            <a:gdLst/>
            <a:ahLst/>
            <a:cxnLst/>
            <a:rect l="l" t="t" r="r" b="b"/>
            <a:pathLst>
              <a:path w="7667625">
                <a:moveTo>
                  <a:pt x="0" y="0"/>
                </a:moveTo>
                <a:lnTo>
                  <a:pt x="7667625" y="0"/>
                </a:lnTo>
              </a:path>
            </a:pathLst>
          </a:custGeom>
          <a:ln w="82296">
            <a:solidFill>
              <a:srgbClr val="5F497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t="16350" r="17122" b="6817"/>
          <a:stretch/>
        </p:blipFill>
        <p:spPr bwMode="auto">
          <a:xfrm>
            <a:off x="4295800" y="3573016"/>
            <a:ext cx="3643892" cy="2972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00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62" y="0"/>
            <a:ext cx="92026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5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77" y="0"/>
            <a:ext cx="9283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205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Объект 3"/>
          <p:cNvPicPr/>
          <p:nvPr/>
        </p:nvPicPr>
        <p:blipFill>
          <a:blip r:embed="rId2"/>
          <a:stretch/>
        </p:blipFill>
        <p:spPr>
          <a:xfrm>
            <a:off x="2702520" y="1468800"/>
            <a:ext cx="6786720" cy="5150160"/>
          </a:xfrm>
          <a:prstGeom prst="rect">
            <a:avLst/>
          </a:prstGeom>
          <a:ln w="0"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577080" y="115560"/>
            <a:ext cx="11037600" cy="118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7200" b="1" strike="noStrike" spc="-1">
                <a:solidFill>
                  <a:srgbClr val="4472C4"/>
                </a:solidFill>
                <a:latin typeface="Times New Roman"/>
              </a:rPr>
              <a:t>Спасибо за работу! </a:t>
            </a:r>
            <a:endParaRPr lang="ru-RU" sz="7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164</Words>
  <Application>Microsoft Office PowerPoint</Application>
  <PresentationFormat>Произвольный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Office Theme</vt:lpstr>
      <vt:lpstr>29 октября 2024</vt:lpstr>
      <vt:lpstr>Презентация PowerPoint</vt:lpstr>
      <vt:lpstr>Презентация PowerPoint</vt:lpstr>
      <vt:lpstr>Дерево предсказаний</vt:lpstr>
      <vt:lpstr>Презентация PowerPoint</vt:lpstr>
      <vt:lpstr>Реализация системы критериального оценивания в условиях ФГОС ООО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Установочное заседание районного методического объединения учителей биологии и химии</dc:title>
  <dc:subject/>
  <dc:creator>AcerN15W4</dc:creator>
  <dc:description/>
  <cp:lastModifiedBy>User</cp:lastModifiedBy>
  <cp:revision>52</cp:revision>
  <dcterms:created xsi:type="dcterms:W3CDTF">2023-08-27T18:41:25Z</dcterms:created>
  <dcterms:modified xsi:type="dcterms:W3CDTF">2024-10-28T22:10:26Z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19</vt:i4>
  </property>
</Properties>
</file>