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74" r:id="rId2"/>
    <p:sldId id="311" r:id="rId3"/>
    <p:sldId id="339" r:id="rId4"/>
    <p:sldId id="341" r:id="rId5"/>
    <p:sldId id="313" r:id="rId6"/>
    <p:sldId id="346" r:id="rId7"/>
    <p:sldId id="342" r:id="rId8"/>
    <p:sldId id="344" r:id="rId9"/>
    <p:sldId id="333" r:id="rId10"/>
    <p:sldId id="321" r:id="rId11"/>
    <p:sldId id="322" r:id="rId12"/>
    <p:sldId id="323" r:id="rId13"/>
    <p:sldId id="324" r:id="rId14"/>
    <p:sldId id="326" r:id="rId15"/>
    <p:sldId id="335" r:id="rId16"/>
    <p:sldId id="330" r:id="rId17"/>
    <p:sldId id="347" r:id="rId18"/>
    <p:sldId id="348" r:id="rId19"/>
    <p:sldId id="349" r:id="rId20"/>
    <p:sldId id="300" r:id="rId21"/>
    <p:sldId id="345" r:id="rId22"/>
    <p:sldId id="328" r:id="rId23"/>
    <p:sldId id="32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7BD7"/>
    <a:srgbClr val="005828"/>
    <a:srgbClr val="FF8B8B"/>
    <a:srgbClr val="D1B2E8"/>
    <a:srgbClr val="8A0000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0820" autoAdjust="0"/>
  </p:normalViewPr>
  <p:slideViewPr>
    <p:cSldViewPr>
      <p:cViewPr>
        <p:scale>
          <a:sx n="80" d="100"/>
          <a:sy n="80" d="100"/>
        </p:scale>
        <p:origin x="-152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06412-37D2-4731-903A-B8A2EC8ADA0A}" type="datetimeFigureOut">
              <a:rPr lang="ru-RU" smtClean="0"/>
              <a:pPr/>
              <a:t>29.10.2024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2975E-F249-4817-A756-2803E42908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7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6E453FF8-3283-4EBB-A3D7-8D07F1B4255A}" type="slidenum">
              <a:rPr lang="ru-RU" altLang="ru-RU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67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A1D20-9B47-46FF-9C65-DDD76CB83E16}" type="slidenum">
              <a:rPr lang="en-US"/>
              <a:pPr/>
              <a:t>22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D1A9A-678A-4C87-8F5E-A6B4530963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9B792C-5FB1-435C-9C95-B405F1DDDF59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29.10.2024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1530D3-511C-4B54-ADD1-26E4A84C043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>
    <p:wipe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rok.1sept.ru/articles/68035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6"/>
          <p:cNvGrpSpPr>
            <a:grpSpLocks/>
          </p:cNvGrpSpPr>
          <p:nvPr/>
        </p:nvGrpSpPr>
        <p:grpSpPr bwMode="auto">
          <a:xfrm>
            <a:off x="88157" y="476672"/>
            <a:ext cx="8892480" cy="4968551"/>
            <a:chOff x="1327749" y="-5364324"/>
            <a:chExt cx="7640930" cy="11943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27749" y="-5364324"/>
              <a:ext cx="7640930" cy="466079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000" b="1" dirty="0" smtClean="0">
                  <a:solidFill>
                    <a:schemeClr val="accent6">
                      <a:lumMod val="75000"/>
                    </a:schemeClr>
                  </a:solidFill>
                </a:rPr>
                <a:t>Приемы </a:t>
              </a:r>
            </a:p>
            <a:p>
              <a:pPr algn="ctr">
                <a:defRPr/>
              </a:pPr>
              <a:r>
                <a:rPr lang="ru-RU" sz="4000" b="1" dirty="0" smtClean="0">
                  <a:solidFill>
                    <a:schemeClr val="accent6">
                      <a:lumMod val="75000"/>
                    </a:schemeClr>
                  </a:solidFill>
                </a:rPr>
                <a:t>     формирующего оценивания </a:t>
              </a:r>
            </a:p>
            <a:p>
              <a:pPr algn="ctr">
                <a:defRPr/>
              </a:pPr>
              <a:r>
                <a:rPr lang="ru-RU" sz="4000" b="1" dirty="0" smtClean="0">
                  <a:solidFill>
                    <a:schemeClr val="accent6">
                      <a:lumMod val="75000"/>
                    </a:schemeClr>
                  </a:solidFill>
                </a:rPr>
                <a:t>на уроках биологии и химии</a:t>
              </a:r>
              <a:endPara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19" name="Прямоугольник 5"/>
            <p:cNvSpPr>
              <a:spLocks noChangeArrowheads="1"/>
            </p:cNvSpPr>
            <p:nvPr/>
          </p:nvSpPr>
          <p:spPr bwMode="auto">
            <a:xfrm>
              <a:off x="2187089" y="5947529"/>
              <a:ext cx="5084703" cy="631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alt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5" r="24250" b="5999"/>
          <a:stretch/>
        </p:blipFill>
        <p:spPr bwMode="auto">
          <a:xfrm>
            <a:off x="5004048" y="2708920"/>
            <a:ext cx="3800476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02460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9" name="Freeform 37"/>
          <p:cNvSpPr>
            <a:spLocks/>
          </p:cNvSpPr>
          <p:nvPr/>
        </p:nvSpPr>
        <p:spPr bwMode="ltGray">
          <a:xfrm>
            <a:off x="-11113" y="4491038"/>
            <a:ext cx="9155113" cy="2366962"/>
          </a:xfrm>
          <a:custGeom>
            <a:avLst/>
            <a:gdLst>
              <a:gd name="T0" fmla="*/ 0 w 5767"/>
              <a:gd name="T1" fmla="*/ 0 h 1491"/>
              <a:gd name="T2" fmla="*/ 5767 w 5767"/>
              <a:gd name="T3" fmla="*/ 1049 h 1491"/>
              <a:gd name="T4" fmla="*/ 5767 w 5767"/>
              <a:gd name="T5" fmla="*/ 1481 h 1491"/>
              <a:gd name="T6" fmla="*/ 4310 w 5767"/>
              <a:gd name="T7" fmla="*/ 1491 h 1491"/>
              <a:gd name="T8" fmla="*/ 7 w 5767"/>
              <a:gd name="T9" fmla="*/ 88 h 1491"/>
              <a:gd name="T10" fmla="*/ 0 w 5767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7" h="1491">
                <a:moveTo>
                  <a:pt x="0" y="0"/>
                </a:moveTo>
                <a:cubicBezTo>
                  <a:pt x="3558" y="284"/>
                  <a:pt x="4809" y="771"/>
                  <a:pt x="5767" y="1049"/>
                </a:cubicBezTo>
                <a:lnTo>
                  <a:pt x="5767" y="1481"/>
                </a:lnTo>
                <a:lnTo>
                  <a:pt x="4310" y="1491"/>
                </a:lnTo>
                <a:cubicBezTo>
                  <a:pt x="3563" y="1061"/>
                  <a:pt x="2440" y="414"/>
                  <a:pt x="7" y="88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431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6575" y="26064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формирующего оценивания</a:t>
            </a:r>
            <a:endParaRPr lang="en-US" alt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AutoShape 3"/>
          <p:cNvSpPr>
            <a:spLocks noChangeArrowheads="1"/>
          </p:cNvSpPr>
          <p:nvPr/>
        </p:nvSpPr>
        <p:spPr bwMode="gray">
          <a:xfrm>
            <a:off x="323850" y="3357563"/>
            <a:ext cx="2543175" cy="1311275"/>
          </a:xfrm>
          <a:prstGeom prst="roundRect">
            <a:avLst>
              <a:gd name="adj" fmla="val 12699"/>
            </a:avLst>
          </a:prstGeom>
          <a:solidFill>
            <a:schemeClr val="accent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gray">
          <a:xfrm>
            <a:off x="395288" y="3573463"/>
            <a:ext cx="2447925" cy="9350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gray">
          <a:xfrm>
            <a:off x="179388" y="3716338"/>
            <a:ext cx="266541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200">
                <a:cs typeface="Arial" pitchFamily="34" charset="0"/>
              </a:rPr>
              <a:t>Опросники самодиагностики</a:t>
            </a:r>
            <a:endParaRPr lang="en-US" altLang="ru-RU" sz="2200">
              <a:cs typeface="Arial" pitchFamily="34" charset="0"/>
            </a:endParaRPr>
          </a:p>
        </p:txBody>
      </p:sp>
      <p:sp>
        <p:nvSpPr>
          <p:cNvPr id="10247" name="AutoShape 8"/>
          <p:cNvSpPr>
            <a:spLocks noChangeArrowheads="1"/>
          </p:cNvSpPr>
          <p:nvPr/>
        </p:nvSpPr>
        <p:spPr bwMode="gray">
          <a:xfrm>
            <a:off x="1042988" y="1628775"/>
            <a:ext cx="2543175" cy="1295400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48" name="AutoShape 9"/>
          <p:cNvSpPr>
            <a:spLocks noChangeArrowheads="1"/>
          </p:cNvSpPr>
          <p:nvPr/>
        </p:nvSpPr>
        <p:spPr bwMode="gray">
          <a:xfrm>
            <a:off x="1142976" y="1571612"/>
            <a:ext cx="2408237" cy="10080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gray">
          <a:xfrm>
            <a:off x="1258888" y="1916113"/>
            <a:ext cx="216058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cs typeface="Arial" pitchFamily="34" charset="0"/>
              </a:rPr>
              <a:t>Недельные отчёты</a:t>
            </a:r>
            <a:endParaRPr lang="en-US" altLang="ru-RU" sz="1400" b="1">
              <a:cs typeface="Arial" pitchFamily="34" charset="0"/>
            </a:endParaRPr>
          </a:p>
        </p:txBody>
      </p:sp>
      <p:sp>
        <p:nvSpPr>
          <p:cNvPr id="10250" name="AutoShape 12"/>
          <p:cNvSpPr>
            <a:spLocks noChangeArrowheads="1"/>
          </p:cNvSpPr>
          <p:nvPr/>
        </p:nvSpPr>
        <p:spPr bwMode="gray">
          <a:xfrm>
            <a:off x="6443663" y="3716338"/>
            <a:ext cx="2543175" cy="1154112"/>
          </a:xfrm>
          <a:prstGeom prst="roundRect">
            <a:avLst>
              <a:gd name="adj" fmla="val 12699"/>
            </a:avLst>
          </a:prstGeom>
          <a:solidFill>
            <a:schemeClr val="hlink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51" name="AutoShape 13"/>
          <p:cNvSpPr>
            <a:spLocks noChangeArrowheads="1"/>
          </p:cNvSpPr>
          <p:nvPr/>
        </p:nvSpPr>
        <p:spPr bwMode="gray">
          <a:xfrm>
            <a:off x="6516688" y="4005263"/>
            <a:ext cx="2408237" cy="6477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52" name="Text Box 18"/>
          <p:cNvSpPr txBox="1">
            <a:spLocks noChangeArrowheads="1"/>
          </p:cNvSpPr>
          <p:nvPr/>
        </p:nvSpPr>
        <p:spPr bwMode="white">
          <a:xfrm>
            <a:off x="6475413" y="4443413"/>
            <a:ext cx="1651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ru-RU" altLang="ru-RU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53" name="Text Box 9"/>
          <p:cNvSpPr txBox="1">
            <a:spLocks noChangeArrowheads="1"/>
          </p:cNvSpPr>
          <p:nvPr/>
        </p:nvSpPr>
        <p:spPr bwMode="gray">
          <a:xfrm>
            <a:off x="6588125" y="4076700"/>
            <a:ext cx="23161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cs typeface="Arial" pitchFamily="34" charset="0"/>
              </a:rPr>
              <a:t>Рубрики</a:t>
            </a:r>
            <a:endParaRPr lang="en-US" altLang="ru-RU">
              <a:cs typeface="Arial" pitchFamily="34" charset="0"/>
            </a:endParaRPr>
          </a:p>
        </p:txBody>
      </p:sp>
      <p:sp>
        <p:nvSpPr>
          <p:cNvPr id="10254" name="AutoShape 16"/>
          <p:cNvSpPr>
            <a:spLocks noChangeArrowheads="1"/>
          </p:cNvSpPr>
          <p:nvPr/>
        </p:nvSpPr>
        <p:spPr bwMode="gray">
          <a:xfrm>
            <a:off x="971550" y="5300663"/>
            <a:ext cx="2543175" cy="1225550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55" name="AutoShape 17"/>
          <p:cNvSpPr>
            <a:spLocks noChangeArrowheads="1"/>
          </p:cNvSpPr>
          <p:nvPr/>
        </p:nvSpPr>
        <p:spPr bwMode="gray">
          <a:xfrm>
            <a:off x="1042988" y="5516563"/>
            <a:ext cx="2408237" cy="7921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56" name="Text Box 9"/>
          <p:cNvSpPr txBox="1">
            <a:spLocks noChangeArrowheads="1"/>
          </p:cNvSpPr>
          <p:nvPr/>
        </p:nvSpPr>
        <p:spPr bwMode="gray">
          <a:xfrm>
            <a:off x="1116013" y="5734050"/>
            <a:ext cx="23161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cs typeface="Arial" pitchFamily="34" charset="0"/>
              </a:rPr>
              <a:t>Портфолио</a:t>
            </a:r>
            <a:endParaRPr lang="en-US" altLang="ru-RU">
              <a:cs typeface="Arial" pitchFamily="34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171825" y="2667000"/>
            <a:ext cx="2819400" cy="2803525"/>
            <a:chOff x="1968" y="1488"/>
            <a:chExt cx="1776" cy="1766"/>
          </a:xfrm>
        </p:grpSpPr>
        <p:sp>
          <p:nvSpPr>
            <p:cNvPr id="13333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334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335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3336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  <a:contourClr>
                <a:schemeClr val="accent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eaLnBrk="1" hangingPunct="1">
                <a:defRPr/>
              </a:pPr>
              <a:endParaRPr lang="ru-RU"/>
            </a:p>
          </p:txBody>
        </p:sp>
      </p:grpSp>
      <p:sp>
        <p:nvSpPr>
          <p:cNvPr id="10258" name="AutoShape 27"/>
          <p:cNvSpPr>
            <a:spLocks noChangeArrowheads="1"/>
          </p:cNvSpPr>
          <p:nvPr/>
        </p:nvSpPr>
        <p:spPr bwMode="gray">
          <a:xfrm>
            <a:off x="6011863" y="1773238"/>
            <a:ext cx="2543175" cy="1296987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59" name="AutoShape 28"/>
          <p:cNvSpPr>
            <a:spLocks noChangeArrowheads="1"/>
          </p:cNvSpPr>
          <p:nvPr/>
        </p:nvSpPr>
        <p:spPr bwMode="gray">
          <a:xfrm>
            <a:off x="6084888" y="2060575"/>
            <a:ext cx="2408237" cy="7921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60" name="Text Box 29"/>
          <p:cNvSpPr txBox="1">
            <a:spLocks noChangeArrowheads="1"/>
          </p:cNvSpPr>
          <p:nvPr/>
        </p:nvSpPr>
        <p:spPr bwMode="auto">
          <a:xfrm>
            <a:off x="6227763" y="2205038"/>
            <a:ext cx="2449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/>
              <a:t>Карты понятий</a:t>
            </a:r>
          </a:p>
        </p:txBody>
      </p:sp>
      <p:sp>
        <p:nvSpPr>
          <p:cNvPr id="10261" name="AutoShape 30"/>
          <p:cNvSpPr>
            <a:spLocks noChangeArrowheads="1"/>
          </p:cNvSpPr>
          <p:nvPr/>
        </p:nvSpPr>
        <p:spPr bwMode="gray">
          <a:xfrm>
            <a:off x="5508625" y="5300663"/>
            <a:ext cx="2543175" cy="1368425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62" name="AutoShape 33"/>
          <p:cNvSpPr>
            <a:spLocks noChangeArrowheads="1"/>
          </p:cNvSpPr>
          <p:nvPr/>
        </p:nvSpPr>
        <p:spPr bwMode="gray">
          <a:xfrm>
            <a:off x="5580063" y="5445125"/>
            <a:ext cx="2408237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63" name="AutoShape 35"/>
          <p:cNvSpPr>
            <a:spLocks noChangeArrowheads="1"/>
          </p:cNvSpPr>
          <p:nvPr/>
        </p:nvSpPr>
        <p:spPr bwMode="gray">
          <a:xfrm>
            <a:off x="5580063" y="5445125"/>
            <a:ext cx="2408237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>
            <a:prstShdw prst="shdw17" dist="17961" dir="13500000">
              <a:srgbClr val="999999"/>
            </a:prstShdw>
          </a:effectLst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0264" name="Text Box 36"/>
          <p:cNvSpPr txBox="1">
            <a:spLocks noChangeArrowheads="1"/>
          </p:cNvSpPr>
          <p:nvPr/>
        </p:nvSpPr>
        <p:spPr bwMode="auto">
          <a:xfrm>
            <a:off x="5651500" y="5589588"/>
            <a:ext cx="2233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/>
              <a:t>Составление тестов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825847" y="116632"/>
            <a:ext cx="77867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prstClr val="black"/>
                </a:solidFill>
              </a:rPr>
              <a:t>ПРИЕМ «Недельные отчёты»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</a:endParaRP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0" y="928670"/>
            <a:ext cx="8929718" cy="283154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</a:rPr>
              <a:t>это опросные листы, которые ученики заполняют раз в неделю, ДОМА, отвечая на 3 вопроса:</a:t>
            </a:r>
            <a:endParaRPr lang="ru-RU" altLang="ru-RU" dirty="0" smtClean="0">
              <a:solidFill>
                <a:prstClr val="black"/>
              </a:solidFill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2060"/>
                </a:solidFill>
              </a:rPr>
              <a:t>1. Чему я научился за эту неделю?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2060"/>
                </a:solidFill>
              </a:rPr>
              <a:t>2. Какие вопросы остались для меня неясными?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2060"/>
                </a:solidFill>
              </a:rPr>
              <a:t>3. Какие вопросы я задал бы ученикам, если бы я был учителем,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002060"/>
                </a:solidFill>
              </a:rPr>
              <a:t>чтобы проверить, поняли ли они материал?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14752"/>
            <a:ext cx="9144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/>
              <a:t>Цель проведения: </a:t>
            </a:r>
            <a:r>
              <a:rPr lang="ru-RU" sz="2400" dirty="0" smtClean="0"/>
              <a:t>дают учащимся возможность провести рефлексию вновь приобретённых знаний и сформировать вопросы о том, что им неясно.</a:t>
            </a:r>
          </a:p>
          <a:p>
            <a:r>
              <a:rPr lang="ru-RU" sz="2400" dirty="0" smtClean="0"/>
              <a:t> </a:t>
            </a:r>
            <a:r>
              <a:rPr lang="ru-RU" sz="2400" u="sng" dirty="0" smtClean="0"/>
              <a:t>Учитель может:  </a:t>
            </a:r>
            <a:r>
              <a:rPr lang="ru-RU" sz="2400" dirty="0" smtClean="0"/>
              <a:t>узнать о затруднениях и ошибочных понятиях, сформированных у учеников; получить полезную обратную связь и реорганизовать содержание курса; понять, как учащийся осознает собственную учебную деятельность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24442871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428597" y="357188"/>
            <a:ext cx="81439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prstClr val="black"/>
                </a:solidFill>
              </a:rPr>
              <a:t>ПРИЕМ «Составление тестов»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</a:endParaRPr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30460" y="1442200"/>
            <a:ext cx="9001156" cy="3139321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i="1" dirty="0" smtClean="0">
                <a:solidFill>
                  <a:prstClr val="black"/>
                </a:solidFill>
              </a:rPr>
              <a:t>Первый урок </a:t>
            </a:r>
            <a:r>
              <a:rPr lang="ru-RU" altLang="ru-RU" sz="2000" dirty="0" smtClean="0">
                <a:solidFill>
                  <a:prstClr val="black"/>
                </a:solidFill>
              </a:rPr>
              <a:t>– получение домашнего задания и комментарии к нему (3 минуты).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i="1" dirty="0" smtClean="0">
                <a:solidFill>
                  <a:prstClr val="black"/>
                </a:solidFill>
              </a:rPr>
              <a:t>Второй урок </a:t>
            </a:r>
            <a:r>
              <a:rPr lang="ru-RU" altLang="ru-RU" sz="2000" dirty="0" smtClean="0">
                <a:solidFill>
                  <a:prstClr val="black"/>
                </a:solidFill>
              </a:rPr>
              <a:t>– сбор домашнего задания, индивидуальные консультации по качеству вопросов (на перемене до или после урока), общее обсуждение собранных вопросов.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i="1" dirty="0" smtClean="0">
                <a:solidFill>
                  <a:prstClr val="black"/>
                </a:solidFill>
              </a:rPr>
              <a:t>Третий урок </a:t>
            </a:r>
            <a:r>
              <a:rPr lang="ru-RU" altLang="ru-RU" sz="2000" dirty="0" smtClean="0">
                <a:solidFill>
                  <a:prstClr val="black"/>
                </a:solidFill>
              </a:rPr>
              <a:t>– написание проверочной работы, разработанной на основе детских вопросов (10–12 минут).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prstClr val="black"/>
                </a:solidFill>
              </a:rPr>
              <a:t>На этом же уроке и/или на следующем </a:t>
            </a:r>
            <a:r>
              <a:rPr lang="ru-RU" altLang="ru-RU" sz="2000" i="1" dirty="0" smtClean="0">
                <a:solidFill>
                  <a:prstClr val="black"/>
                </a:solidFill>
              </a:rPr>
              <a:t>(четвертом) </a:t>
            </a:r>
            <a:r>
              <a:rPr lang="ru-RU" altLang="ru-RU" sz="2000" dirty="0" smtClean="0">
                <a:solidFill>
                  <a:prstClr val="black"/>
                </a:solidFill>
              </a:rPr>
              <a:t>подводятся итоги проверочной работы, разбор ответов к вопросам, вызвавшим затруднение, и анализ критических замечаний к неудачным вопросам (5–12 минут).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572008"/>
            <a:ext cx="90011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Цель:</a:t>
            </a:r>
            <a:r>
              <a:rPr lang="ru-RU" dirty="0" smtClean="0"/>
              <a:t> вовлечение ученика в индивидуальную творческую работу, которая проявляет не только его знания, подготовленность, но и мотивацию.</a:t>
            </a:r>
          </a:p>
          <a:p>
            <a:r>
              <a:rPr lang="ru-RU" u="sng" dirty="0" smtClean="0"/>
              <a:t> Ученик сможет: </a:t>
            </a:r>
            <a:r>
              <a:rPr lang="ru-RU" dirty="0" smtClean="0"/>
              <a:t>Повысить качество выполнения домашнего задания.</a:t>
            </a:r>
          </a:p>
          <a:p>
            <a:r>
              <a:rPr lang="ru-RU" u="sng" dirty="0" smtClean="0"/>
              <a:t>Учитель может: </a:t>
            </a:r>
            <a:r>
              <a:rPr lang="ru-RU" dirty="0" smtClean="0"/>
              <a:t>Выявить уровень понимания учащимися материала и разобрать моменты, вызвавшие затруднение, подготовить учащихся к проверочной работе по теме.</a:t>
            </a:r>
          </a:p>
          <a:p>
            <a:r>
              <a:rPr lang="ru-RU" dirty="0" smtClean="0"/>
              <a:t>Строить обучение на основе сотрудничества учителя и учеников, повысить активную роль детей в процессе обучения.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00010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Ее суть состоит в том, что учащиеся самостоятельно формулируют вопросы по теме.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00731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607204" y="188640"/>
            <a:ext cx="78581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dirty="0" smtClean="0">
                <a:solidFill>
                  <a:prstClr val="black"/>
                </a:solidFill>
              </a:rPr>
              <a:t>Прием «Двойная рефлексия»</a:t>
            </a:r>
            <a:endParaRPr lang="ru-RU" altLang="ru-RU" sz="3200" b="1" dirty="0" smtClean="0">
              <a:solidFill>
                <a:prstClr val="black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628975"/>
              </p:ext>
            </p:extLst>
          </p:nvPr>
        </p:nvGraphicFramePr>
        <p:xfrm>
          <a:off x="107125" y="980728"/>
          <a:ext cx="8858312" cy="3876242"/>
        </p:xfrm>
        <a:graphic>
          <a:graphicData uri="http://schemas.openxmlformats.org/drawingml/2006/table">
            <a:tbl>
              <a:tblPr/>
              <a:tblGrid>
                <a:gridCol w="4590232"/>
                <a:gridCol w="2174306"/>
                <a:gridCol w="2093774"/>
              </a:tblGrid>
              <a:tr h="315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вопрос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в начале урока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 конце урока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Я знаю, из каких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атомов состоит______________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Я знаю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с кем взаимодействует __________________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Я знаю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способы получения __________________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Я знаю 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применение _______________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Я умею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составлять уравнения ___________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5445224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Цель:</a:t>
            </a:r>
            <a:r>
              <a:rPr lang="ru-RU" dirty="0" smtClean="0"/>
              <a:t> определение степени выполнения поставленных  на уроке задач.</a:t>
            </a:r>
          </a:p>
          <a:p>
            <a:r>
              <a:rPr lang="ru-RU" u="sng" dirty="0" smtClean="0"/>
              <a:t>Ученики</a:t>
            </a:r>
            <a:r>
              <a:rPr lang="ru-RU" dirty="0" smtClean="0"/>
              <a:t> в начале урока отвечают на заранее сформулированные учителем вопросы, определяя, что они знают или умеют делать в рамках заявленной цели урока.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9478809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857224" y="0"/>
            <a:ext cx="7572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 smtClean="0">
                <a:solidFill>
                  <a:prstClr val="black"/>
                </a:solidFill>
              </a:rPr>
              <a:t>Прием  «Карты понятий»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29" y="1700808"/>
            <a:ext cx="8359262" cy="207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7158" y="714356"/>
            <a:ext cx="857256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9476" indent="-342900" algn="ctr">
              <a:lnSpc>
                <a:spcPct val="150000"/>
              </a:lnSpc>
            </a:pPr>
            <a:r>
              <a:rPr lang="ru-RU" b="1" dirty="0" smtClean="0"/>
              <a:t>Цель: </a:t>
            </a:r>
            <a:r>
              <a:rPr lang="ru-RU" dirty="0" smtClean="0"/>
              <a:t>обобщение, систематизация понятий, знаний </a:t>
            </a:r>
            <a:r>
              <a:rPr lang="ru-RU" b="1" dirty="0" smtClean="0"/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4143380"/>
            <a:ext cx="85011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/>
              <a:t>Учителю</a:t>
            </a:r>
            <a:r>
              <a:rPr lang="ru-RU" dirty="0" smtClean="0"/>
              <a:t>  позволяет определить , насколько хорошо учащиеся видят общую картину всего предмета или отдельной темы, удалось ли им построить связи между отдельными  элементами темы и систематизировать пройденный материал.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Составление карт понятий может проходить в форме как индивидуальной, в паре или групповой работы детей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 составлении карты понятий можно выбрать достаточно узкую или широкую часть темы, а так же материал целого учебного предмета.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61717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0" y="1"/>
            <a:ext cx="9001156" cy="735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</a:rPr>
              <a:t> ВИДЫ «КАРТ ПОНЯТИЙ»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prstClr val="black"/>
                </a:solidFill>
              </a:rPr>
              <a:t>Заполнение карт.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</a:rPr>
              <a:t>Учеников просят подписать пустые рамки так, чтобы вся структура, изображённая на карте, приобрела смысл.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prstClr val="black"/>
                </a:solidFill>
              </a:rPr>
              <a:t> </a:t>
            </a:r>
            <a:endParaRPr lang="ru-RU" altLang="ru-RU" b="1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prstClr val="black"/>
                </a:solidFill>
              </a:rPr>
              <a:t>Выборочное заполнение карты понятий. </a:t>
            </a:r>
            <a:r>
              <a:rPr lang="ru-RU" altLang="ru-RU" dirty="0" smtClean="0">
                <a:solidFill>
                  <a:prstClr val="black"/>
                </a:solidFill>
              </a:rPr>
              <a:t>Возможно сделать карту и убрать часть понятий из рамок – примерно 1/3. Извлечённые из карты понятия надо поместить в пронумерованный список, приложенный к карте, для того чтобы ученики выбрали нужные и вставили их в соответствующие рамки.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</a:rPr>
              <a:t>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prstClr val="black"/>
                </a:solidFill>
              </a:rPr>
              <a:t>Карта для выборочных понятий. </a:t>
            </a:r>
            <a:r>
              <a:rPr lang="ru-RU" altLang="ru-RU" dirty="0" smtClean="0">
                <a:solidFill>
                  <a:prstClr val="black"/>
                </a:solidFill>
              </a:rPr>
              <a:t>Можно приготовить список из 10–20 понятий и попросить учеников построить карту, используя только эти термины.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b="1" i="1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prstClr val="black"/>
                </a:solidFill>
              </a:rPr>
              <a:t>Картирование-выращивание. </a:t>
            </a:r>
            <a:endParaRPr lang="ru-RU" altLang="ru-RU" b="1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</a:rPr>
              <a:t>Учитель задает маленькую сеть, объединяющую всего 5–10 понятий, и предлагает ученикам построить карту, используя эти понятия плюс такое же число понятий, которые они добавят, опираясь на собственные знания данной темы.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</a:rPr>
              <a:t>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prstClr val="black"/>
                </a:solidFill>
              </a:rPr>
              <a:t>Направленный выбор при составлении карт.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</a:rPr>
              <a:t>Учитель предлагает ученикам список, включающий 20 понятий, из которого они должны выбрать 10 понятий и построить карту. Эта работа повторяется через какой-то период времени. Преподаватель фокусирует внимание на том, какие понятия появились на карте, а какие исчезли.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80259831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"/>
            <a:ext cx="8553480" cy="71435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dirty="0" smtClean="0">
                <a:solidFill>
                  <a:srgbClr val="002060"/>
                </a:solidFill>
              </a:rPr>
              <a:t>Рефлексия: Техника «Сигналы рукой»</a:t>
            </a:r>
            <a:endParaRPr lang="ru-RU" sz="36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752643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714356"/>
            <a:ext cx="8696356" cy="5915044"/>
          </a:xfrm>
        </p:spPr>
        <p:txBody>
          <a:bodyPr>
            <a:normAutofit lnSpcReduction="10000"/>
          </a:bodyPr>
          <a:lstStyle/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просит учащихся показывать ему сигналы рукой, свидетельствующие о понимании или непонимании материала. Для этого учитель предварительно договаривается с учащимися об этих сигналах: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   Я понимаю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__________и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могу объяснить (большой палец руки направлен вверх)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    Я все еще не понимаю _________ (большой палец руки направлен в сторону)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     Я не совсем уверен в _______________(помахать рукой)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Посмотрев на сигналы, учитель предлагает некоторым учащимся высказаться: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(1) тем, кто не понял, задает вопрос: «Что именно вам непонятно?»;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(2) слово предоставляется тем, кто не очень уверен в правильности ответа;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(3) слово предоставляется тем, кто все понял.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задает уточняющие вопросы: «Что именно вы поняли?»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Обязательно предлагается выслушать несколько ответов.</a:t>
            </a: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итогам полученных ответов учитель принимает решение либо о повторном изучении, закреплении темы, либо о продолжении изучения темы. В случае повторного объяснения, закрепления темы учитель должен использовать еще одну проверочную мини-работу. Данный шаг важен для того, чтоб понять, происходят ли изменения в понимании темы у учащихся, испытывающих проблемы, и определить свои шаги по дальнейшей работе.</a:t>
            </a:r>
            <a:endParaRPr lang="ru-RU" sz="1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461A4A-D615-4EAA-A08E-1F69B67BD6EE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6385560" cy="37261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04691"/>
            <a:ext cx="6660232" cy="324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329509"/>
      </p:ext>
    </p:extLst>
  </p:cSld>
  <p:clrMapOvr>
    <a:masterClrMapping/>
  </p:clrMapOvr>
  <p:transition>
    <p:wipe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76064"/>
          </a:xfrm>
        </p:spPr>
        <p:txBody>
          <a:bodyPr>
            <a:noAutofit/>
          </a:bodyPr>
          <a:lstStyle/>
          <a:p>
            <a:r>
              <a:rPr lang="ru-RU" sz="2800" dirty="0"/>
              <a:t>ЛОСТ — это листы освоения содержания темы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5832648" cy="6210622"/>
          </a:xfrm>
        </p:spPr>
      </p:pic>
    </p:spTree>
    <p:extLst>
      <p:ext uri="{BB962C8B-B14F-4D97-AF65-F5344CB8AC3E}">
        <p14:creationId xmlns:p14="http://schemas.microsoft.com/office/powerpoint/2010/main" val="1257166417"/>
      </p:ext>
    </p:extLst>
  </p:cSld>
  <p:clrMapOvr>
    <a:masterClrMapping/>
  </p:clrMapOvr>
  <p:transition>
    <p:wipe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7117080" cy="166878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65387"/>
            <a:ext cx="7648662" cy="41764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932040" y="6074117"/>
            <a:ext cx="3775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urok.1sept.ru/articles/680355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75582"/>
      </p:ext>
    </p:extLst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178"/>
            <a:ext cx="4320480" cy="977255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76456" cy="5472608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обучения непрерывен, а оценивание эпизодично;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предъявляются требования к предметным 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образовательным результатам, а оцениваются только предметные;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школьника происходит в учебное (уроки) 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внеучебное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время (внеурочная деятельность), а оцениваются достижения ребенка только во время урока;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оценивания - развитие ребенка, но реально оценивание проводится с целью констатации факта его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73"/>
            <a:ext cx="8229600" cy="1143000"/>
          </a:xfrm>
        </p:spPr>
        <p:txBody>
          <a:bodyPr/>
          <a:lstStyle/>
          <a:p>
            <a:r>
              <a:rPr lang="ru-RU" b="1" dirty="0" smtClean="0"/>
              <a:t>Оценивание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630017"/>
              </p:ext>
            </p:extLst>
          </p:nvPr>
        </p:nvGraphicFramePr>
        <p:xfrm>
          <a:off x="179512" y="1071546"/>
          <a:ext cx="8821643" cy="5572165"/>
        </p:xfrm>
        <a:graphic>
          <a:graphicData uri="http://schemas.openxmlformats.org/drawingml/2006/table">
            <a:tbl>
              <a:tblPr/>
              <a:tblGrid>
                <a:gridCol w="1944216"/>
                <a:gridCol w="3744416"/>
                <a:gridCol w="3133011"/>
              </a:tblGrid>
              <a:tr h="3996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Формирующее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Критериальное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87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цель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87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Время проведения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4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Шкала оценивания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88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Кем проводится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998"/>
            <a:ext cx="8229600" cy="1143000"/>
          </a:xfrm>
        </p:spPr>
        <p:txBody>
          <a:bodyPr/>
          <a:lstStyle/>
          <a:p>
            <a:r>
              <a:rPr lang="ru-RU" b="1" dirty="0" smtClean="0"/>
              <a:t>Оценивание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932065"/>
              </p:ext>
            </p:extLst>
          </p:nvPr>
        </p:nvGraphicFramePr>
        <p:xfrm>
          <a:off x="0" y="1071546"/>
          <a:ext cx="9001155" cy="5572165"/>
        </p:xfrm>
        <a:graphic>
          <a:graphicData uri="http://schemas.openxmlformats.org/drawingml/2006/table">
            <a:tbl>
              <a:tblPr/>
              <a:tblGrid>
                <a:gridCol w="1595865"/>
                <a:gridCol w="3728598"/>
                <a:gridCol w="3676692"/>
              </a:tblGrid>
              <a:tr h="3996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Формирующее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Критериальное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87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цель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мотивирование учащегося на дальнейшее обучение, планирование целей и путей их достижения.</a:t>
                      </a:r>
                      <a:endParaRPr lang="ru-RU" sz="16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определение соответствия знаний учащихся нормам и требованиям стандартов обучения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констатация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факта </a:t>
                      </a: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обученности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 учащихся</a:t>
                      </a: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87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Время проведения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Непрерывно, в ходе обучения, когда анализируются знания, умения, ценностные установки, а также коммуникативные умения учащегося</a:t>
                      </a: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по итогам прохождения определенного блока</a:t>
                      </a:r>
                      <a:r>
                        <a:rPr lang="ru-RU" sz="1600" dirty="0"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4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Шкала оценивания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Разработана совместно с учащимися</a:t>
                      </a: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используется общепринятая государственная шкала оценивания. </a:t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</a:b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88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Кем проводится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j-lt"/>
                          <a:ea typeface="Calibri"/>
                          <a:cs typeface="Times New Roman"/>
                        </a:rPr>
                        <a:t>самими участниками  образовательного процесса и с той частотой, которая необходима учителю и учащимся для достижения целей</a:t>
                      </a:r>
                      <a:endParaRPr lang="ru-RU" sz="16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0" dirty="0"/>
                        <a:t>проводится </a:t>
                      </a:r>
                      <a:r>
                        <a:rPr lang="ru-RU" dirty="0"/>
                        <a:t>субъектом, непосредственно не участвующим в процессе обучения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8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25" marR="5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069219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Подведем итоги</a:t>
            </a:r>
            <a:endParaRPr lang="en-US" b="1" dirty="0" smtClean="0">
              <a:solidFill>
                <a:srgbClr val="FF0000"/>
              </a:solidFill>
              <a:latin typeface="Informal Roman" pitchFamily="66" charset="0"/>
            </a:endParaRPr>
          </a:p>
        </p:txBody>
      </p:sp>
      <p:sp>
        <p:nvSpPr>
          <p:cNvPr id="8458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371600" y="1219200"/>
            <a:ext cx="7467600" cy="5334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Процесс </a:t>
            </a:r>
            <a:r>
              <a:rPr lang="ru-RU" sz="2400" b="1" dirty="0" smtClean="0"/>
              <a:t>оценивания</a:t>
            </a:r>
            <a:r>
              <a:rPr lang="ru-RU" sz="2400" dirty="0" smtClean="0"/>
              <a:t> – один из </a:t>
            </a:r>
            <a:r>
              <a:rPr lang="ru-RU" sz="2400" b="1" dirty="0" smtClean="0"/>
              <a:t>важнейших элементов</a:t>
            </a:r>
            <a:r>
              <a:rPr lang="ru-RU" sz="2400" dirty="0" smtClean="0"/>
              <a:t> современного преподавания и учения </a:t>
            </a:r>
          </a:p>
          <a:p>
            <a:pPr eaLnBrk="1" hangingPunct="1"/>
            <a:r>
              <a:rPr lang="ru-RU" sz="2400" dirty="0" smtClean="0"/>
              <a:t>От правильной </a:t>
            </a:r>
            <a:r>
              <a:rPr lang="ru-RU" sz="2400" b="1" dirty="0" smtClean="0"/>
              <a:t>организации оценивания</a:t>
            </a:r>
            <a:r>
              <a:rPr lang="ru-RU" sz="2400" dirty="0" smtClean="0"/>
              <a:t> во многом зависит </a:t>
            </a:r>
            <a:r>
              <a:rPr lang="ru-RU" sz="2400" b="1" dirty="0" smtClean="0"/>
              <a:t>эффективность управления</a:t>
            </a:r>
            <a:r>
              <a:rPr lang="ru-RU" sz="2400" dirty="0" smtClean="0"/>
              <a:t> учебным процессом</a:t>
            </a:r>
          </a:p>
          <a:p>
            <a:pPr eaLnBrk="1" hangingPunct="1"/>
            <a:r>
              <a:rPr lang="ru-RU" sz="2400" dirty="0" smtClean="0"/>
              <a:t>Процесс оценивания результатов обучения включает в себя </a:t>
            </a:r>
            <a:r>
              <a:rPr lang="ru-RU" sz="2400" b="1" dirty="0" smtClean="0"/>
              <a:t>формирующее и </a:t>
            </a:r>
            <a:r>
              <a:rPr lang="ru-RU" sz="2400" b="1" dirty="0" err="1" smtClean="0"/>
              <a:t>критериальное</a:t>
            </a:r>
            <a:r>
              <a:rPr lang="ru-RU" sz="2400" b="1" dirty="0" smtClean="0"/>
              <a:t> оценивание</a:t>
            </a:r>
          </a:p>
          <a:p>
            <a:pPr eaLnBrk="1" hangingPunct="1"/>
            <a:r>
              <a:rPr lang="ru-RU" sz="2400" dirty="0" smtClean="0"/>
              <a:t>Формирующее оценивание и преподавание </a:t>
            </a:r>
            <a:r>
              <a:rPr lang="ru-RU" sz="2400" b="1" dirty="0" smtClean="0"/>
              <a:t>неразделимы</a:t>
            </a:r>
          </a:p>
        </p:txBody>
      </p:sp>
      <p:sp>
        <p:nvSpPr>
          <p:cNvPr id="174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38B134-0826-4D9D-B6C8-57FFDF40653C}" type="slidenum">
              <a:rPr lang="en-US"/>
              <a:pPr/>
              <a:t>22</a:t>
            </a:fld>
            <a:endParaRPr lang="en-US"/>
          </a:p>
        </p:txBody>
      </p:sp>
      <p:pic>
        <p:nvPicPr>
          <p:cNvPr id="845828" name="Picture 4" descr="check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11620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>
                <a:solidFill>
                  <a:srgbClr val="FF0000"/>
                </a:solidFill>
              </a:rPr>
              <a:t>СПАСИБО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 ЗА ВНИМАНИЕ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700808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y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ограничиваются лишь «объявлением отметки», не давая комментариев к ней;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старая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плохо отслеживает уровень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учитель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с трудом может описать результат ученика;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родители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связывают своё отношение к ребёнку с его отметками и затрудняют формирование адекватной положительной самооценки школьника.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2965"/>
            <a:ext cx="7776864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традиционной пятибалльной системы оценивания:</a:t>
            </a:r>
          </a:p>
        </p:txBody>
      </p:sp>
    </p:spTree>
    <p:extLst>
      <p:ext uri="{BB962C8B-B14F-4D97-AF65-F5344CB8AC3E}">
        <p14:creationId xmlns:p14="http://schemas.microsoft.com/office/powerpoint/2010/main" val="3786031142"/>
      </p:ext>
    </p:extLst>
  </p:cSld>
  <p:clrMapOvr>
    <a:masterClrMapping/>
  </p:clrMapOvr>
  <p:transition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3288868" y="260648"/>
            <a:ext cx="2664296" cy="720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Оценивание </a:t>
            </a:r>
            <a:endParaRPr sz="2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899592" y="1556792"/>
            <a:ext cx="2016224" cy="79208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Постоянный процесс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3720916" y="1564080"/>
            <a:ext cx="2232248" cy="79208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Четкие критерии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17"/>
          <p:cNvSpPr/>
          <p:nvPr/>
        </p:nvSpPr>
        <p:spPr>
          <a:xfrm>
            <a:off x="6516216" y="1556792"/>
            <a:ext cx="2088232" cy="79208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Самооценка 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7"/>
          <p:cNvSpPr/>
          <p:nvPr/>
        </p:nvSpPr>
        <p:spPr>
          <a:xfrm>
            <a:off x="3396880" y="2953155"/>
            <a:ext cx="2880320" cy="142905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Заранее известны участникам образовательного процесса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3103944" y="4873001"/>
            <a:ext cx="3047328" cy="1724351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Могут вырабатываться учителем совместно с учениками</a:t>
            </a:r>
            <a:endParaRPr sz="24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3" name="Google Shape;123;p17" descr="http://www.wyckoffptoeconomyshop.org/wp-content/uploads/2013/12/Search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163542"/>
            <a:ext cx="3059831" cy="325123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17"/>
          <p:cNvCxnSpPr/>
          <p:nvPr/>
        </p:nvCxnSpPr>
        <p:spPr>
          <a:xfrm flipH="1">
            <a:off x="2051720" y="984568"/>
            <a:ext cx="1237148" cy="432048"/>
          </a:xfrm>
          <a:prstGeom prst="straightConnector1">
            <a:avLst/>
          </a:prstGeom>
          <a:noFill/>
          <a:ln w="38100" cap="flat" cmpd="sng">
            <a:solidFill>
              <a:srgbClr val="A1B08D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5" name="Google Shape;125;p17"/>
          <p:cNvCxnSpPr/>
          <p:nvPr/>
        </p:nvCxnSpPr>
        <p:spPr>
          <a:xfrm>
            <a:off x="6084168" y="984568"/>
            <a:ext cx="1080120" cy="432048"/>
          </a:xfrm>
          <a:prstGeom prst="straightConnector1">
            <a:avLst/>
          </a:prstGeom>
          <a:noFill/>
          <a:ln w="38100" cap="flat" cmpd="sng">
            <a:solidFill>
              <a:srgbClr val="A1B08D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6" name="Google Shape;126;p17"/>
          <p:cNvCxnSpPr/>
          <p:nvPr/>
        </p:nvCxnSpPr>
        <p:spPr>
          <a:xfrm>
            <a:off x="4621016" y="1124744"/>
            <a:ext cx="0" cy="288032"/>
          </a:xfrm>
          <a:prstGeom prst="straightConnector1">
            <a:avLst/>
          </a:prstGeom>
          <a:noFill/>
          <a:ln w="38100" cap="flat" cmpd="sng">
            <a:solidFill>
              <a:srgbClr val="A1B08D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7" name="Google Shape;127;p17"/>
          <p:cNvCxnSpPr/>
          <p:nvPr/>
        </p:nvCxnSpPr>
        <p:spPr>
          <a:xfrm>
            <a:off x="4627608" y="2500184"/>
            <a:ext cx="0" cy="288032"/>
          </a:xfrm>
          <a:prstGeom prst="straightConnector1">
            <a:avLst/>
          </a:prstGeom>
          <a:noFill/>
          <a:ln w="38100" cap="flat" cmpd="sng">
            <a:solidFill>
              <a:srgbClr val="A1B08D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8" name="Google Shape;128;p17"/>
          <p:cNvCxnSpPr/>
          <p:nvPr/>
        </p:nvCxnSpPr>
        <p:spPr>
          <a:xfrm>
            <a:off x="4627608" y="4584969"/>
            <a:ext cx="0" cy="288032"/>
          </a:xfrm>
          <a:prstGeom prst="straightConnector1">
            <a:avLst/>
          </a:prstGeom>
          <a:noFill/>
          <a:ln w="38100" cap="flat" cmpd="sng">
            <a:solidFill>
              <a:srgbClr val="A1B08D"/>
            </a:solidFill>
            <a:prstDash val="solid"/>
            <a:round/>
            <a:headEnd type="none" w="sm" len="sm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2661280136"/>
      </p:ext>
    </p:extLst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85938" y="3887788"/>
            <a:ext cx="7358062" cy="1470025"/>
          </a:xfrm>
        </p:spPr>
        <p:txBody>
          <a:bodyPr>
            <a:noAutofit/>
          </a:bodyPr>
          <a:lstStyle/>
          <a:p>
            <a:pPr marL="0" indent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целенаправленный непрерывный процесс наблюдения за учением ученика. Оно основывается на оценивании в соответствии с критериями и предполагает обратную связь.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26064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Формирующее  оценивание </a:t>
            </a:r>
            <a:endParaRPr lang="ru-RU" sz="4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7632848" cy="57614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336392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ФОРМИРУЮЩЕГО </a:t>
            </a:r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92658"/>
      </p:ext>
    </p:extLst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48679"/>
            <a:ext cx="1944793" cy="142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385" y="2542704"/>
            <a:ext cx="2752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Центрировано на ученике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88640"/>
            <a:ext cx="1588352" cy="198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19260" y="1991722"/>
            <a:ext cx="2565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Направляется  учителем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764704"/>
            <a:ext cx="1942728" cy="194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95860" y="2563426"/>
            <a:ext cx="3140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Разносторонне результативно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716" y="2952779"/>
            <a:ext cx="2511165" cy="1867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43" y="2939604"/>
            <a:ext cx="2025516" cy="202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35385" y="4808547"/>
            <a:ext cx="2579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Определено контекстом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414" y="5009489"/>
            <a:ext cx="1747246" cy="1625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54977" y="6403274"/>
            <a:ext cx="1433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Непрерывно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679" y="4993213"/>
            <a:ext cx="2624362" cy="1476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50622" y="4509120"/>
            <a:ext cx="3052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Формирует учебный процесс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67853" y="6387915"/>
            <a:ext cx="4370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Опирается на качественное преподавание</a:t>
            </a:r>
          </a:p>
        </p:txBody>
      </p:sp>
      <p:sp>
        <p:nvSpPr>
          <p:cNvPr id="18" name="Google Shape;186;p26"/>
          <p:cNvSpPr txBox="1">
            <a:spLocks/>
          </p:cNvSpPr>
          <p:nvPr/>
        </p:nvSpPr>
        <p:spPr>
          <a:xfrm>
            <a:off x="2293616" y="2952778"/>
            <a:ext cx="4114799" cy="13403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Times New Roman"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Формирующее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Times New Roman"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t>оценивание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6057000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Times New Roman"/>
              <a:buNone/>
            </a:pPr>
            <a:r>
              <a:rPr lang="ru-RU" sz="3959" b="1" dirty="0">
                <a:latin typeface="Times New Roman"/>
                <a:ea typeface="Times New Roman"/>
                <a:cs typeface="Times New Roman"/>
                <a:sym typeface="Times New Roman"/>
              </a:rPr>
              <a:t>Цели формирующего оценивания</a:t>
            </a:r>
            <a:endParaRPr sz="3959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27"/>
          <p:cNvSpPr txBox="1">
            <a:spLocks noGrp="1"/>
          </p:cNvSpPr>
          <p:nvPr>
            <p:ph type="body" idx="1"/>
          </p:nvPr>
        </p:nvSpPr>
        <p:spPr>
          <a:xfrm>
            <a:off x="395536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Улучшать качество учения, а не обеспечить основания для выставления отметок;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Создание непрерывной обратной связи.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 b="1" dirty="0">
                <a:latin typeface="Times New Roman"/>
                <a:ea typeface="Times New Roman"/>
                <a:cs typeface="Times New Roman"/>
                <a:sym typeface="Times New Roman"/>
              </a:rPr>
              <a:t>   Направления формирующего оценивания</a:t>
            </a:r>
            <a:endParaRPr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27"/>
          <p:cNvSpPr/>
          <p:nvPr/>
        </p:nvSpPr>
        <p:spPr>
          <a:xfrm>
            <a:off x="971600" y="4869160"/>
            <a:ext cx="2592288" cy="86409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Понимание </a:t>
            </a:r>
            <a:endParaRPr sz="2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Google Shape;195;p27"/>
          <p:cNvSpPr/>
          <p:nvPr/>
        </p:nvSpPr>
        <p:spPr>
          <a:xfrm>
            <a:off x="5220072" y="4876618"/>
            <a:ext cx="2592288" cy="86409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484"/>
              </a:gs>
              <a:gs pos="35000">
                <a:srgbClr val="FFF5A9"/>
              </a:gs>
              <a:gs pos="100000">
                <a:srgbClr val="FFF9DA"/>
              </a:gs>
            </a:gsLst>
            <a:lin ang="16200000" scaled="0"/>
          </a:gradFill>
          <a:ln w="9525" cap="flat" cmpd="sng">
            <a:solidFill>
              <a:srgbClr val="E5B923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Планирование </a:t>
            </a:r>
            <a:endParaRPr sz="2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27"/>
          <p:cNvSpPr/>
          <p:nvPr/>
        </p:nvSpPr>
        <p:spPr>
          <a:xfrm rot="-8389043">
            <a:off x="3787058" y="4203145"/>
            <a:ext cx="1258611" cy="1152128"/>
          </a:xfrm>
          <a:prstGeom prst="leftUpArrow">
            <a:avLst/>
          </a:prstGeom>
          <a:solidFill>
            <a:schemeClr val="accent1"/>
          </a:solidFill>
          <a:ln w="25400" cap="flat" cmpd="sng">
            <a:solidFill>
              <a:srgbClr val="78846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1322836"/>
      </p:ext>
    </p:extLst>
  </p:cSld>
  <p:clrMapOvr>
    <a:masterClrMapping/>
  </p:clrMapOvr>
  <p:transition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Arial Black" pitchFamily="34" charset="0"/>
              </a:rPr>
              <a:t>С чего начать работу?</a:t>
            </a:r>
            <a:endParaRPr lang="ru-RU" sz="2800" dirty="0">
              <a:latin typeface="Arial Black" pitchFamily="34" charset="0"/>
            </a:endParaRPr>
          </a:p>
        </p:txBody>
      </p:sp>
      <p:grpSp>
        <p:nvGrpSpPr>
          <p:cNvPr id="2" name="Group 8"/>
          <p:cNvGrpSpPr>
            <a:grpSpLocks noGrp="1"/>
          </p:cNvGrpSpPr>
          <p:nvPr/>
        </p:nvGrpSpPr>
        <p:grpSpPr bwMode="auto">
          <a:xfrm>
            <a:off x="323850" y="2636838"/>
            <a:ext cx="2232025" cy="1800225"/>
            <a:chOff x="192" y="1538"/>
            <a:chExt cx="1684" cy="1872"/>
          </a:xfrm>
        </p:grpSpPr>
        <p:sp>
          <p:nvSpPr>
            <p:cNvPr id="19468" name="Line 9"/>
            <p:cNvSpPr>
              <a:spLocks noChangeShapeType="1"/>
            </p:cNvSpPr>
            <p:nvPr/>
          </p:nvSpPr>
          <p:spPr bwMode="auto">
            <a:xfrm flipV="1">
              <a:off x="1492" y="1538"/>
              <a:ext cx="240" cy="240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9" name="Line 10"/>
            <p:cNvSpPr>
              <a:spLocks noChangeShapeType="1"/>
            </p:cNvSpPr>
            <p:nvPr/>
          </p:nvSpPr>
          <p:spPr bwMode="auto">
            <a:xfrm>
              <a:off x="1444" y="3218"/>
              <a:ext cx="288" cy="192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gray">
            <a:xfrm>
              <a:off x="192" y="1630"/>
              <a:ext cx="1684" cy="168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gray">
            <a:xfrm>
              <a:off x="303" y="1739"/>
              <a:ext cx="1460" cy="146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gray">
            <a:xfrm>
              <a:off x="315" y="2235"/>
              <a:ext cx="1267" cy="44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3" name="Oval 14"/>
            <p:cNvSpPr>
              <a:spLocks noChangeArrowheads="1"/>
            </p:cNvSpPr>
            <p:nvPr/>
          </p:nvSpPr>
          <p:spPr bwMode="gray">
            <a:xfrm>
              <a:off x="375" y="1814"/>
              <a:ext cx="1317" cy="1316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9474" name="Oval 15"/>
            <p:cNvSpPr>
              <a:spLocks noChangeArrowheads="1"/>
            </p:cNvSpPr>
            <p:nvPr/>
          </p:nvSpPr>
          <p:spPr bwMode="gray">
            <a:xfrm>
              <a:off x="396" y="1835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9475" name="Oval 16"/>
            <p:cNvSpPr>
              <a:spLocks noChangeArrowheads="1"/>
            </p:cNvSpPr>
            <p:nvPr/>
          </p:nvSpPr>
          <p:spPr bwMode="gray">
            <a:xfrm>
              <a:off x="412" y="1842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9476" name="Oval 17"/>
            <p:cNvSpPr>
              <a:spLocks noChangeArrowheads="1"/>
            </p:cNvSpPr>
            <p:nvPr/>
          </p:nvSpPr>
          <p:spPr bwMode="gray">
            <a:xfrm>
              <a:off x="426" y="1854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9477" name="Oval 18"/>
            <p:cNvSpPr>
              <a:spLocks noChangeArrowheads="1"/>
            </p:cNvSpPr>
            <p:nvPr/>
          </p:nvSpPr>
          <p:spPr bwMode="gray">
            <a:xfrm>
              <a:off x="355" y="1887"/>
              <a:ext cx="1086" cy="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ru-RU"/>
                <a:t>Шаги к успеху</a:t>
              </a:r>
            </a:p>
          </p:txBody>
        </p:sp>
      </p:grpSp>
      <p:sp>
        <p:nvSpPr>
          <p:cNvPr id="16" name="AutoShape 20"/>
          <p:cNvSpPr>
            <a:spLocks noChangeArrowheads="1"/>
          </p:cNvSpPr>
          <p:nvPr/>
        </p:nvSpPr>
        <p:spPr bwMode="gray">
          <a:xfrm>
            <a:off x="3419475" y="1484313"/>
            <a:ext cx="57245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Определение цели </a:t>
            </a:r>
            <a:r>
              <a:rPr lang="ru-RU" dirty="0" smtClean="0">
                <a:solidFill>
                  <a:srgbClr val="002060"/>
                </a:solidFill>
              </a:rPr>
              <a:t>работы и планируемых результатов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gray">
          <a:xfrm>
            <a:off x="3419475" y="2492375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Разработка критериев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gray">
          <a:xfrm>
            <a:off x="3143240" y="4357694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Оценочная деятельность по инструментарию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gray">
          <a:xfrm>
            <a:off x="3000364" y="5286388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>
                <a:solidFill>
                  <a:srgbClr val="002060"/>
                </a:solidFill>
              </a:rPr>
              <a:t>Рефлексия оценочной деятельности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1331580">
            <a:off x="2272969" y="3981897"/>
            <a:ext cx="1063625" cy="139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9626081" flipV="1">
            <a:off x="2284413" y="2822575"/>
            <a:ext cx="1190625" cy="149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2548924">
            <a:off x="1809070" y="4579004"/>
            <a:ext cx="1357313" cy="173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9041675" flipV="1">
            <a:off x="2011363" y="2273300"/>
            <a:ext cx="1573212" cy="1127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gray">
          <a:xfrm>
            <a:off x="3428992" y="3357562"/>
            <a:ext cx="5534025" cy="4889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r>
              <a:rPr lang="ru-RU" dirty="0" smtClean="0">
                <a:solidFill>
                  <a:srgbClr val="002060"/>
                </a:solidFill>
              </a:rPr>
              <a:t>Организация   деятельности учащихся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 rot="21386305" flipV="1">
            <a:off x="2425362" y="3530829"/>
            <a:ext cx="981007" cy="820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1570</TotalTime>
  <Words>1072</Words>
  <Application>Microsoft Office PowerPoint</Application>
  <PresentationFormat>Экран (4:3)</PresentationFormat>
  <Paragraphs>158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1_Тема Office</vt:lpstr>
      <vt:lpstr>Презентация PowerPoint</vt:lpstr>
      <vt:lpstr>Проблема</vt:lpstr>
      <vt:lpstr>Презентация PowerPoint</vt:lpstr>
      <vt:lpstr>Презентация PowerPoint</vt:lpstr>
      <vt:lpstr>это целенаправленный непрерывный процесс наблюдения за учением ученика. Оно основывается на оценивании в соответствии с критериями и предполагает обратную связь.</vt:lpstr>
      <vt:lpstr>Презентация PowerPoint</vt:lpstr>
      <vt:lpstr>Презентация PowerPoint</vt:lpstr>
      <vt:lpstr>Цели формирующего оценивания</vt:lpstr>
      <vt:lpstr>С чего начать работу?</vt:lpstr>
      <vt:lpstr>Приемы формирующего оценивания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Рефлексия: Техника «Сигналы рукой»</vt:lpstr>
      <vt:lpstr>Презентация PowerPoint</vt:lpstr>
      <vt:lpstr>ЛОСТ — это листы освоения содержания темы</vt:lpstr>
      <vt:lpstr>Презентация PowerPoint</vt:lpstr>
      <vt:lpstr>Оценивание</vt:lpstr>
      <vt:lpstr>Оценивание</vt:lpstr>
      <vt:lpstr>Подведем итоги</vt:lpstr>
      <vt:lpstr>     СПАСИБО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User</cp:lastModifiedBy>
  <cp:revision>111</cp:revision>
  <dcterms:created xsi:type="dcterms:W3CDTF">2014-11-07T17:01:55Z</dcterms:created>
  <dcterms:modified xsi:type="dcterms:W3CDTF">2024-10-28T22:10:18Z</dcterms:modified>
</cp:coreProperties>
</file>