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5" r:id="rId3"/>
    <p:sldId id="262" r:id="rId4"/>
    <p:sldId id="263" r:id="rId5"/>
    <p:sldId id="264" r:id="rId6"/>
    <p:sldId id="256" r:id="rId7"/>
    <p:sldId id="258" r:id="rId8"/>
    <p:sldId id="259" r:id="rId9"/>
    <p:sldId id="257" r:id="rId10"/>
    <p:sldId id="266" r:id="rId11"/>
    <p:sldId id="267" r:id="rId12"/>
    <p:sldId id="268" r:id="rId13"/>
    <p:sldId id="269" r:id="rId14"/>
    <p:sldId id="272" r:id="rId15"/>
    <p:sldId id="270" r:id="rId16"/>
    <p:sldId id="271" r:id="rId17"/>
    <p:sldId id="273" r:id="rId18"/>
    <p:sldId id="274" r:id="rId19"/>
    <p:sldId id="276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737" autoAdjust="0"/>
  </p:normalViewPr>
  <p:slideViewPr>
    <p:cSldViewPr snapToGrid="0">
      <p:cViewPr varScale="1">
        <p:scale>
          <a:sx n="79" d="100"/>
          <a:sy n="79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2CD8D8-7975-48EF-815B-0F071B8DDE51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5ACDD46A-428D-4EF5-B91D-3C7F5830CB35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Углубленные исследования (анализ российских результатов в международных сравнительных исследованиях)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18BD64-92EC-492B-A76F-A89A5ADF8CFE}" type="parTrans" cxnId="{B09857B8-632D-4AF6-8596-B8131D9E2261}">
      <dgm:prSet/>
      <dgm:spPr/>
      <dgm:t>
        <a:bodyPr/>
        <a:lstStyle/>
        <a:p>
          <a:endParaRPr lang="ru-RU"/>
        </a:p>
      </dgm:t>
    </dgm:pt>
    <dgm:pt modelId="{98C3E8EB-48CA-4A31-B183-678A73597028}" type="sibTrans" cxnId="{B09857B8-632D-4AF6-8596-B8131D9E2261}">
      <dgm:prSet/>
      <dgm:spPr/>
      <dgm:t>
        <a:bodyPr/>
        <a:lstStyle/>
        <a:p>
          <a:endParaRPr lang="ru-RU"/>
        </a:p>
      </dgm:t>
    </dgm:pt>
    <dgm:pt modelId="{57468AFB-AB3C-4707-BB27-A8A75E52F528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Крупномасштабные исследования</a:t>
          </a:r>
        </a:p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(национальные и региональные мониторинги)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608B0E-90CC-45BC-A1DE-594C54009EAD}" type="parTrans" cxnId="{73A015F8-CF6F-4D5B-B1DE-1F59FEBFAB38}">
      <dgm:prSet/>
      <dgm:spPr/>
      <dgm:t>
        <a:bodyPr/>
        <a:lstStyle/>
        <a:p>
          <a:endParaRPr lang="ru-RU"/>
        </a:p>
      </dgm:t>
    </dgm:pt>
    <dgm:pt modelId="{09A2DF1B-A6F3-4A30-B9D0-9769881E9A0C}" type="sibTrans" cxnId="{73A015F8-CF6F-4D5B-B1DE-1F59FEBFAB38}">
      <dgm:prSet/>
      <dgm:spPr/>
      <dgm:t>
        <a:bodyPr/>
        <a:lstStyle/>
        <a:p>
          <a:endParaRPr lang="ru-RU"/>
        </a:p>
      </dgm:t>
    </dgm:pt>
    <dgm:pt modelId="{0426A32C-E67E-4AE3-A3B2-C5057ABF1311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Государственная итоговая аттестация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C9CD9F-7278-4734-B777-A5FFACBFECD4}" type="parTrans" cxnId="{23C9E8D5-AD24-43D3-9CDD-01B296FF8E41}">
      <dgm:prSet/>
      <dgm:spPr/>
      <dgm:t>
        <a:bodyPr/>
        <a:lstStyle/>
        <a:p>
          <a:endParaRPr lang="ru-RU"/>
        </a:p>
      </dgm:t>
    </dgm:pt>
    <dgm:pt modelId="{24961ED0-3EE9-43E9-BE06-BE21D3959CF4}" type="sibTrans" cxnId="{23C9E8D5-AD24-43D3-9CDD-01B296FF8E41}">
      <dgm:prSet/>
      <dgm:spPr/>
      <dgm:t>
        <a:bodyPr/>
        <a:lstStyle/>
        <a:p>
          <a:endParaRPr lang="ru-RU"/>
        </a:p>
      </dgm:t>
    </dgm:pt>
    <dgm:pt modelId="{95491E31-C26E-40E4-A0CC-305969CF1C07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Формирующее оценивание (оценка на уровне класса)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2A2488-B8B1-4315-B128-3D741CDF5DB7}" type="parTrans" cxnId="{9DE66D67-3CA3-4570-80D7-B9F8AE7F69DF}">
      <dgm:prSet/>
      <dgm:spPr/>
      <dgm:t>
        <a:bodyPr/>
        <a:lstStyle/>
        <a:p>
          <a:endParaRPr lang="ru-RU"/>
        </a:p>
      </dgm:t>
    </dgm:pt>
    <dgm:pt modelId="{12B15A57-88C7-45A7-A08E-1F2A3D76E984}" type="sibTrans" cxnId="{9DE66D67-3CA3-4570-80D7-B9F8AE7F69DF}">
      <dgm:prSet/>
      <dgm:spPr/>
      <dgm:t>
        <a:bodyPr/>
        <a:lstStyle/>
        <a:p>
          <a:endParaRPr lang="ru-RU"/>
        </a:p>
      </dgm:t>
    </dgm:pt>
    <dgm:pt modelId="{92EBB7C7-ED84-4217-91A0-D80F6945E84E}" type="pres">
      <dgm:prSet presAssocID="{1C2CD8D8-7975-48EF-815B-0F071B8DDE51}" presName="Name0" presStyleCnt="0">
        <dgm:presLayoutVars>
          <dgm:dir/>
          <dgm:animLvl val="lvl"/>
          <dgm:resizeHandles val="exact"/>
        </dgm:presLayoutVars>
      </dgm:prSet>
      <dgm:spPr/>
    </dgm:pt>
    <dgm:pt modelId="{B8290CC5-49CC-4EF8-BE1F-35F08A560072}" type="pres">
      <dgm:prSet presAssocID="{5ACDD46A-428D-4EF5-B91D-3C7F5830CB35}" presName="Name8" presStyleCnt="0"/>
      <dgm:spPr/>
    </dgm:pt>
    <dgm:pt modelId="{6A6F9209-B41D-4D01-BEA8-96EA687F0A8B}" type="pres">
      <dgm:prSet presAssocID="{5ACDD46A-428D-4EF5-B91D-3C7F5830CB35}" presName="level" presStyleLbl="node1" presStyleIdx="0" presStyleCnt="4" custScaleX="934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EE6BC7-6FAE-496A-97C9-C2394068CFF5}" type="pres">
      <dgm:prSet presAssocID="{5ACDD46A-428D-4EF5-B91D-3C7F5830CB3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15F6C7-54FF-4DA1-9C76-6C2F19E2DB2E}" type="pres">
      <dgm:prSet presAssocID="{57468AFB-AB3C-4707-BB27-A8A75E52F528}" presName="Name8" presStyleCnt="0"/>
      <dgm:spPr/>
    </dgm:pt>
    <dgm:pt modelId="{C101DA70-6376-4B6D-AB45-6CD3D024F490}" type="pres">
      <dgm:prSet presAssocID="{57468AFB-AB3C-4707-BB27-A8A75E52F528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11EE8F-7D57-4A65-8DFF-4861574069E2}" type="pres">
      <dgm:prSet presAssocID="{57468AFB-AB3C-4707-BB27-A8A75E52F52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C8FB22-CCC9-463D-882A-F479ABC2098B}" type="pres">
      <dgm:prSet presAssocID="{0426A32C-E67E-4AE3-A3B2-C5057ABF1311}" presName="Name8" presStyleCnt="0"/>
      <dgm:spPr/>
    </dgm:pt>
    <dgm:pt modelId="{B6389905-3493-4A24-BEE4-B14578C2377D}" type="pres">
      <dgm:prSet presAssocID="{0426A32C-E67E-4AE3-A3B2-C5057ABF1311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E9744D-38DC-4CD1-9092-D6DF0FC95C11}" type="pres">
      <dgm:prSet presAssocID="{0426A32C-E67E-4AE3-A3B2-C5057ABF131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B233F-760D-4EAC-8E95-DD72F660EFCA}" type="pres">
      <dgm:prSet presAssocID="{95491E31-C26E-40E4-A0CC-305969CF1C07}" presName="Name8" presStyleCnt="0"/>
      <dgm:spPr/>
    </dgm:pt>
    <dgm:pt modelId="{1C6D2DDA-F773-4B47-9431-9262167107BC}" type="pres">
      <dgm:prSet presAssocID="{95491E31-C26E-40E4-A0CC-305969CF1C07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6DDE2-8F60-4864-9DC9-9C43DF20686C}" type="pres">
      <dgm:prSet presAssocID="{95491E31-C26E-40E4-A0CC-305969CF1C0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FFE8C2-485C-43F8-8E0F-738F1EA5AA54}" type="presOf" srcId="{57468AFB-AB3C-4707-BB27-A8A75E52F528}" destId="{E111EE8F-7D57-4A65-8DFF-4861574069E2}" srcOrd="1" destOrd="0" presId="urn:microsoft.com/office/officeart/2005/8/layout/pyramid1"/>
    <dgm:cxn modelId="{B09857B8-632D-4AF6-8596-B8131D9E2261}" srcId="{1C2CD8D8-7975-48EF-815B-0F071B8DDE51}" destId="{5ACDD46A-428D-4EF5-B91D-3C7F5830CB35}" srcOrd="0" destOrd="0" parTransId="{1618BD64-92EC-492B-A76F-A89A5ADF8CFE}" sibTransId="{98C3E8EB-48CA-4A31-B183-678A73597028}"/>
    <dgm:cxn modelId="{F14BDC2E-9D49-4625-B34F-CCA9807A3945}" type="presOf" srcId="{95491E31-C26E-40E4-A0CC-305969CF1C07}" destId="{4986DDE2-8F60-4864-9DC9-9C43DF20686C}" srcOrd="1" destOrd="0" presId="urn:microsoft.com/office/officeart/2005/8/layout/pyramid1"/>
    <dgm:cxn modelId="{A2C3BD8B-4725-4513-B8DB-5A62D3789F72}" type="presOf" srcId="{57468AFB-AB3C-4707-BB27-A8A75E52F528}" destId="{C101DA70-6376-4B6D-AB45-6CD3D024F490}" srcOrd="0" destOrd="0" presId="urn:microsoft.com/office/officeart/2005/8/layout/pyramid1"/>
    <dgm:cxn modelId="{C78C8FCD-D311-437D-A2A7-CCA693975505}" type="presOf" srcId="{1C2CD8D8-7975-48EF-815B-0F071B8DDE51}" destId="{92EBB7C7-ED84-4217-91A0-D80F6945E84E}" srcOrd="0" destOrd="0" presId="urn:microsoft.com/office/officeart/2005/8/layout/pyramid1"/>
    <dgm:cxn modelId="{23C9E8D5-AD24-43D3-9CDD-01B296FF8E41}" srcId="{1C2CD8D8-7975-48EF-815B-0F071B8DDE51}" destId="{0426A32C-E67E-4AE3-A3B2-C5057ABF1311}" srcOrd="2" destOrd="0" parTransId="{A4C9CD9F-7278-4734-B777-A5FFACBFECD4}" sibTransId="{24961ED0-3EE9-43E9-BE06-BE21D3959CF4}"/>
    <dgm:cxn modelId="{FCD01D8B-B82A-4F66-B626-16AFF920B9A6}" type="presOf" srcId="{0426A32C-E67E-4AE3-A3B2-C5057ABF1311}" destId="{B6389905-3493-4A24-BEE4-B14578C2377D}" srcOrd="0" destOrd="0" presId="urn:microsoft.com/office/officeart/2005/8/layout/pyramid1"/>
    <dgm:cxn modelId="{9DE66D67-3CA3-4570-80D7-B9F8AE7F69DF}" srcId="{1C2CD8D8-7975-48EF-815B-0F071B8DDE51}" destId="{95491E31-C26E-40E4-A0CC-305969CF1C07}" srcOrd="3" destOrd="0" parTransId="{9B2A2488-B8B1-4315-B128-3D741CDF5DB7}" sibTransId="{12B15A57-88C7-45A7-A08E-1F2A3D76E984}"/>
    <dgm:cxn modelId="{58E94AB5-1E9C-4EA0-BEA3-807F7C73E404}" type="presOf" srcId="{95491E31-C26E-40E4-A0CC-305969CF1C07}" destId="{1C6D2DDA-F773-4B47-9431-9262167107BC}" srcOrd="0" destOrd="0" presId="urn:microsoft.com/office/officeart/2005/8/layout/pyramid1"/>
    <dgm:cxn modelId="{93EA8343-06E9-43A5-B841-7D8D62D6B1D7}" type="presOf" srcId="{5ACDD46A-428D-4EF5-B91D-3C7F5830CB35}" destId="{6A6F9209-B41D-4D01-BEA8-96EA687F0A8B}" srcOrd="0" destOrd="0" presId="urn:microsoft.com/office/officeart/2005/8/layout/pyramid1"/>
    <dgm:cxn modelId="{46F65505-EACB-47E6-9277-13220564C862}" type="presOf" srcId="{0426A32C-E67E-4AE3-A3B2-C5057ABF1311}" destId="{E5E9744D-38DC-4CD1-9092-D6DF0FC95C11}" srcOrd="1" destOrd="0" presId="urn:microsoft.com/office/officeart/2005/8/layout/pyramid1"/>
    <dgm:cxn modelId="{73A015F8-CF6F-4D5B-B1DE-1F59FEBFAB38}" srcId="{1C2CD8D8-7975-48EF-815B-0F071B8DDE51}" destId="{57468AFB-AB3C-4707-BB27-A8A75E52F528}" srcOrd="1" destOrd="0" parTransId="{05608B0E-90CC-45BC-A1DE-594C54009EAD}" sibTransId="{09A2DF1B-A6F3-4A30-B9D0-9769881E9A0C}"/>
    <dgm:cxn modelId="{D6A0F5BC-FA7D-4905-A25F-0FD32C8FFF62}" type="presOf" srcId="{5ACDD46A-428D-4EF5-B91D-3C7F5830CB35}" destId="{EDEE6BC7-6FAE-496A-97C9-C2394068CFF5}" srcOrd="1" destOrd="0" presId="urn:microsoft.com/office/officeart/2005/8/layout/pyramid1"/>
    <dgm:cxn modelId="{7847F7A6-CE2D-4533-892E-344109E00D43}" type="presParOf" srcId="{92EBB7C7-ED84-4217-91A0-D80F6945E84E}" destId="{B8290CC5-49CC-4EF8-BE1F-35F08A560072}" srcOrd="0" destOrd="0" presId="urn:microsoft.com/office/officeart/2005/8/layout/pyramid1"/>
    <dgm:cxn modelId="{64CB75C5-B228-4FAD-AC78-3E2270BD89C7}" type="presParOf" srcId="{B8290CC5-49CC-4EF8-BE1F-35F08A560072}" destId="{6A6F9209-B41D-4D01-BEA8-96EA687F0A8B}" srcOrd="0" destOrd="0" presId="urn:microsoft.com/office/officeart/2005/8/layout/pyramid1"/>
    <dgm:cxn modelId="{63531076-023D-4995-8FD5-54232DBAB8AA}" type="presParOf" srcId="{B8290CC5-49CC-4EF8-BE1F-35F08A560072}" destId="{EDEE6BC7-6FAE-496A-97C9-C2394068CFF5}" srcOrd="1" destOrd="0" presId="urn:microsoft.com/office/officeart/2005/8/layout/pyramid1"/>
    <dgm:cxn modelId="{A1300F11-3047-4860-B4DB-AAE990F85F0D}" type="presParOf" srcId="{92EBB7C7-ED84-4217-91A0-D80F6945E84E}" destId="{BD15F6C7-54FF-4DA1-9C76-6C2F19E2DB2E}" srcOrd="1" destOrd="0" presId="urn:microsoft.com/office/officeart/2005/8/layout/pyramid1"/>
    <dgm:cxn modelId="{55798319-C4ED-44B9-B79B-DA07859882B5}" type="presParOf" srcId="{BD15F6C7-54FF-4DA1-9C76-6C2F19E2DB2E}" destId="{C101DA70-6376-4B6D-AB45-6CD3D024F490}" srcOrd="0" destOrd="0" presId="urn:microsoft.com/office/officeart/2005/8/layout/pyramid1"/>
    <dgm:cxn modelId="{822A9DA1-A3E5-42E5-AD47-EFC987029004}" type="presParOf" srcId="{BD15F6C7-54FF-4DA1-9C76-6C2F19E2DB2E}" destId="{E111EE8F-7D57-4A65-8DFF-4861574069E2}" srcOrd="1" destOrd="0" presId="urn:microsoft.com/office/officeart/2005/8/layout/pyramid1"/>
    <dgm:cxn modelId="{B4551B4B-6F3D-428D-AA1D-17854F863A8B}" type="presParOf" srcId="{92EBB7C7-ED84-4217-91A0-D80F6945E84E}" destId="{5CC8FB22-CCC9-463D-882A-F479ABC2098B}" srcOrd="2" destOrd="0" presId="urn:microsoft.com/office/officeart/2005/8/layout/pyramid1"/>
    <dgm:cxn modelId="{DC9A1B29-657A-46B6-99B4-FC30B18B2248}" type="presParOf" srcId="{5CC8FB22-CCC9-463D-882A-F479ABC2098B}" destId="{B6389905-3493-4A24-BEE4-B14578C2377D}" srcOrd="0" destOrd="0" presId="urn:microsoft.com/office/officeart/2005/8/layout/pyramid1"/>
    <dgm:cxn modelId="{4372F44E-DF32-4336-8F1F-8FC3352BC76F}" type="presParOf" srcId="{5CC8FB22-CCC9-463D-882A-F479ABC2098B}" destId="{E5E9744D-38DC-4CD1-9092-D6DF0FC95C11}" srcOrd="1" destOrd="0" presId="urn:microsoft.com/office/officeart/2005/8/layout/pyramid1"/>
    <dgm:cxn modelId="{6A578DB0-C8A9-490E-A2D8-F18DF3049322}" type="presParOf" srcId="{92EBB7C7-ED84-4217-91A0-D80F6945E84E}" destId="{33BB233F-760D-4EAC-8E95-DD72F660EFCA}" srcOrd="3" destOrd="0" presId="urn:microsoft.com/office/officeart/2005/8/layout/pyramid1"/>
    <dgm:cxn modelId="{F02AA2DC-F49F-4AFE-B270-80BDA3F54C9B}" type="presParOf" srcId="{33BB233F-760D-4EAC-8E95-DD72F660EFCA}" destId="{1C6D2DDA-F773-4B47-9431-9262167107BC}" srcOrd="0" destOrd="0" presId="urn:microsoft.com/office/officeart/2005/8/layout/pyramid1"/>
    <dgm:cxn modelId="{446BB339-9C56-432A-967C-E2701D5840C6}" type="presParOf" srcId="{33BB233F-760D-4EAC-8E95-DD72F660EFCA}" destId="{4986DDE2-8F60-4864-9DC9-9C43DF20686C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6F9209-B41D-4D01-BEA8-96EA687F0A8B}">
      <dsp:nvSpPr>
        <dsp:cNvPr id="0" name=""/>
        <dsp:cNvSpPr/>
      </dsp:nvSpPr>
      <dsp:spPr>
        <a:xfrm>
          <a:off x="4504238" y="0"/>
          <a:ext cx="2744610" cy="1399836"/>
        </a:xfrm>
        <a:prstGeom prst="trapezoid">
          <a:avLst>
            <a:gd name="adj" fmla="val 10495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Углубленные исследования (анализ российских результатов в международных сравнительных исследованиях)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04238" y="0"/>
        <a:ext cx="2744610" cy="1399836"/>
      </dsp:txXfrm>
    </dsp:sp>
    <dsp:sp modelId="{C101DA70-6376-4B6D-AB45-6CD3D024F490}">
      <dsp:nvSpPr>
        <dsp:cNvPr id="0" name=""/>
        <dsp:cNvSpPr/>
      </dsp:nvSpPr>
      <dsp:spPr>
        <a:xfrm>
          <a:off x="2938272" y="1399836"/>
          <a:ext cx="5876544" cy="1399836"/>
        </a:xfrm>
        <a:prstGeom prst="trapezoid">
          <a:avLst>
            <a:gd name="adj" fmla="val 104951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Крупномасштабные исследования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(национальные и региональные мониторинги)</a:t>
          </a:r>
          <a:endParaRPr lang="ru-RU" sz="2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66667" y="1399836"/>
        <a:ext cx="3819753" cy="1399836"/>
      </dsp:txXfrm>
    </dsp:sp>
    <dsp:sp modelId="{B6389905-3493-4A24-BEE4-B14578C2377D}">
      <dsp:nvSpPr>
        <dsp:cNvPr id="0" name=""/>
        <dsp:cNvSpPr/>
      </dsp:nvSpPr>
      <dsp:spPr>
        <a:xfrm>
          <a:off x="1469135" y="2799672"/>
          <a:ext cx="8814816" cy="1399836"/>
        </a:xfrm>
        <a:prstGeom prst="trapezoid">
          <a:avLst>
            <a:gd name="adj" fmla="val 10495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Государственная итоговая аттестация</a:t>
          </a:r>
          <a:endParaRPr lang="ru-RU" sz="2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11728" y="2799672"/>
        <a:ext cx="5729630" cy="1399836"/>
      </dsp:txXfrm>
    </dsp:sp>
    <dsp:sp modelId="{1C6D2DDA-F773-4B47-9431-9262167107BC}">
      <dsp:nvSpPr>
        <dsp:cNvPr id="0" name=""/>
        <dsp:cNvSpPr/>
      </dsp:nvSpPr>
      <dsp:spPr>
        <a:xfrm>
          <a:off x="0" y="4199508"/>
          <a:ext cx="11753088" cy="1399836"/>
        </a:xfrm>
        <a:prstGeom prst="trapezoid">
          <a:avLst>
            <a:gd name="adj" fmla="val 104951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Формирующее оценивание (оценка на уровне класса)</a:t>
          </a:r>
          <a:endParaRPr lang="ru-RU" sz="2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56790" y="4199508"/>
        <a:ext cx="7639507" cy="13998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024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697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107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266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793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211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66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43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386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2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3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93E53-3AC8-4A32-86C4-7500E5905F66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022CE-C64E-46AD-867F-1B6376C45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07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оценивание относится к любым формам деятельности учителя и учеников, оценивающих самих себя, обеспечивающим информацию, которая может служить обратной связью и позволяет модифицировать процесс преподавания и учения.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868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Нормы оценивания учебного предмета «Информатика»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Текущий контроль усвоения материала осуществляется путем устного/письменного опроса. Периодически знания и умения по пройденным темам проверяются тематическими контрольными работами или тестовыми заданиями. </a:t>
            </a:r>
            <a:endParaRPr lang="ru-RU" dirty="0" smtClean="0"/>
          </a:p>
          <a:p>
            <a:r>
              <a:rPr lang="ru-RU" dirty="0"/>
              <a:t>При тестировании все верные ответы берутся за 100%, тогда отметка выставляется в соответствии с таблицей: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891164"/>
              </p:ext>
            </p:extLst>
          </p:nvPr>
        </p:nvGraphicFramePr>
        <p:xfrm>
          <a:off x="1849120" y="4340690"/>
          <a:ext cx="8128000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94156404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91968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выполнения задания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Отметка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839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 и более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593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75-94 %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08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50-74 %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«3»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50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менее 50%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«2»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367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2011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выполнении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контрольных работ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99616"/>
            <a:ext cx="10515600" cy="5059679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 объем материала, подлежащего проверке в контрольной работе, определяется программой. При проверке усвоения материала выявляется полнота, прочность усвоения учащимися теории и умение применять ее на практике в знакомых и незнакомых ситуациях. 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также от наличия и характера погрешностей, допущенных учащимися.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грубая ошибка – полностью искажено смысловое значение понятия,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определения;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отражает неточные формулировки, свидетельствующие о нечетком представлении рассматриваемого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объекта;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недочет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неправильное представление об объекте, не влияющего кардинально на знания определенные программой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обучения;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погрешности – неточности в устной и письменной речи, не искажающие смысла ответа или решения, случайные описки и т.п.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739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выполнении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контрольных работ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94631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Эталоном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относительно которого оцениваются знания учащихся, является обязательный минимум содержания информатики и информационно-коммуникационных технологий. 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норм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четырехбалльной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системы), заложенных во всех предметных областях выставляете отметка: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5» ставится при выполнении всех заданий полностью или при наличии 1-2 мелких погрешностей;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4» ставится при наличии 1-2 недочетов или одной ошибки: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3» ставится при выполнении 2/3 от объема предложенных заданий;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2» ставится, если допущены существенные ошибки, показавшие, что учащийся не владеет обязательными умениями поданной теме в полной мере (незнание основного программного материала) </a:t>
            </a:r>
          </a:p>
        </p:txBody>
      </p:sp>
    </p:spTree>
    <p:extLst>
      <p:ext uri="{BB962C8B-B14F-4D97-AF65-F5344CB8AC3E}">
        <p14:creationId xmlns:p14="http://schemas.microsoft.com/office/powerpoint/2010/main" val="2735645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опрос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416" y="1341120"/>
            <a:ext cx="11667744" cy="5279136"/>
          </a:xfrm>
        </p:spPr>
        <p:txBody>
          <a:bodyPr>
            <a:no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устных ответов определяются следующие критерии оценок: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«5» выставляется, если ученик: </a:t>
            </a:r>
          </a:p>
          <a:p>
            <a:pPr lvl="1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раскрыл содержание материала в объеме, предусмотренном программой и учебником; </a:t>
            </a:r>
          </a:p>
          <a:p>
            <a:pPr lvl="1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изложил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грамотным языком в определенной логической последовательности, точно используя математическую и специализированную терминологию и символику; </a:t>
            </a:r>
          </a:p>
          <a:p>
            <a:pPr lvl="1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графическое изображение алгоритма и иные чертежи и графики, сопутствующие ответу; </a:t>
            </a:r>
          </a:p>
          <a:p>
            <a:pPr lvl="1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показал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иллюстрировать теоретические положения конкретными примерами, применять их в новой ситуации при выполнении практического задания; </a:t>
            </a:r>
          </a:p>
          <a:p>
            <a:pPr lvl="1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продемонстрировал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ранее изученных сопутствующих вопросов,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устойчивость используемых при ответе умений и навыков; </a:t>
            </a:r>
          </a:p>
          <a:p>
            <a:pPr lvl="1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отвечал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без наводящих вопросов учителя.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одна-две неточности при освещении второстепенных вопросов или в выкладках, которые ученик легко исправил по замечанию учителя.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600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опрос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«4» выставляется, если: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удовлетворяет в основном требованиям на оценку «5», но при этом имеет один из недостатков: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изложении допущены небольшие пробелы, не исказившие логического и информационного содержания ответа;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один-два недочета при освещении основного содержания ответа, исправленные по замечанию учителя;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или более двух недочетов при освещении второстепенных вопросов или в выкладках, легко исправленные по замечанию учителя.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214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опрос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59864"/>
            <a:ext cx="11350752" cy="42338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«3» выставляется, если: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неполно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непоследовательно раскрыто содержание материала, но показано общее понимание вопроса и продемонстрированы умения, достаточные для дальнейшего усвоения программного материала, имелись затруднения или допущены ошибки в определении понятий, использовании терминологии, чертежах, блок-схем и выкладках, исправленные после нескольких наводящих вопросов учителя;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справился с применением теории в новой ситуации при выполнении практического задания, но выполнил задания обязательного уровня сложности по данной теме,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знании теоретического материала выявлена недостаточная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основных умений и навыков.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28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опрос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59864"/>
            <a:ext cx="11350752" cy="290487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«2» выставляется, если: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раскрыто основное содержание учебного материала;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обнаружено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незнание или непонимание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большей или наиболее важной части учебного материала,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в определении понятий, при использовании терминологии, в чертежах, блок-схем и иных выкладках, которые не исправлены после нескольких наводящих вопросов учителя. </a:t>
            </a:r>
          </a:p>
        </p:txBody>
      </p:sp>
    </p:spTree>
    <p:extLst>
      <p:ext uri="{BB962C8B-B14F-4D97-AF65-F5344CB8AC3E}">
        <p14:creationId xmlns:p14="http://schemas.microsoft.com/office/powerpoint/2010/main" val="1173783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письменных работ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«5» ставится, если: </a:t>
            </a:r>
          </a:p>
          <a:p>
            <a:pPr lvl="1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выполнена полностью; </a:t>
            </a:r>
          </a:p>
          <a:p>
            <a:pPr lvl="1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графическом изображении алгоритма (блок-схеме), в теоретических выкладках решения нет пробелов и ошибок; </a:t>
            </a:r>
          </a:p>
          <a:p>
            <a:pPr lvl="1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тексте программы нет синтаксических ошибок (возможны одна-две различные неточности, описки, не являющиеся следствием незнания или непонимания учебного материала).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«4» ставится, если: </a:t>
            </a:r>
          </a:p>
          <a:p>
            <a:pPr lvl="1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выполнена полностью, но обоснования шагов решения недостаточны (если умение обосновывать рассуждения не являлось специальным объектом проверки); </a:t>
            </a:r>
          </a:p>
          <a:p>
            <a:pPr lvl="1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ошибка или два-три недочета в чертежах, выкладках, чертежах блок-схем или тексте программы.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413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письменных работ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«3» ставится, если: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одной ошибки или двух-трех недочетов в выкладках, чертежах блок-схем или программе, но учащийся владеет обязательными умениями по проверяемой теме.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«2» ставится, если: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существенные ошибки, показавшие, что учащийся не владеет обязательными знаниями по данной теме в полной мере. </a:t>
            </a:r>
          </a:p>
        </p:txBody>
      </p:sp>
    </p:spTree>
    <p:extLst>
      <p:ext uri="{BB962C8B-B14F-4D97-AF65-F5344CB8AC3E}">
        <p14:creationId xmlns:p14="http://schemas.microsoft.com/office/powerpoint/2010/main" val="264554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на ПК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«5» ставится, если: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выполнил все этапы решения задач на ПК;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выполнена полностью и получен верный ответ или иное требуемое представление результата работы;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«4» ставится, если: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выполнена полностью, но при выполнении обнаружилось недостаточное владение навыками работы с ПК в рамках поставленной задачи;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выполнена большая часть работы (свыше 85 %);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выполнена полностью, но использованы наименее оптимальные подходы к решению поставленной задачи. </a:t>
            </a:r>
          </a:p>
        </p:txBody>
      </p:sp>
    </p:spTree>
    <p:extLst>
      <p:ext uri="{BB962C8B-B14F-4D97-AF65-F5344CB8AC3E}">
        <p14:creationId xmlns:p14="http://schemas.microsoft.com/office/powerpoint/2010/main" val="1592018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Пирамида образовательного оценивания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195072" y="1389888"/>
          <a:ext cx="11753088" cy="5599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8004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на ПК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«3» ставится, если: 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выполнена не полностью, допущено более трех ошибок, но учащийся владеет основными навыками работы на ПК, требуемыми для решения поставленной задачи.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«2» ставится, если: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существенные ошибки, показавшие, что учащийся не владеет обязательными знаниями, умениями и навыками работы на ПК или значительная часть работы выполнена не самостоятельно. </a:t>
            </a:r>
          </a:p>
          <a:p>
            <a:pPr lvl="1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28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базовых видов оценивания </a:t>
            </a: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3926921"/>
              </p:ext>
            </p:extLst>
          </p:nvPr>
        </p:nvGraphicFramePr>
        <p:xfrm>
          <a:off x="573024" y="1463040"/>
          <a:ext cx="10875264" cy="433425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9214">
                  <a:extLst>
                    <a:ext uri="{9D8B030D-6E8A-4147-A177-3AD203B41FA5}">
                      <a16:colId xmlns:a16="http://schemas.microsoft.com/office/drawing/2014/main" val="450098817"/>
                    </a:ext>
                  </a:extLst>
                </a:gridCol>
                <a:gridCol w="3756749">
                  <a:extLst>
                    <a:ext uri="{9D8B030D-6E8A-4147-A177-3AD203B41FA5}">
                      <a16:colId xmlns:a16="http://schemas.microsoft.com/office/drawing/2014/main" val="1727942373"/>
                    </a:ext>
                  </a:extLst>
                </a:gridCol>
                <a:gridCol w="4809301">
                  <a:extLst>
                    <a:ext uri="{9D8B030D-6E8A-4147-A177-3AD203B41FA5}">
                      <a16:colId xmlns:a16="http://schemas.microsoft.com/office/drawing/2014/main" val="1558742965"/>
                    </a:ext>
                  </a:extLst>
                </a:gridCol>
              </a:tblGrid>
              <a:tr h="3494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Внешнее (суммирующее)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Внутреннее (формирующее)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extLst>
                  <a:ext uri="{0D108BD9-81ED-4DB2-BD59-A6C34878D82A}">
                    <a16:rowId xmlns:a16="http://schemas.microsoft.com/office/drawing/2014/main" val="1978543836"/>
                  </a:ext>
                </a:extLst>
              </a:tr>
              <a:tr h="6815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Кто оценивает?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Субъект, непосредственно не участвующий в процессе обучения.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Производится человеком, находящимся внутри процесса обучения тестируемых учащихся.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extLst>
                  <a:ext uri="{0D108BD9-81ED-4DB2-BD59-A6C34878D82A}">
                    <a16:rowId xmlns:a16="http://schemas.microsoft.com/office/drawing/2014/main" val="2519083839"/>
                  </a:ext>
                </a:extLst>
              </a:tr>
              <a:tr h="11359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что направлено оценивание?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Призвано единый образом зафиксировать уровень достижений учащихся по итогам освоения конкретного содержания образования.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Призвано выявлять пробелы в освоении учащимися содержания образования с тем, чтобы восполнить его с максимальной для данного учащегося эффективностью.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extLst>
                  <a:ext uri="{0D108BD9-81ED-4DB2-BD59-A6C34878D82A}">
                    <a16:rowId xmlns:a16="http://schemas.microsoft.com/office/drawing/2014/main" val="4191890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790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базовых видов оценивания </a:t>
            </a: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573024" y="1463040"/>
          <a:ext cx="10875264" cy="51755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9214">
                  <a:extLst>
                    <a:ext uri="{9D8B030D-6E8A-4147-A177-3AD203B41FA5}">
                      <a16:colId xmlns:a16="http://schemas.microsoft.com/office/drawing/2014/main" val="450098817"/>
                    </a:ext>
                  </a:extLst>
                </a:gridCol>
                <a:gridCol w="3756749">
                  <a:extLst>
                    <a:ext uri="{9D8B030D-6E8A-4147-A177-3AD203B41FA5}">
                      <a16:colId xmlns:a16="http://schemas.microsoft.com/office/drawing/2014/main" val="1727942373"/>
                    </a:ext>
                  </a:extLst>
                </a:gridCol>
                <a:gridCol w="4809301">
                  <a:extLst>
                    <a:ext uri="{9D8B030D-6E8A-4147-A177-3AD203B41FA5}">
                      <a16:colId xmlns:a16="http://schemas.microsoft.com/office/drawing/2014/main" val="1558742965"/>
                    </a:ext>
                  </a:extLst>
                </a:gridCol>
              </a:tblGrid>
              <a:tr h="3494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Внешнее (суммирующее)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Внутреннее (формирующее)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extLst>
                  <a:ext uri="{0D108BD9-81ED-4DB2-BD59-A6C34878D82A}">
                    <a16:rowId xmlns:a16="http://schemas.microsoft.com/office/drawing/2014/main" val="1978543836"/>
                  </a:ext>
                </a:extLst>
              </a:tr>
              <a:tr h="15903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организовано оценивание?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Предполагает сравнение одного ученика с другим, но не посредством сравнения работ этих учащихся, а путем сравнения каждой работы с эталоном.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Нацелено на определение индивидуальных достижений каждого учащегося и не предполагает сравнения результатов, продемонстрированных разными учащимися, а также административных выводов по результатам обучения испытуемых.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extLst>
                  <a:ext uri="{0D108BD9-81ED-4DB2-BD59-A6C34878D82A}">
                    <a16:rowId xmlns:a16="http://schemas.microsoft.com/office/drawing/2014/main" val="3223863570"/>
                  </a:ext>
                </a:extLst>
              </a:tr>
              <a:tr h="4543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кого ориентировано?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Ориентировано на всю совокупность учащихся.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Ориентировано на конкретного учащегося.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extLst>
                  <a:ext uri="{0D108BD9-81ED-4DB2-BD59-A6C34878D82A}">
                    <a16:rowId xmlns:a16="http://schemas.microsoft.com/office/drawing/2014/main" val="31669732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9943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базовых видов оценивания </a:t>
            </a: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573024" y="1463040"/>
          <a:ext cx="10875264" cy="26517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9214">
                  <a:extLst>
                    <a:ext uri="{9D8B030D-6E8A-4147-A177-3AD203B41FA5}">
                      <a16:colId xmlns:a16="http://schemas.microsoft.com/office/drawing/2014/main" val="450098817"/>
                    </a:ext>
                  </a:extLst>
                </a:gridCol>
                <a:gridCol w="3756749">
                  <a:extLst>
                    <a:ext uri="{9D8B030D-6E8A-4147-A177-3AD203B41FA5}">
                      <a16:colId xmlns:a16="http://schemas.microsoft.com/office/drawing/2014/main" val="1727942373"/>
                    </a:ext>
                  </a:extLst>
                </a:gridCol>
                <a:gridCol w="4809301">
                  <a:extLst>
                    <a:ext uri="{9D8B030D-6E8A-4147-A177-3AD203B41FA5}">
                      <a16:colId xmlns:a16="http://schemas.microsoft.com/office/drawing/2014/main" val="1558742965"/>
                    </a:ext>
                  </a:extLst>
                </a:gridCol>
              </a:tblGrid>
              <a:tr h="3494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Внешнее (суммирующее)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Внутреннее (формирующее)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extLst>
                  <a:ext uri="{0D108BD9-81ED-4DB2-BD59-A6C34878D82A}">
                    <a16:rowId xmlns:a16="http://schemas.microsoft.com/office/drawing/2014/main" val="1978543836"/>
                  </a:ext>
                </a:extLst>
              </a:tr>
              <a:tr h="908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Инструмент оценивания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Используется система заданий, стандартизированных по содержанию, процедуре и способам проверки. 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Используются единичные задания, не стандартизированные по содержанию, процедуре и способам проверки.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2" marR="63002" marT="0" marB="0" anchor="ctr"/>
                </a:tc>
                <a:extLst>
                  <a:ext uri="{0D108BD9-81ED-4DB2-BD59-A6C34878D82A}">
                    <a16:rowId xmlns:a16="http://schemas.microsoft.com/office/drawing/2014/main" val="1668087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2646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принципы оценивания ФГОС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является постоянным процессом, естественным образом интегрированным в образовательную практику.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может быть только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критериальным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Основными критериями оценивания выступают ожидаемые результаты, соответствующие учебным целям.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и алгоритм выставления отметки заранее известны и педагогам, и учащимся. Они могут вырабатываться ими совместно.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оценивания выстраивается таким образом, чтобы учащиеся включались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контрольнооценочную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деятельность, приобретая навыки и привычку к самооценке.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380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качественного оценивания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Дневники  планирования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Ментальные карты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Критериальные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рубрики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Листы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самооценивания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082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Формирующее (внутреннее) оценивание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89475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ацелено на определение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индивидупльных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достижений каждого учащегося и не предполагает сравнение результатов, продемонстрированных разными учащимися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озволяет учителю: </a:t>
            </a:r>
          </a:p>
          <a:p>
            <a:pPr lvl="1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четко сформулировать образовательный результат, подлежащий формированию и оценке в каждом конкретном случае, и организовать в соответствии с этим свою работу</a:t>
            </a:r>
          </a:p>
          <a:p>
            <a:pPr lvl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учащегося субъектом образовательной и оценочной деятельности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чащимся помогает видеть ошибки, понять, что важно, что у них получается, обнаруживать, что они не знают и не умеют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13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характеристики  ФО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Встроено в процесс преподавания и учения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обсуждение  учебных целей с учениками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Вовлекает учеников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самооценивание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партнёрское оценивание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обратную связь: помогает ученикам  наметить следующие шаги в учении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Укрепляет уверенность в том, что  каждый ученик может добиться улучшений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Стимулирует рефлексию и коммуникацию на уроке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230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1444</Words>
  <Application>Microsoft Office PowerPoint</Application>
  <PresentationFormat>Широкоэкранный</PresentationFormat>
  <Paragraphs>141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Оценивание</vt:lpstr>
      <vt:lpstr>Пирамида образовательного оценивания</vt:lpstr>
      <vt:lpstr>Сравнение базовых видов оценивания </vt:lpstr>
      <vt:lpstr>Сравнение базовых видов оценивания </vt:lpstr>
      <vt:lpstr>Сравнение базовых видов оценивания </vt:lpstr>
      <vt:lpstr>Базовые принципы оценивания ФГОС </vt:lpstr>
      <vt:lpstr>Инструменты качественного оценивания </vt:lpstr>
      <vt:lpstr>Формирующее (внутреннее) оценивание</vt:lpstr>
      <vt:lpstr>Ключевые характеристики  ФО </vt:lpstr>
      <vt:lpstr>Нормы оценивания учебного предмета «Информатика»</vt:lpstr>
      <vt:lpstr>При выполнении практических и контрольных работ</vt:lpstr>
      <vt:lpstr>При выполнении практических и контрольных работ</vt:lpstr>
      <vt:lpstr>Устный опрос</vt:lpstr>
      <vt:lpstr>Устный опрос</vt:lpstr>
      <vt:lpstr>Устный опрос</vt:lpstr>
      <vt:lpstr>Устный опрос</vt:lpstr>
      <vt:lpstr>Для письменных работ учащихся </vt:lpstr>
      <vt:lpstr>Для письменных работ учащихся </vt:lpstr>
      <vt:lpstr>Самостоятельная работа на ПК </vt:lpstr>
      <vt:lpstr>Самостоятельная работа на ПК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Базовые принципы оценивания ФГОС </dc:title>
  <dc:creator>User</dc:creator>
  <cp:lastModifiedBy>User</cp:lastModifiedBy>
  <cp:revision>11</cp:revision>
  <dcterms:created xsi:type="dcterms:W3CDTF">2024-10-09T00:53:19Z</dcterms:created>
  <dcterms:modified xsi:type="dcterms:W3CDTF">2024-10-09T02:54:43Z</dcterms:modified>
</cp:coreProperties>
</file>