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6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7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8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9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0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  <p:sldMasterId id="2147483672" r:id="rId3"/>
    <p:sldMasterId id="2147483678" r:id="rId4"/>
    <p:sldMasterId id="2147483684" r:id="rId5"/>
    <p:sldMasterId id="2147483690" r:id="rId6"/>
    <p:sldMasterId id="2147483696" r:id="rId7"/>
    <p:sldMasterId id="2147483702" r:id="rId8"/>
    <p:sldMasterId id="2147483708" r:id="rId9"/>
    <p:sldMasterId id="2147483714" r:id="rId10"/>
    <p:sldMasterId id="2147483720" r:id="rId11"/>
  </p:sld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88" r:id="rId25"/>
    <p:sldId id="292" r:id="rId26"/>
    <p:sldId id="293" r:id="rId27"/>
    <p:sldId id="294" r:id="rId28"/>
    <p:sldId id="295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2" r:id="rId44"/>
    <p:sldId id="313" r:id="rId45"/>
    <p:sldId id="314" r:id="rId46"/>
    <p:sldId id="315" r:id="rId47"/>
    <p:sldId id="316" r:id="rId48"/>
    <p:sldId id="326" r:id="rId49"/>
    <p:sldId id="327" r:id="rId50"/>
    <p:sldId id="328" r:id="rId51"/>
    <p:sldId id="339" r:id="rId52"/>
    <p:sldId id="330" r:id="rId53"/>
    <p:sldId id="331" r:id="rId54"/>
    <p:sldId id="332" r:id="rId55"/>
    <p:sldId id="333" r:id="rId56"/>
    <p:sldId id="334" r:id="rId57"/>
    <p:sldId id="335" r:id="rId58"/>
    <p:sldId id="336" r:id="rId59"/>
    <p:sldId id="337" r:id="rId60"/>
    <p:sldId id="338" r:id="rId61"/>
  </p:sldIdLst>
  <p:sldSz cx="9144000" cy="5149850"/>
  <p:notesSz cx="9144000" cy="51498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346" y="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61" Type="http://schemas.openxmlformats.org/officeDocument/2006/relationships/slide" Target="slides/slide50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674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936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146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439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097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213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60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456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290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65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309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2275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173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9200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953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059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3674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651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7929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06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470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483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914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7386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409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1518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8988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0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890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7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513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545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5550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6560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6172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0254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771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8200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4910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23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3226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8839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9500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33607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0879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938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073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439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76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058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9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13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08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19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4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494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224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0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013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323" y="171704"/>
            <a:ext cx="8131352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20586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841" y="875791"/>
            <a:ext cx="8278317" cy="373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E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329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41832" y="113080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43355" y="98907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183639" y="1876425"/>
            <a:ext cx="7262495" cy="6270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lang="ru-RU" sz="2000" dirty="0" smtClean="0">
                <a:solidFill>
                  <a:srgbClr val="5F497A"/>
                </a:solidFill>
              </a:rPr>
              <a:t>Реализация системы </a:t>
            </a:r>
            <a:r>
              <a:rPr lang="ru-RU" sz="2000" dirty="0" err="1" smtClean="0">
                <a:solidFill>
                  <a:srgbClr val="5F497A"/>
                </a:solidFill>
              </a:rPr>
              <a:t>критериального</a:t>
            </a:r>
            <a:r>
              <a:rPr lang="ru-RU" sz="2000" dirty="0" smtClean="0">
                <a:solidFill>
                  <a:srgbClr val="5F497A"/>
                </a:solidFill>
              </a:rPr>
              <a:t> оценивания в условиях ФГОС ООО</a:t>
            </a:r>
            <a:endParaRPr sz="2000" dirty="0"/>
          </a:p>
        </p:txBody>
      </p:sp>
      <p:sp>
        <p:nvSpPr>
          <p:cNvPr id="7" name="object 7"/>
          <p:cNvSpPr/>
          <p:nvPr/>
        </p:nvSpPr>
        <p:spPr>
          <a:xfrm>
            <a:off x="1190244" y="2790444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70292" y="2790444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41832" y="430072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43355" y="415899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06831" rIns="0" bIns="0" rtlCol="0">
            <a:spAutoFit/>
          </a:bodyPr>
          <a:lstStyle/>
          <a:p>
            <a:pPr marL="1451610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solidFill>
                  <a:srgbClr val="5F497A"/>
                </a:solidFill>
              </a:rPr>
              <a:t>Критериальное</a:t>
            </a:r>
            <a:r>
              <a:rPr sz="2000" spc="-2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оценивание</a:t>
            </a:r>
            <a:r>
              <a:rPr sz="2000" spc="-1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–</a:t>
            </a:r>
            <a:r>
              <a:rPr sz="2000" spc="-70" dirty="0">
                <a:solidFill>
                  <a:srgbClr val="5F497A"/>
                </a:solidFill>
              </a:rPr>
              <a:t> </a:t>
            </a:r>
            <a:r>
              <a:rPr sz="2000" spc="-20" dirty="0">
                <a:solidFill>
                  <a:srgbClr val="5F497A"/>
                </a:solidFill>
              </a:rPr>
              <a:t>результат:</a:t>
            </a:r>
            <a:r>
              <a:rPr sz="2000" spc="-45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«отметка»</a:t>
            </a:r>
            <a:endParaRPr sz="2000"/>
          </a:p>
        </p:txBody>
      </p:sp>
      <p:sp>
        <p:nvSpPr>
          <p:cNvPr id="3" name="object 3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78916" y="1204671"/>
            <a:ext cx="8025130" cy="3155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00000"/>
              </a:lnSpc>
              <a:spcBef>
                <a:spcPts val="100"/>
              </a:spcBef>
            </a:pPr>
            <a:r>
              <a:rPr sz="1800" b="1" i="1" spc="-10" dirty="0">
                <a:solidFill>
                  <a:srgbClr val="001F5F"/>
                </a:solidFill>
                <a:latin typeface="Calibri"/>
                <a:cs typeface="Calibri"/>
              </a:rPr>
              <a:t>Критериальное</a:t>
            </a:r>
            <a:r>
              <a:rPr sz="1800" b="1" i="1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i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1800" b="1" i="1" spc="3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spc="-10" dirty="0">
                <a:solidFill>
                  <a:srgbClr val="001F5F"/>
                </a:solidFill>
                <a:latin typeface="Calibri"/>
                <a:cs typeface="Calibri"/>
              </a:rPr>
              <a:t>процесс,</a:t>
            </a:r>
            <a:r>
              <a:rPr sz="1800" i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libri"/>
                <a:cs typeface="Calibri"/>
              </a:rPr>
              <a:t>основанный</a:t>
            </a:r>
            <a:r>
              <a:rPr sz="1800" i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i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libri"/>
                <a:cs typeface="Calibri"/>
              </a:rPr>
              <a:t>анализе</a:t>
            </a:r>
            <a:r>
              <a:rPr sz="1800" i="1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i="1" spc="-10" dirty="0">
                <a:solidFill>
                  <a:srgbClr val="001F5F"/>
                </a:solidFill>
                <a:latin typeface="Calibri"/>
                <a:cs typeface="Calibri"/>
              </a:rPr>
              <a:t>оценке образовательных</a:t>
            </a:r>
            <a:r>
              <a:rPr sz="1800" i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libri"/>
                <a:cs typeface="Calibri"/>
              </a:rPr>
              <a:t>достижений</a:t>
            </a:r>
            <a:r>
              <a:rPr sz="18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spc="-10" dirty="0">
                <a:solidFill>
                  <a:srgbClr val="001F5F"/>
                </a:solidFill>
                <a:latin typeface="Calibri"/>
                <a:cs typeface="Calibri"/>
              </a:rPr>
              <a:t>обучающихся</a:t>
            </a:r>
            <a:r>
              <a:rPr sz="1800" i="1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1800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spc="-10" dirty="0">
                <a:solidFill>
                  <a:srgbClr val="001F5F"/>
                </a:solidFill>
                <a:latin typeface="Calibri"/>
                <a:cs typeface="Calibri"/>
              </a:rPr>
              <a:t>комплексу</a:t>
            </a:r>
            <a:r>
              <a:rPr sz="1800" i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i="1" spc="-10" dirty="0">
                <a:solidFill>
                  <a:srgbClr val="001F5F"/>
                </a:solidFill>
                <a:latin typeface="Calibri"/>
                <a:cs typeface="Calibri"/>
              </a:rPr>
              <a:t>взаимосвязанных показателей.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39"/>
              </a:spcBef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При</a:t>
            </a:r>
            <a:r>
              <a:rPr sz="1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этом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критериальное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оценивание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сходно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традиционным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нормативным</a:t>
            </a:r>
            <a:endParaRPr sz="18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оцениванием,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при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котором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отметка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выставляется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учетом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степени</a:t>
            </a:r>
            <a:endParaRPr sz="1800" dirty="0">
              <a:latin typeface="Calibri"/>
              <a:cs typeface="Calibri"/>
            </a:endParaRPr>
          </a:p>
          <a:p>
            <a:pPr marL="356870" marR="463550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достижения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определенных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требований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(полнота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изложения,</a:t>
            </a:r>
            <a:r>
              <a:rPr sz="1800" spc="-9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приведение </a:t>
            </a:r>
            <a:r>
              <a:rPr sz="1800" dirty="0">
                <a:latin typeface="Calibri"/>
                <a:cs typeface="Calibri"/>
              </a:rPr>
              <a:t>примеров,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качество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изделия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т.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п.).</a:t>
            </a:r>
            <a:endParaRPr sz="1800" dirty="0">
              <a:latin typeface="Calibri"/>
              <a:cs typeface="Calibri"/>
            </a:endParaRPr>
          </a:p>
          <a:p>
            <a:pPr marL="356870" marR="13335" indent="-293370">
              <a:lnSpc>
                <a:spcPct val="100000"/>
              </a:lnSpc>
              <a:spcBef>
                <a:spcPts val="434"/>
              </a:spcBef>
            </a:pPr>
            <a:r>
              <a:rPr sz="1800" dirty="0">
                <a:latin typeface="Calibri"/>
                <a:cs typeface="Calibri"/>
              </a:rPr>
              <a:t>Отличие: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критериальное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оценивание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осуществляется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«методом</a:t>
            </a:r>
            <a:r>
              <a:rPr sz="1800" spc="-7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прибавления», когда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каждое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проявленное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умение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или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усвоенное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положение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добавляет </a:t>
            </a:r>
            <a:r>
              <a:rPr sz="1800" dirty="0">
                <a:latin typeface="Calibri"/>
                <a:cs typeface="Calibri"/>
              </a:rPr>
              <a:t>баллы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уже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полученному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результату, </a:t>
            </a:r>
            <a:r>
              <a:rPr sz="1800" dirty="0">
                <a:latin typeface="Calibri"/>
                <a:cs typeface="Calibri"/>
              </a:rPr>
              <a:t>а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нормативное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оценивание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–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«методом </a:t>
            </a:r>
            <a:r>
              <a:rPr sz="1800" dirty="0">
                <a:latin typeface="Calibri"/>
                <a:cs typeface="Calibri"/>
              </a:rPr>
              <a:t>вычитания»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из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эталонного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ответа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на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5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баллов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ошибок</a:t>
            </a:r>
            <a:r>
              <a:rPr sz="1800" spc="-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промахов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ученика.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06831" rIns="0" bIns="0" rtlCol="0">
            <a:spAutoFit/>
          </a:bodyPr>
          <a:lstStyle/>
          <a:p>
            <a:pPr marL="1451610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solidFill>
                  <a:srgbClr val="5F497A"/>
                </a:solidFill>
              </a:rPr>
              <a:t>Критериальное</a:t>
            </a:r>
            <a:r>
              <a:rPr sz="2000" spc="-2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оценивание</a:t>
            </a:r>
            <a:r>
              <a:rPr sz="2000" spc="-1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–</a:t>
            </a:r>
            <a:r>
              <a:rPr sz="2000" spc="-70" dirty="0">
                <a:solidFill>
                  <a:srgbClr val="5F497A"/>
                </a:solidFill>
              </a:rPr>
              <a:t> </a:t>
            </a:r>
            <a:r>
              <a:rPr sz="2000" spc="-20" dirty="0">
                <a:solidFill>
                  <a:srgbClr val="5F497A"/>
                </a:solidFill>
              </a:rPr>
              <a:t>результат:</a:t>
            </a:r>
            <a:r>
              <a:rPr sz="2000" spc="-45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«отметка»</a:t>
            </a:r>
            <a:endParaRPr sz="2000"/>
          </a:p>
        </p:txBody>
      </p:sp>
      <p:sp>
        <p:nvSpPr>
          <p:cNvPr id="3" name="object 3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32841" y="875791"/>
            <a:ext cx="8278317" cy="3320203"/>
          </a:xfrm>
          <a:prstGeom prst="rect">
            <a:avLst/>
          </a:prstGeom>
        </p:spPr>
        <p:txBody>
          <a:bodyPr vert="horz" wrap="square" lIns="0" tIns="341693" rIns="0" bIns="0" rtlCol="0">
            <a:spAutoFit/>
          </a:bodyPr>
          <a:lstStyle/>
          <a:p>
            <a:pPr marL="158750">
              <a:lnSpc>
                <a:spcPct val="100000"/>
              </a:lnSpc>
              <a:spcBef>
                <a:spcPts val="535"/>
              </a:spcBef>
            </a:pPr>
            <a:r>
              <a:rPr dirty="0">
                <a:solidFill>
                  <a:srgbClr val="001F5F"/>
                </a:solidFill>
              </a:rPr>
              <a:t>Критерий</a:t>
            </a:r>
            <a:r>
              <a:rPr spc="-45" dirty="0">
                <a:solidFill>
                  <a:srgbClr val="001F5F"/>
                </a:solidFill>
              </a:rPr>
              <a:t> </a:t>
            </a:r>
            <a:r>
              <a:rPr dirty="0">
                <a:solidFill>
                  <a:srgbClr val="001F5F"/>
                </a:solidFill>
              </a:rPr>
              <a:t>оценки</a:t>
            </a:r>
            <a:r>
              <a:rPr spc="-20" dirty="0">
                <a:solidFill>
                  <a:srgbClr val="001F5F"/>
                </a:solidFill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признак,</a:t>
            </a:r>
            <a:r>
              <a:rPr b="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b="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основании</a:t>
            </a:r>
            <a:r>
              <a:rPr b="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которого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 производится</a:t>
            </a:r>
            <a:r>
              <a:rPr b="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оценка.</a:t>
            </a:r>
          </a:p>
          <a:p>
            <a:pPr marL="502920" marR="634365" indent="-344805">
              <a:lnSpc>
                <a:spcPct val="100000"/>
              </a:lnSpc>
              <a:spcBef>
                <a:spcPts val="434"/>
              </a:spcBef>
            </a:pP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основе:</a:t>
            </a:r>
            <a:r>
              <a:rPr b="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001F5F"/>
                </a:solidFill>
              </a:rPr>
              <a:t>сравнение</a:t>
            </a:r>
            <a:r>
              <a:rPr spc="-45" dirty="0">
                <a:solidFill>
                  <a:srgbClr val="001F5F"/>
                </a:solidFill>
              </a:rPr>
              <a:t> </a:t>
            </a:r>
            <a:r>
              <a:rPr spc="-10" dirty="0">
                <a:solidFill>
                  <a:srgbClr val="001F5F"/>
                </a:solidFill>
              </a:rPr>
              <a:t>образовательных</a:t>
            </a:r>
            <a:r>
              <a:rPr spc="-15" dirty="0">
                <a:solidFill>
                  <a:srgbClr val="001F5F"/>
                </a:solidFill>
              </a:rPr>
              <a:t> </a:t>
            </a:r>
            <a:r>
              <a:rPr dirty="0">
                <a:solidFill>
                  <a:srgbClr val="001F5F"/>
                </a:solidFill>
              </a:rPr>
              <a:t>достижений</a:t>
            </a:r>
            <a:r>
              <a:rPr spc="-45" dirty="0">
                <a:solidFill>
                  <a:srgbClr val="001F5F"/>
                </a:solidFill>
              </a:rPr>
              <a:t> </a:t>
            </a:r>
            <a:r>
              <a:rPr dirty="0">
                <a:solidFill>
                  <a:srgbClr val="001F5F"/>
                </a:solidFill>
              </a:rPr>
              <a:t>с</a:t>
            </a:r>
            <a:r>
              <a:rPr spc="-10" dirty="0">
                <a:solidFill>
                  <a:srgbClr val="001F5F"/>
                </a:solidFill>
              </a:rPr>
              <a:t> </a:t>
            </a:r>
            <a:r>
              <a:rPr dirty="0">
                <a:solidFill>
                  <a:srgbClr val="001F5F"/>
                </a:solidFill>
              </a:rPr>
              <a:t>заранее</a:t>
            </a:r>
            <a:r>
              <a:rPr spc="-45" dirty="0">
                <a:solidFill>
                  <a:srgbClr val="001F5F"/>
                </a:solidFill>
              </a:rPr>
              <a:t> </a:t>
            </a:r>
            <a:r>
              <a:rPr spc="-10" dirty="0">
                <a:solidFill>
                  <a:srgbClr val="001F5F"/>
                </a:solidFill>
              </a:rPr>
              <a:t>известными </a:t>
            </a:r>
            <a:r>
              <a:rPr dirty="0">
                <a:solidFill>
                  <a:srgbClr val="001F5F"/>
                </a:solidFill>
              </a:rPr>
              <a:t>критериями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b="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соответствующими</a:t>
            </a:r>
            <a:r>
              <a:rPr b="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целям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содержанию</a:t>
            </a:r>
            <a:r>
              <a:rPr b="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образования, отражающими</a:t>
            </a:r>
            <a:r>
              <a:rPr b="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предметные</a:t>
            </a:r>
            <a:r>
              <a:rPr b="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метапредметные</a:t>
            </a:r>
            <a:r>
              <a:rPr b="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умения</a:t>
            </a:r>
            <a:r>
              <a:rPr b="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обучающихся.</a:t>
            </a:r>
          </a:p>
          <a:p>
            <a:pPr marL="158750">
              <a:lnSpc>
                <a:spcPct val="100000"/>
              </a:lnSpc>
              <a:spcBef>
                <a:spcPts val="434"/>
              </a:spcBef>
            </a:pP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Обеспечивает</a:t>
            </a:r>
            <a:r>
              <a:rPr b="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обратную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связь</a:t>
            </a:r>
            <a:r>
              <a:rPr b="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объективность</a:t>
            </a:r>
            <a:r>
              <a:rPr b="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оценочных</a:t>
            </a:r>
            <a:r>
              <a:rPr b="0" spc="3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процедур.</a:t>
            </a:r>
          </a:p>
          <a:p>
            <a:pPr marL="502920" marR="5080" indent="-344805">
              <a:lnSpc>
                <a:spcPct val="100000"/>
              </a:lnSpc>
              <a:spcBef>
                <a:spcPts val="434"/>
              </a:spcBef>
            </a:pPr>
            <a:r>
              <a:rPr dirty="0">
                <a:solidFill>
                  <a:srgbClr val="001F5F"/>
                </a:solidFill>
              </a:rPr>
              <a:t>Условием</a:t>
            </a:r>
            <a:r>
              <a:rPr spc="295" dirty="0">
                <a:solidFill>
                  <a:srgbClr val="001F5F"/>
                </a:solidFill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критериального</a:t>
            </a:r>
            <a:r>
              <a:rPr b="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оценивания</a:t>
            </a:r>
            <a:r>
              <a:rPr b="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является</a:t>
            </a:r>
            <a:r>
              <a:rPr b="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предварительное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ознакомление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всех</a:t>
            </a:r>
            <a:r>
              <a:rPr b="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участников</a:t>
            </a:r>
            <a:r>
              <a:rPr b="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образовательного</a:t>
            </a:r>
            <a:r>
              <a:rPr b="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процесса,</a:t>
            </a:r>
            <a:r>
              <a:rPr b="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прежде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всего</a:t>
            </a:r>
            <a:r>
              <a:rPr b="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обучающихся,</a:t>
            </a:r>
            <a:r>
              <a:rPr b="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50" dirty="0">
                <a:solidFill>
                  <a:srgbClr val="001F5F"/>
                </a:solidFill>
                <a:latin typeface="Calibri"/>
                <a:cs typeface="Calibri"/>
              </a:rPr>
              <a:t>с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используемыми</a:t>
            </a:r>
            <a:r>
              <a:rPr b="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критериями.</a:t>
            </a:r>
          </a:p>
          <a:p>
            <a:pPr marL="158750">
              <a:lnSpc>
                <a:spcPct val="100000"/>
              </a:lnSpc>
              <a:spcBef>
                <a:spcPts val="434"/>
              </a:spcBef>
            </a:pP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Учитель</a:t>
            </a:r>
            <a:r>
              <a:rPr b="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разрабатывает диагностический</a:t>
            </a:r>
            <a:r>
              <a:rPr b="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материал</a:t>
            </a:r>
            <a:r>
              <a:rPr b="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b="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критерии</a:t>
            </a:r>
          </a:p>
          <a:p>
            <a:pPr marL="502920">
              <a:lnSpc>
                <a:spcPct val="100000"/>
              </a:lnSpc>
            </a:pP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сформированности,</a:t>
            </a:r>
            <a:r>
              <a:rPr b="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которые</a:t>
            </a:r>
            <a:r>
              <a:rPr b="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можно</a:t>
            </a:r>
            <a:r>
              <a:rPr b="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перевести</a:t>
            </a:r>
            <a:r>
              <a:rPr b="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b="0" spc="3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 smtClean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5-ти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балльную</a:t>
            </a:r>
            <a:r>
              <a:rPr b="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шкалу.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26009" rIns="0" bIns="0" rtlCol="0">
            <a:spAutoFit/>
          </a:bodyPr>
          <a:lstStyle/>
          <a:p>
            <a:pPr marL="2506345">
              <a:lnSpc>
                <a:spcPct val="100000"/>
              </a:lnSpc>
              <a:spcBef>
                <a:spcPts val="95"/>
              </a:spcBef>
            </a:pPr>
            <a:r>
              <a:rPr sz="2000" dirty="0">
                <a:solidFill>
                  <a:srgbClr val="5F497A"/>
                </a:solidFill>
              </a:rPr>
              <a:t>Оценка</a:t>
            </a:r>
            <a:r>
              <a:rPr sz="2000" spc="-8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устных</a:t>
            </a:r>
            <a:r>
              <a:rPr sz="2000" spc="-6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ответов</a:t>
            </a:r>
            <a:r>
              <a:rPr sz="2000" spc="-95" dirty="0">
                <a:solidFill>
                  <a:srgbClr val="5F497A"/>
                </a:solidFill>
              </a:rPr>
              <a:t> </a:t>
            </a:r>
            <a:r>
              <a:rPr sz="2000" b="0" spc="-10" dirty="0">
                <a:solidFill>
                  <a:srgbClr val="5F497A"/>
                </a:solidFill>
                <a:latin typeface="Calibri"/>
                <a:cs typeface="Calibri"/>
              </a:rPr>
              <a:t>(пример)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78916" y="1018794"/>
            <a:ext cx="7874000" cy="3593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226060" indent="-34480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Ответ</a:t>
            </a:r>
            <a:r>
              <a:rPr sz="1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ученика</a:t>
            </a:r>
            <a:r>
              <a:rPr sz="18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должен</a:t>
            </a:r>
            <a:r>
              <a:rPr sz="1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представлять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собой</a:t>
            </a:r>
            <a:r>
              <a:rPr sz="1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развернутое,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последовательное,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логическое</a:t>
            </a:r>
            <a:r>
              <a:rPr sz="1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сообщение</a:t>
            </a:r>
            <a:r>
              <a:rPr sz="1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определенную</a:t>
            </a:r>
            <a:r>
              <a:rPr sz="18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тему,</a:t>
            </a:r>
            <a:r>
              <a:rPr sz="18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демонстрирующее</a:t>
            </a:r>
            <a:r>
              <a:rPr sz="18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умение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ученика</a:t>
            </a:r>
            <a:r>
              <a:rPr sz="1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применять</a:t>
            </a:r>
            <a:r>
              <a:rPr sz="1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определения,</a:t>
            </a:r>
            <a:r>
              <a:rPr sz="1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термины,</a:t>
            </a:r>
            <a:r>
              <a:rPr sz="18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названия</a:t>
            </a:r>
            <a:r>
              <a:rPr sz="18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технологических, трудовых</a:t>
            </a:r>
            <a:r>
              <a:rPr sz="18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операций.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Отметка</a:t>
            </a:r>
            <a:r>
              <a:rPr sz="1800" b="1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«5»</a:t>
            </a:r>
            <a:r>
              <a:rPr sz="18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ставится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если</a:t>
            </a:r>
            <a:r>
              <a:rPr sz="1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ответ</a:t>
            </a:r>
            <a:r>
              <a:rPr sz="1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удовлетворяет</a:t>
            </a:r>
            <a:r>
              <a:rPr sz="18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следующим</a:t>
            </a:r>
            <a:r>
              <a:rPr sz="1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критериям:</a:t>
            </a:r>
            <a:endParaRPr sz="1800" dirty="0">
              <a:latin typeface="Calibri"/>
              <a:cs typeface="Calibri"/>
            </a:endParaRPr>
          </a:p>
          <a:p>
            <a:pPr marL="356870" indent="-344170">
              <a:lnSpc>
                <a:spcPct val="100000"/>
              </a:lnSpc>
              <a:spcBef>
                <a:spcPts val="430"/>
              </a:spcBef>
              <a:buAutoNum type="arabicPeriod"/>
              <a:tabLst>
                <a:tab pos="356870" algn="l"/>
              </a:tabLst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Полнота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ответа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r>
              <a:rPr sz="1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полное</a:t>
            </a:r>
            <a:r>
              <a:rPr sz="1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высказывание</a:t>
            </a:r>
            <a:r>
              <a:rPr sz="1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тему,</a:t>
            </a:r>
            <a:r>
              <a:rPr sz="1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ответ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вопрос.</a:t>
            </a:r>
            <a:endParaRPr sz="1800" dirty="0">
              <a:latin typeface="Calibri"/>
              <a:cs typeface="Calibri"/>
            </a:endParaRPr>
          </a:p>
          <a:p>
            <a:pPr marL="356870" indent="-344170">
              <a:lnSpc>
                <a:spcPct val="100000"/>
              </a:lnSpc>
              <a:spcBef>
                <a:spcPts val="434"/>
              </a:spcBef>
              <a:buAutoNum type="arabicPeriod"/>
              <a:tabLst>
                <a:tab pos="356870" algn="l"/>
              </a:tabLst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Правильность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ответа:</a:t>
            </a:r>
            <a:r>
              <a:rPr sz="1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правильность</a:t>
            </a:r>
            <a:r>
              <a:rPr sz="18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суждений,</a:t>
            </a:r>
            <a:r>
              <a:rPr sz="1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обоснованность,</a:t>
            </a:r>
            <a:r>
              <a:rPr sz="18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логичность,</a:t>
            </a:r>
            <a:endParaRPr sz="18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осознанность</a:t>
            </a:r>
            <a:r>
              <a:rPr sz="1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понимание</a:t>
            </a:r>
            <a:r>
              <a:rPr sz="18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изученного материала.</a:t>
            </a:r>
            <a:endParaRPr sz="1800" dirty="0">
              <a:latin typeface="Calibri"/>
              <a:cs typeface="Calibri"/>
            </a:endParaRPr>
          </a:p>
          <a:p>
            <a:pPr marL="356870" indent="-344170">
              <a:lnSpc>
                <a:spcPct val="100000"/>
              </a:lnSpc>
              <a:spcBef>
                <a:spcPts val="430"/>
              </a:spcBef>
              <a:buAutoNum type="arabicPeriod" startAt="3"/>
              <a:tabLst>
                <a:tab pos="356870" algn="l"/>
              </a:tabLst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Правильность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использования</a:t>
            </a:r>
            <a:r>
              <a:rPr sz="18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терминов,</a:t>
            </a:r>
            <a:r>
              <a:rPr sz="1800" b="1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определений:</a:t>
            </a:r>
            <a:r>
              <a:rPr sz="1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понимание</a:t>
            </a:r>
            <a:r>
              <a:rPr sz="1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endParaRPr sz="18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грамотное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использование</a:t>
            </a:r>
            <a:r>
              <a:rPr sz="1800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ответе.</a:t>
            </a:r>
            <a:endParaRPr sz="1800" dirty="0">
              <a:latin typeface="Calibri"/>
              <a:cs typeface="Calibri"/>
            </a:endParaRPr>
          </a:p>
          <a:p>
            <a:pPr marL="356870" indent="-344170">
              <a:lnSpc>
                <a:spcPct val="100000"/>
              </a:lnSpc>
              <a:spcBef>
                <a:spcPts val="430"/>
              </a:spcBef>
              <a:buAutoNum type="arabicPeriod" startAt="4"/>
              <a:tabLst>
                <a:tab pos="356870" algn="l"/>
              </a:tabLst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Связность,</a:t>
            </a:r>
            <a:r>
              <a:rPr sz="18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грамотность</a:t>
            </a:r>
            <a:r>
              <a:rPr sz="18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построения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предложений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(с</a:t>
            </a:r>
            <a:r>
              <a:rPr sz="1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точки</a:t>
            </a:r>
            <a:r>
              <a:rPr sz="18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зрения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норм</a:t>
            </a:r>
            <a:endParaRPr sz="18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русского</a:t>
            </a:r>
            <a:r>
              <a:rPr sz="18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языка)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26009" rIns="0" bIns="0" rtlCol="0">
            <a:spAutoFit/>
          </a:bodyPr>
          <a:lstStyle/>
          <a:p>
            <a:pPr marL="2350770">
              <a:lnSpc>
                <a:spcPct val="100000"/>
              </a:lnSpc>
              <a:spcBef>
                <a:spcPts val="95"/>
              </a:spcBef>
            </a:pPr>
            <a:r>
              <a:rPr sz="2000" dirty="0">
                <a:solidFill>
                  <a:srgbClr val="5F497A"/>
                </a:solidFill>
              </a:rPr>
              <a:t>Оценка</a:t>
            </a:r>
            <a:r>
              <a:rPr sz="2000" spc="-10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тестовых</a:t>
            </a:r>
            <a:r>
              <a:rPr sz="2000" spc="-8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заданий</a:t>
            </a:r>
            <a:r>
              <a:rPr sz="2000" spc="-75" dirty="0">
                <a:solidFill>
                  <a:srgbClr val="5F497A"/>
                </a:solidFill>
              </a:rPr>
              <a:t> </a:t>
            </a:r>
            <a:r>
              <a:rPr sz="2000" b="0" spc="-10" dirty="0">
                <a:solidFill>
                  <a:srgbClr val="5F497A"/>
                </a:solidFill>
                <a:latin typeface="Calibri"/>
                <a:cs typeface="Calibri"/>
              </a:rPr>
              <a:t>(пример)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32841" y="875791"/>
            <a:ext cx="8278317" cy="3234988"/>
          </a:xfrm>
          <a:prstGeom prst="rect">
            <a:avLst/>
          </a:prstGeom>
        </p:spPr>
        <p:txBody>
          <a:bodyPr vert="horz" wrap="square" lIns="0" tIns="155702" rIns="0" bIns="0" rtlCol="0">
            <a:spAutoFit/>
          </a:bodyPr>
          <a:lstStyle/>
          <a:p>
            <a:pPr marL="158750">
              <a:lnSpc>
                <a:spcPct val="100000"/>
              </a:lnSpc>
              <a:spcBef>
                <a:spcPts val="100"/>
              </a:spcBef>
            </a:pP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Тестовые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задания</a:t>
            </a:r>
            <a:r>
              <a:rPr b="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могут</a:t>
            </a:r>
            <a:r>
              <a:rPr b="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быть</a:t>
            </a:r>
            <a:r>
              <a:rPr b="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выбором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одного</a:t>
            </a:r>
            <a:r>
              <a:rPr b="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ответа,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множества</a:t>
            </a:r>
            <a:r>
              <a:rPr b="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ответов,</a:t>
            </a:r>
          </a:p>
          <a:p>
            <a:pPr marL="502920">
              <a:lnSpc>
                <a:spcPct val="100000"/>
              </a:lnSpc>
            </a:pP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сопоставление,</a:t>
            </a:r>
            <a:r>
              <a:rPr b="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дополнение</a:t>
            </a:r>
            <a:r>
              <a:rPr b="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b="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др.</a:t>
            </a:r>
          </a:p>
          <a:p>
            <a:pPr marL="158750">
              <a:lnSpc>
                <a:spcPct val="100000"/>
              </a:lnSpc>
              <a:spcBef>
                <a:spcPts val="434"/>
              </a:spcBef>
            </a:pP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Тестовые</a:t>
            </a:r>
            <a:r>
              <a:rPr b="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задания</a:t>
            </a:r>
            <a:r>
              <a:rPr b="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чаще</a:t>
            </a:r>
            <a:r>
              <a:rPr b="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всего</a:t>
            </a:r>
            <a:r>
              <a:rPr b="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используются</a:t>
            </a:r>
            <a:r>
              <a:rPr b="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для</a:t>
            </a:r>
            <a:r>
              <a:rPr b="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проверки</a:t>
            </a:r>
            <a:r>
              <a:rPr b="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знаний</a:t>
            </a:r>
            <a:r>
              <a:rPr b="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терминов,</a:t>
            </a:r>
          </a:p>
          <a:p>
            <a:pPr marL="502920">
              <a:lnSpc>
                <a:spcPct val="100000"/>
              </a:lnSpc>
            </a:pP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понятий,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названий</a:t>
            </a:r>
            <a:r>
              <a:rPr b="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пр.</a:t>
            </a:r>
          </a:p>
          <a:p>
            <a:pPr marL="158750">
              <a:lnSpc>
                <a:spcPct val="100000"/>
              </a:lnSpc>
              <a:spcBef>
                <a:spcPts val="430"/>
              </a:spcBef>
            </a:pP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Примерная</a:t>
            </a:r>
            <a:r>
              <a:rPr b="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шкала</a:t>
            </a:r>
            <a:r>
              <a:rPr b="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перевода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тестовых</a:t>
            </a:r>
            <a:r>
              <a:rPr b="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баллов</a:t>
            </a:r>
            <a:r>
              <a:rPr b="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b="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отметку</a:t>
            </a:r>
            <a:r>
              <a:rPr b="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разрабатывается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5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</a:p>
          <a:p>
            <a:pPr marL="502920">
              <a:lnSpc>
                <a:spcPct val="100000"/>
              </a:lnSpc>
            </a:pP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b="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организации,</a:t>
            </a:r>
            <a:r>
              <a:rPr b="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например:</a:t>
            </a:r>
          </a:p>
          <a:p>
            <a:pPr marL="158750">
              <a:lnSpc>
                <a:spcPct val="100000"/>
              </a:lnSpc>
              <a:spcBef>
                <a:spcPts val="434"/>
              </a:spcBef>
            </a:pP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Отметка</a:t>
            </a:r>
            <a:r>
              <a:rPr b="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«5»</a:t>
            </a:r>
            <a:r>
              <a:rPr b="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84-</a:t>
            </a:r>
            <a:r>
              <a:rPr b="0" spc="-20" dirty="0">
                <a:solidFill>
                  <a:srgbClr val="001F5F"/>
                </a:solidFill>
                <a:latin typeface="Calibri"/>
                <a:cs typeface="Calibri"/>
              </a:rPr>
              <a:t>100%</a:t>
            </a:r>
          </a:p>
          <a:p>
            <a:pPr marL="158750">
              <a:lnSpc>
                <a:spcPct val="100000"/>
              </a:lnSpc>
              <a:spcBef>
                <a:spcPts val="434"/>
              </a:spcBef>
            </a:pP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Отметка</a:t>
            </a:r>
            <a:r>
              <a:rPr b="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«4»</a:t>
            </a:r>
            <a:r>
              <a:rPr b="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66-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83%</a:t>
            </a:r>
          </a:p>
          <a:p>
            <a:pPr marL="158750">
              <a:lnSpc>
                <a:spcPct val="100000"/>
              </a:lnSpc>
              <a:spcBef>
                <a:spcPts val="430"/>
              </a:spcBef>
            </a:pP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Отметка</a:t>
            </a:r>
            <a:r>
              <a:rPr b="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«3»</a:t>
            </a:r>
            <a:r>
              <a:rPr b="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b="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001F5F"/>
                </a:solidFill>
                <a:latin typeface="Calibri"/>
                <a:cs typeface="Calibri"/>
              </a:rPr>
              <a:t>50-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65%</a:t>
            </a:r>
          </a:p>
          <a:p>
            <a:pPr marL="158750">
              <a:lnSpc>
                <a:spcPct val="100000"/>
              </a:lnSpc>
              <a:spcBef>
                <a:spcPts val="434"/>
              </a:spcBef>
            </a:pP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Отметка</a:t>
            </a:r>
            <a:r>
              <a:rPr b="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«2»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b="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001F5F"/>
                </a:solidFill>
                <a:latin typeface="Calibri"/>
                <a:cs typeface="Calibri"/>
              </a:rPr>
              <a:t>менее</a:t>
            </a:r>
            <a:r>
              <a:rPr b="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0" spc="-25" dirty="0">
                <a:solidFill>
                  <a:srgbClr val="001F5F"/>
                </a:solidFill>
                <a:latin typeface="Calibri"/>
                <a:cs typeface="Calibri"/>
              </a:rPr>
              <a:t>50</a:t>
            </a:r>
            <a:r>
              <a:rPr b="0" spc="-25" dirty="0" smtClean="0">
                <a:solidFill>
                  <a:srgbClr val="001F5F"/>
                </a:solidFill>
                <a:latin typeface="Calibri"/>
                <a:cs typeface="Calibri"/>
              </a:rPr>
              <a:t>%</a:t>
            </a:r>
            <a:endParaRPr b="0" spc="-25" dirty="0">
              <a:solidFill>
                <a:srgbClr val="001F5F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pPr marL="2837815">
              <a:lnSpc>
                <a:spcPct val="100000"/>
              </a:lnSpc>
              <a:spcBef>
                <a:spcPts val="95"/>
              </a:spcBef>
            </a:pPr>
            <a:r>
              <a:rPr sz="2000" spc="-60" dirty="0" smtClean="0">
                <a:solidFill>
                  <a:srgbClr val="5F497A"/>
                </a:solidFill>
              </a:rPr>
              <a:t> </a:t>
            </a:r>
            <a:r>
              <a:rPr sz="2000" spc="-25" dirty="0">
                <a:solidFill>
                  <a:srgbClr val="5F497A"/>
                </a:solidFill>
              </a:rPr>
              <a:t>Текущая</a:t>
            </a:r>
            <a:r>
              <a:rPr sz="2000" spc="-60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оценка</a:t>
            </a:r>
            <a:endParaRPr sz="2000" dirty="0"/>
          </a:p>
        </p:txBody>
      </p:sp>
      <p:sp>
        <p:nvSpPr>
          <p:cNvPr id="3" name="object 3"/>
          <p:cNvSpPr txBox="1"/>
          <p:nvPr/>
        </p:nvSpPr>
        <p:spPr>
          <a:xfrm>
            <a:off x="435965" y="1018794"/>
            <a:ext cx="7976234" cy="3593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lvl="1">
              <a:lnSpc>
                <a:spcPct val="100000"/>
              </a:lnSpc>
              <a:spcBef>
                <a:spcPts val="100"/>
              </a:spcBef>
              <a:tabLst>
                <a:tab pos="643890" algn="l"/>
              </a:tabLst>
            </a:pPr>
            <a:r>
              <a:rPr sz="1800" dirty="0">
                <a:latin typeface="Calibri"/>
                <a:cs typeface="Calibri"/>
              </a:rPr>
              <a:t>При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текущей оценке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оценивается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индивидуальное</a:t>
            </a:r>
            <a:r>
              <a:rPr sz="1800" b="1" spc="-6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продвижение</a:t>
            </a:r>
            <a:endParaRPr sz="18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1800" b="1" spc="-10" dirty="0">
                <a:latin typeface="Calibri"/>
                <a:cs typeface="Calibri"/>
              </a:rPr>
              <a:t>обучающегося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освоении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программы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учебного</a:t>
            </a:r>
            <a:r>
              <a:rPr sz="1800" b="1" spc="-6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предмета</a:t>
            </a:r>
            <a:r>
              <a:rPr sz="1800" spc="-10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 marL="817244" lvl="2" indent="-804545">
              <a:lnSpc>
                <a:spcPct val="100000"/>
              </a:lnSpc>
              <a:spcBef>
                <a:spcPts val="434"/>
              </a:spcBef>
              <a:buAutoNum type="arabicPeriod"/>
              <a:tabLst>
                <a:tab pos="817244" algn="l"/>
              </a:tabLst>
            </a:pPr>
            <a:r>
              <a:rPr sz="1800" spc="-20" dirty="0">
                <a:latin typeface="Calibri"/>
                <a:cs typeface="Calibri"/>
              </a:rPr>
              <a:t>Текущая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оценка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может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быть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формирующей</a:t>
            </a:r>
            <a:r>
              <a:rPr sz="1800" b="1" spc="30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диагностической</a:t>
            </a:r>
            <a:endParaRPr sz="1800" dirty="0">
              <a:latin typeface="Calibri"/>
              <a:cs typeface="Calibri"/>
            </a:endParaRPr>
          </a:p>
          <a:p>
            <a:pPr marL="356870" marR="702945" lvl="2" indent="-344805">
              <a:lnSpc>
                <a:spcPct val="100000"/>
              </a:lnSpc>
              <a:spcBef>
                <a:spcPts val="430"/>
              </a:spcBef>
              <a:buAutoNum type="arabicPeriod"/>
              <a:tabLst>
                <a:tab pos="356870" algn="l"/>
                <a:tab pos="813435" algn="l"/>
              </a:tabLst>
            </a:pPr>
            <a:r>
              <a:rPr sz="1800" dirty="0">
                <a:latin typeface="Calibri"/>
                <a:cs typeface="Calibri"/>
              </a:rPr>
              <a:t>	Объектом</a:t>
            </a:r>
            <a:r>
              <a:rPr sz="1800" spc="-10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текущей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оценки</a:t>
            </a:r>
            <a:r>
              <a:rPr sz="1800" spc="-9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являются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тематические</a:t>
            </a:r>
            <a:r>
              <a:rPr sz="1800" b="1" spc="-10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планируемые результаты</a:t>
            </a:r>
            <a:r>
              <a:rPr sz="1800" spc="-10" dirty="0">
                <a:latin typeface="Calibri"/>
                <a:cs typeface="Calibri"/>
              </a:rPr>
              <a:t>,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этапы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освоения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которых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зафиксированы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тематическом </a:t>
            </a:r>
            <a:r>
              <a:rPr sz="1800" dirty="0">
                <a:latin typeface="Calibri"/>
                <a:cs typeface="Calibri"/>
              </a:rPr>
              <a:t>планировании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учебному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предмету.</a:t>
            </a:r>
            <a:endParaRPr sz="1800" dirty="0">
              <a:latin typeface="Calibri"/>
              <a:cs typeface="Calibri"/>
            </a:endParaRPr>
          </a:p>
          <a:p>
            <a:pPr marL="814069" lvl="2" indent="-801370">
              <a:lnSpc>
                <a:spcPct val="100000"/>
              </a:lnSpc>
              <a:spcBef>
                <a:spcPts val="434"/>
              </a:spcBef>
              <a:buAutoNum type="arabicPeriod"/>
              <a:tabLst>
                <a:tab pos="814069" algn="l"/>
              </a:tabLst>
            </a:pPr>
            <a:r>
              <a:rPr sz="1800" dirty="0">
                <a:latin typeface="Calibri"/>
                <a:cs typeface="Calibri"/>
              </a:rPr>
              <a:t>В</a:t>
            </a:r>
            <a:r>
              <a:rPr sz="1800" spc="-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текущей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оценке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использу</a:t>
            </a:r>
            <a:r>
              <a:rPr lang="ru-RU" spc="-10" dirty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тся</a:t>
            </a:r>
            <a:r>
              <a:rPr sz="1800" spc="-95" dirty="0" smtClean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различные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формы</a:t>
            </a:r>
            <a:r>
              <a:rPr sz="1800" b="1" spc="-6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методы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проверки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с</a:t>
            </a:r>
            <a:endParaRPr sz="18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libri"/>
                <a:cs typeface="Calibri"/>
              </a:rPr>
              <a:t>учётом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особенностей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учебного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предмета.</a:t>
            </a:r>
            <a:endParaRPr sz="1800" dirty="0">
              <a:latin typeface="Calibri"/>
              <a:cs typeface="Calibri"/>
            </a:endParaRPr>
          </a:p>
          <a:p>
            <a:pPr marL="814705" lvl="2" indent="-802005">
              <a:lnSpc>
                <a:spcPct val="100000"/>
              </a:lnSpc>
              <a:spcBef>
                <a:spcPts val="430"/>
              </a:spcBef>
              <a:buFont typeface="Calibri"/>
              <a:buAutoNum type="arabicPeriod" startAt="4"/>
              <a:tabLst>
                <a:tab pos="814705" algn="l"/>
              </a:tabLst>
            </a:pPr>
            <a:r>
              <a:rPr sz="1800" b="1" spc="-20" dirty="0">
                <a:latin typeface="Calibri"/>
                <a:cs typeface="Calibri"/>
              </a:rPr>
              <a:t>Результаты</a:t>
            </a:r>
            <a:r>
              <a:rPr sz="1800" b="1" spc="-6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текущей</a:t>
            </a:r>
            <a:r>
              <a:rPr sz="1800" b="1" spc="-8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оценки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являются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основой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для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индивидуализации</a:t>
            </a:r>
            <a:endParaRPr sz="18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spcBef>
                <a:spcPts val="5"/>
              </a:spcBef>
            </a:pPr>
            <a:r>
              <a:rPr sz="1800" b="1" dirty="0">
                <a:latin typeface="Calibri"/>
                <a:cs typeface="Calibri"/>
              </a:rPr>
              <a:t>учебного</a:t>
            </a:r>
            <a:r>
              <a:rPr sz="1800" b="1" spc="-7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процесса.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 err="1" smtClean="0">
                <a:latin typeface="Calibri"/>
                <a:cs typeface="Calibri"/>
              </a:rPr>
              <a:t>При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тематической</a:t>
            </a:r>
            <a:r>
              <a:rPr sz="1800" b="1" spc="-6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оценке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оценивается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уровень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достижения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тематических</a:t>
            </a:r>
            <a:endParaRPr sz="18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планируемых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результатов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учебному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предмету.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98525"/>
            <a:ext cx="8005952" cy="425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Нормы оценок устных ответов учащихся</a:t>
            </a:r>
            <a:r>
              <a:rPr lang="ru-RU" b="1" u="sng" dirty="0" smtClean="0"/>
              <a:t>.</a:t>
            </a:r>
          </a:p>
          <a:p>
            <a:pPr marR="6350" indent="450215" algn="just">
              <a:lnSpc>
                <a:spcPct val="115000"/>
              </a:lnSpc>
              <a:spcAft>
                <a:spcPts val="0"/>
              </a:spcAft>
              <a:tabLst>
                <a:tab pos="350520" algn="l"/>
              </a:tabLst>
            </a:pPr>
            <a:r>
              <a:rPr lang="ru-RU" sz="1200" b="1" u="sng" dirty="0" smtClean="0">
                <a:effectLst/>
                <a:latin typeface="Times New Roman"/>
                <a:ea typeface="Times New Roman"/>
              </a:rPr>
              <a:t>Устный опрос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осуществляется на каждом уроке (эвристическая беседа, опрос). Задачей устного опроса является не столько оценивание знаний учащихся, сколько определение проблемных мест в усвоении учебного материала и фиксирование внимания учеников на сложных понятиях, явлениях, процессе.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i="1" dirty="0" smtClean="0">
                <a:effectLst/>
                <a:latin typeface="Times New Roman"/>
                <a:ea typeface="Times New Roman"/>
              </a:rPr>
              <a:t>Для устных ответов определяются следующие критерии оценок:</a:t>
            </a:r>
            <a:endParaRPr lang="ru-RU" sz="12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</a:rPr>
              <a:t>оценка «5» выставляется, если ученик:</a:t>
            </a:r>
            <a:endParaRPr lang="ru-RU" sz="12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полно раскрыл содержание материала в объеме, предусмотренном программой и учебником;</a:t>
            </a:r>
            <a:endParaRPr lang="ru-RU" sz="11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изложил материал грамотным языком в определенной логической последовательности, точно используя математическую и специализированную терминологию и символику;</a:t>
            </a:r>
            <a:endParaRPr lang="ru-RU" sz="11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правильно выполнил графическое изображение алгоритма и иные чертежи и графики, сопутствующие ответу;</a:t>
            </a:r>
            <a:endParaRPr lang="ru-RU" sz="11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показал умение иллюстрировать теоретические положения конкретными примерами, применять их в новой ситуации при выполнении практического задания;</a:t>
            </a:r>
            <a:endParaRPr lang="ru-RU" sz="11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продемонстрировал усвоение ранее изученных сопутствующих вопросов, сформированность и устойчивость используемых при ответе умений и навыков;</a:t>
            </a:r>
            <a:endParaRPr lang="ru-RU" sz="11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отвечал самостоятельно без наводящих вопросов учителя.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Возможны одна-две неточности при освещении второстепенных вопросов или в выкладках, которые ученик легко исправил по замечанию учителя.</a:t>
            </a:r>
            <a:endParaRPr lang="ru-RU" sz="1100" dirty="0" smtClean="0">
              <a:effectLst/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52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050925"/>
            <a:ext cx="8005952" cy="347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Нормы оценок устных ответов учащихся</a:t>
            </a:r>
            <a:r>
              <a:rPr lang="ru-RU" b="1" u="sng" dirty="0" smtClean="0"/>
              <a:t>.</a:t>
            </a:r>
          </a:p>
          <a:p>
            <a:endParaRPr lang="ru-RU" b="1" u="sng" dirty="0" smtClean="0"/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effectLst/>
                <a:latin typeface="Times New Roman"/>
                <a:ea typeface="Times New Roman"/>
              </a:rPr>
              <a:t>оценка «4» выставляется, если: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45720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ответ удовлетворяет в основном требованиям на оценку «5», но при этом имеет один из недостатков: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в изложении допущены небольшие пробелы, не исказившие логического и информационного содержания ответа;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допущены один-два недочета при освещении основного содержания ответа, исправленные по замечанию учителя;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допущены ошибка или более двух недочетов при освещении второстепенных вопросов или в выкладках, легко исправленные по замечанию учителя.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5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050925"/>
            <a:ext cx="8005952" cy="376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Нормы оценок устных ответов учащихся</a:t>
            </a:r>
            <a:r>
              <a:rPr lang="ru-RU" b="1" u="sng" dirty="0" smtClean="0"/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effectLst/>
                <a:latin typeface="Times New Roman"/>
                <a:ea typeface="Times New Roman"/>
              </a:rPr>
              <a:t>оценка «3» выставляется, если: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неполно или непоследовательно раскрыто содержание материала, но показано общее понимание вопроса и продемонстрированы умения, достаточные для дальнейшего усвоения программного материала, имелись затруднения или допущены ошибки в определении понятий, использовании терминологии, чертежах, блок-схем и выкладках, исправленные после нескольких наводящих вопросов учителя;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ученик не справился с применением теории в новой ситуации при выполнении практического задания, но выполнил задания обязательного уровня сложности по данной теме,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при знании теоретического материала выявлена недостаточная сформированность основных умений и навыков.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3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050925"/>
            <a:ext cx="8005952" cy="318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Нормы оценок устных ответов учащихся</a:t>
            </a:r>
            <a:r>
              <a:rPr lang="ru-RU" b="1" u="sng" dirty="0" smtClean="0"/>
              <a:t>.</a:t>
            </a:r>
          </a:p>
          <a:p>
            <a:endParaRPr lang="ru-RU" b="1" u="sng" dirty="0"/>
          </a:p>
          <a:p>
            <a:endParaRPr lang="ru-RU" b="1" u="sng" dirty="0" smtClean="0"/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effectLst/>
                <a:latin typeface="Times New Roman"/>
                <a:ea typeface="Times New Roman"/>
              </a:rPr>
              <a:t>оценка «2» выставляется, если: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не раскрыто основное содержание учебного материала;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обнаружено незнание или непонимание учеником большей или наиболее важной части учебного материала,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dirty="0" smtClean="0">
                <a:effectLst/>
                <a:latin typeface="Times New Roman"/>
                <a:ea typeface="Times New Roman"/>
                <a:cs typeface="Times New Roman"/>
              </a:rPr>
              <a:t>допущены ошибки в определении понятий, при использовании терминологии, в чертежах, блок-схем и иных выкладках, которые не исправлены после нескольких наводящих вопросов учителя.</a:t>
            </a:r>
            <a:endParaRPr lang="ru-RU" sz="1400" dirty="0" smtClean="0">
              <a:effectLst/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95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050925"/>
            <a:ext cx="8005952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Нормы оценок тестовой работы.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36" y="1736725"/>
            <a:ext cx="8272732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40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69265" algn="ctr">
              <a:lnSpc>
                <a:spcPct val="100000"/>
              </a:lnSpc>
              <a:spcBef>
                <a:spcPts val="90"/>
              </a:spcBef>
            </a:pPr>
            <a:r>
              <a:rPr sz="2000" dirty="0">
                <a:solidFill>
                  <a:srgbClr val="5F497A"/>
                </a:solidFill>
              </a:rPr>
              <a:t>Система</a:t>
            </a:r>
            <a:r>
              <a:rPr sz="2000" spc="-3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оценки</a:t>
            </a:r>
            <a:r>
              <a:rPr sz="2000" spc="-5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–</a:t>
            </a:r>
            <a:r>
              <a:rPr sz="2000" spc="-7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одно</a:t>
            </a:r>
            <a:r>
              <a:rPr sz="2000" spc="-7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из</a:t>
            </a:r>
            <a:r>
              <a:rPr sz="2000" spc="-6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ключевых</a:t>
            </a:r>
            <a:r>
              <a:rPr sz="2000" spc="-75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направлений</a:t>
            </a:r>
            <a:r>
              <a:rPr sz="2000" spc="-3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развития</a:t>
            </a:r>
            <a:r>
              <a:rPr sz="2000" spc="-45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системы</a:t>
            </a:r>
            <a:endParaRPr sz="2000" dirty="0"/>
          </a:p>
          <a:p>
            <a:pPr marL="470534" algn="ctr">
              <a:lnSpc>
                <a:spcPct val="100000"/>
              </a:lnSpc>
            </a:pPr>
            <a:r>
              <a:rPr sz="2000" spc="-10" dirty="0">
                <a:solidFill>
                  <a:srgbClr val="5F497A"/>
                </a:solidFill>
              </a:rPr>
              <a:t>образования</a:t>
            </a:r>
            <a:endParaRPr sz="2000" dirty="0"/>
          </a:p>
        </p:txBody>
      </p:sp>
      <p:sp>
        <p:nvSpPr>
          <p:cNvPr id="3" name="object 3"/>
          <p:cNvSpPr/>
          <p:nvPr/>
        </p:nvSpPr>
        <p:spPr>
          <a:xfrm>
            <a:off x="431291" y="1144523"/>
            <a:ext cx="3712845" cy="2216150"/>
          </a:xfrm>
          <a:custGeom>
            <a:avLst/>
            <a:gdLst/>
            <a:ahLst/>
            <a:cxnLst/>
            <a:rect l="l" t="t" r="r" b="b"/>
            <a:pathLst>
              <a:path w="3712845" h="2216150">
                <a:moveTo>
                  <a:pt x="0" y="2215896"/>
                </a:moveTo>
                <a:lnTo>
                  <a:pt x="3712464" y="2215896"/>
                </a:lnTo>
                <a:lnTo>
                  <a:pt x="3712464" y="0"/>
                </a:lnTo>
                <a:lnTo>
                  <a:pt x="0" y="0"/>
                </a:lnTo>
                <a:lnTo>
                  <a:pt x="0" y="2215896"/>
                </a:lnTo>
                <a:close/>
              </a:path>
            </a:pathLst>
          </a:custGeom>
          <a:ln w="9144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2485" y="1475308"/>
            <a:ext cx="3453129" cy="1477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4170" indent="-344170">
              <a:lnSpc>
                <a:spcPts val="2135"/>
              </a:lnSpc>
              <a:spcBef>
                <a:spcPts val="100"/>
              </a:spcBef>
              <a:buChar char="-"/>
              <a:tabLst>
                <a:tab pos="344170" algn="l"/>
              </a:tabLst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Единый</a:t>
            </a:r>
            <a:r>
              <a:rPr sz="1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подход</a:t>
            </a:r>
            <a:r>
              <a:rPr sz="18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endParaRPr sz="1800">
              <a:latin typeface="Calibri"/>
              <a:cs typeface="Calibri"/>
            </a:endParaRPr>
          </a:p>
          <a:p>
            <a:pPr marL="344170">
              <a:lnSpc>
                <a:spcPts val="2100"/>
              </a:lnSpc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формированию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содержания</a:t>
            </a:r>
            <a:endParaRPr sz="1800">
              <a:latin typeface="Calibri"/>
              <a:cs typeface="Calibri"/>
            </a:endParaRPr>
          </a:p>
          <a:p>
            <a:pPr marL="344170">
              <a:lnSpc>
                <a:spcPts val="2125"/>
              </a:lnSpc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предмета</a:t>
            </a:r>
            <a:endParaRPr sz="1800">
              <a:latin typeface="Calibri"/>
              <a:cs typeface="Calibri"/>
            </a:endParaRPr>
          </a:p>
          <a:p>
            <a:pPr marL="344170" indent="-344170">
              <a:lnSpc>
                <a:spcPct val="100000"/>
              </a:lnSpc>
              <a:spcBef>
                <a:spcPts val="385"/>
              </a:spcBef>
              <a:buChar char="-"/>
              <a:tabLst>
                <a:tab pos="344170" algn="l"/>
              </a:tabLst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ФГОС</a:t>
            </a:r>
            <a:r>
              <a:rPr sz="1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ОО</a:t>
            </a:r>
            <a:r>
              <a:rPr sz="1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единый</a:t>
            </a:r>
            <a:r>
              <a:rPr sz="1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стандарт</a:t>
            </a:r>
            <a:endParaRPr sz="1800">
              <a:latin typeface="Calibri"/>
              <a:cs typeface="Calibri"/>
            </a:endParaRPr>
          </a:p>
          <a:p>
            <a:pPr marL="344170" indent="-344170">
              <a:lnSpc>
                <a:spcPct val="100000"/>
              </a:lnSpc>
              <a:spcBef>
                <a:spcPts val="365"/>
              </a:spcBef>
              <a:buChar char="-"/>
              <a:tabLst>
                <a:tab pos="344170" algn="l"/>
              </a:tabLst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Единые</a:t>
            </a:r>
            <a:r>
              <a:rPr sz="18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подходы</a:t>
            </a:r>
            <a:r>
              <a:rPr sz="18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оцениванию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16779" y="1074419"/>
            <a:ext cx="3858895" cy="2212975"/>
          </a:xfrm>
          <a:custGeom>
            <a:avLst/>
            <a:gdLst/>
            <a:ahLst/>
            <a:cxnLst/>
            <a:rect l="l" t="t" r="r" b="b"/>
            <a:pathLst>
              <a:path w="3858895" h="2212975">
                <a:moveTo>
                  <a:pt x="0" y="2212847"/>
                </a:moveTo>
                <a:lnTo>
                  <a:pt x="3858768" y="2212847"/>
                </a:lnTo>
                <a:lnTo>
                  <a:pt x="3858768" y="0"/>
                </a:lnTo>
                <a:lnTo>
                  <a:pt x="0" y="0"/>
                </a:lnTo>
                <a:lnTo>
                  <a:pt x="0" y="2212847"/>
                </a:lnTo>
                <a:close/>
              </a:path>
            </a:pathLst>
          </a:custGeom>
          <a:ln w="9144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807458" y="1404365"/>
            <a:ext cx="3281045" cy="17456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35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Единство</a:t>
            </a:r>
            <a:r>
              <a:rPr sz="1800" b="1" spc="-7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образовательного</a:t>
            </a:r>
            <a:endParaRPr sz="1800">
              <a:latin typeface="Calibri"/>
              <a:cs typeface="Calibri"/>
            </a:endParaRPr>
          </a:p>
          <a:p>
            <a:pPr marL="356870">
              <a:lnSpc>
                <a:spcPts val="2135"/>
              </a:lnSpc>
            </a:pPr>
            <a:r>
              <a:rPr sz="1800" b="1" spc="-10" dirty="0">
                <a:latin typeface="Calibri"/>
                <a:cs typeface="Calibri"/>
              </a:rPr>
              <a:t>пространства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135"/>
              </a:lnSpc>
              <a:spcBef>
                <a:spcPts val="360"/>
              </a:spcBef>
            </a:pPr>
            <a:r>
              <a:rPr sz="1800" b="1" dirty="0">
                <a:latin typeface="Calibri"/>
                <a:cs typeface="Calibri"/>
              </a:rPr>
              <a:t>Преемственность</a:t>
            </a:r>
            <a:r>
              <a:rPr sz="1800" b="1" spc="3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системе</a:t>
            </a:r>
            <a:endParaRPr sz="1800">
              <a:latin typeface="Calibri"/>
              <a:cs typeface="Calibri"/>
            </a:endParaRPr>
          </a:p>
          <a:p>
            <a:pPr marL="356870">
              <a:lnSpc>
                <a:spcPts val="2135"/>
              </a:lnSpc>
            </a:pPr>
            <a:r>
              <a:rPr sz="1800" b="1" dirty="0">
                <a:latin typeface="Calibri"/>
                <a:cs typeface="Calibri"/>
              </a:rPr>
              <a:t>непрерывного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образования</a:t>
            </a:r>
            <a:endParaRPr sz="1800">
              <a:latin typeface="Calibri"/>
              <a:cs typeface="Calibri"/>
            </a:endParaRPr>
          </a:p>
          <a:p>
            <a:pPr marL="356870" marR="5080" indent="-344805">
              <a:lnSpc>
                <a:spcPts val="2110"/>
              </a:lnSpc>
              <a:spcBef>
                <a:spcPts val="475"/>
              </a:spcBef>
            </a:pPr>
            <a:r>
              <a:rPr sz="1800" b="1" dirty="0">
                <a:latin typeface="Calibri"/>
                <a:cs typeface="Calibri"/>
              </a:rPr>
              <a:t>Контроль</a:t>
            </a:r>
            <a:r>
              <a:rPr sz="1800" b="1" spc="-6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повышение</a:t>
            </a:r>
            <a:r>
              <a:rPr sz="1800" b="1" spc="-6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качества образования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130040" y="1987295"/>
            <a:ext cx="668020" cy="668020"/>
            <a:chOff x="4130040" y="1987295"/>
            <a:chExt cx="668020" cy="668020"/>
          </a:xfrm>
        </p:grpSpPr>
        <p:sp>
          <p:nvSpPr>
            <p:cNvPr id="9" name="object 9"/>
            <p:cNvSpPr/>
            <p:nvPr/>
          </p:nvSpPr>
          <p:spPr>
            <a:xfrm>
              <a:off x="4142232" y="1999487"/>
              <a:ext cx="643255" cy="643255"/>
            </a:xfrm>
            <a:custGeom>
              <a:avLst/>
              <a:gdLst/>
              <a:ahLst/>
              <a:cxnLst/>
              <a:rect l="l" t="t" r="r" b="b"/>
              <a:pathLst>
                <a:path w="643254" h="643255">
                  <a:moveTo>
                    <a:pt x="321563" y="0"/>
                  </a:moveTo>
                  <a:lnTo>
                    <a:pt x="321563" y="160781"/>
                  </a:lnTo>
                  <a:lnTo>
                    <a:pt x="0" y="160781"/>
                  </a:lnTo>
                  <a:lnTo>
                    <a:pt x="0" y="482346"/>
                  </a:lnTo>
                  <a:lnTo>
                    <a:pt x="321563" y="482346"/>
                  </a:lnTo>
                  <a:lnTo>
                    <a:pt x="321563" y="643128"/>
                  </a:lnTo>
                  <a:lnTo>
                    <a:pt x="643127" y="321563"/>
                  </a:lnTo>
                  <a:lnTo>
                    <a:pt x="3215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142232" y="1999487"/>
              <a:ext cx="643255" cy="643255"/>
            </a:xfrm>
            <a:custGeom>
              <a:avLst/>
              <a:gdLst/>
              <a:ahLst/>
              <a:cxnLst/>
              <a:rect l="l" t="t" r="r" b="b"/>
              <a:pathLst>
                <a:path w="643254" h="643255">
                  <a:moveTo>
                    <a:pt x="0" y="160781"/>
                  </a:moveTo>
                  <a:lnTo>
                    <a:pt x="321563" y="160781"/>
                  </a:lnTo>
                  <a:lnTo>
                    <a:pt x="321563" y="0"/>
                  </a:lnTo>
                  <a:lnTo>
                    <a:pt x="643127" y="321563"/>
                  </a:lnTo>
                  <a:lnTo>
                    <a:pt x="321563" y="643128"/>
                  </a:lnTo>
                  <a:lnTo>
                    <a:pt x="321563" y="482346"/>
                  </a:lnTo>
                  <a:lnTo>
                    <a:pt x="0" y="482346"/>
                  </a:lnTo>
                  <a:lnTo>
                    <a:pt x="0" y="160781"/>
                  </a:lnTo>
                  <a:close/>
                </a:path>
              </a:pathLst>
            </a:custGeom>
            <a:ln w="24384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864209" y="3548667"/>
            <a:ext cx="7745095" cy="11201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Основные</a:t>
            </a:r>
            <a:r>
              <a:rPr sz="1600" b="1" spc="-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функции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001F5F"/>
                </a:solidFill>
                <a:latin typeface="Microsoft Sans Serif"/>
                <a:cs typeface="Microsoft Sans Serif"/>
              </a:rPr>
              <a:t>:</a:t>
            </a:r>
            <a:endParaRPr sz="1600" dirty="0">
              <a:latin typeface="Microsoft Sans Serif"/>
              <a:cs typeface="Microsoft Sans Serif"/>
            </a:endParaRPr>
          </a:p>
          <a:p>
            <a:pPr marL="12700" marR="5080">
              <a:lnSpc>
                <a:spcPts val="2110"/>
              </a:lnSpc>
              <a:spcBef>
                <a:spcPts val="85"/>
              </a:spcBef>
            </a:pPr>
            <a:r>
              <a:rPr sz="14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-ориентация</a:t>
            </a:r>
            <a:r>
              <a:rPr sz="1400" spc="1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spc="-25" dirty="0">
                <a:solidFill>
                  <a:srgbClr val="001F5F"/>
                </a:solidFill>
                <a:latin typeface="Microsoft Sans Serif"/>
                <a:cs typeface="Microsoft Sans Serif"/>
              </a:rPr>
              <a:t>образовательного</a:t>
            </a:r>
            <a:r>
              <a:rPr sz="1400" spc="1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1F5F"/>
                </a:solidFill>
                <a:latin typeface="Microsoft Sans Serif"/>
                <a:cs typeface="Microsoft Sans Serif"/>
              </a:rPr>
              <a:t>процесса</a:t>
            </a:r>
            <a:r>
              <a:rPr sz="1400" spc="32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1F5F"/>
                </a:solidFill>
                <a:latin typeface="Microsoft Sans Serif"/>
                <a:cs typeface="Microsoft Sans Serif"/>
              </a:rPr>
              <a:t>на</a:t>
            </a:r>
            <a:r>
              <a:rPr sz="1400" spc="-5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достижение</a:t>
            </a:r>
            <a:r>
              <a:rPr sz="1400" spc="-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планируемых</a:t>
            </a:r>
            <a:r>
              <a:rPr sz="1400" spc="4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spc="-35" dirty="0">
                <a:solidFill>
                  <a:srgbClr val="001F5F"/>
                </a:solidFill>
                <a:latin typeface="Microsoft Sans Serif"/>
                <a:cs typeface="Microsoft Sans Serif"/>
              </a:rPr>
              <a:t>результатов</a:t>
            </a:r>
            <a:r>
              <a:rPr sz="1400" spc="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освоения программы;</a:t>
            </a:r>
            <a:endParaRPr sz="14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1400" dirty="0">
                <a:solidFill>
                  <a:srgbClr val="001F5F"/>
                </a:solidFill>
                <a:latin typeface="Microsoft Sans Serif"/>
                <a:cs typeface="Microsoft Sans Serif"/>
              </a:rPr>
              <a:t>-</a:t>
            </a:r>
            <a:r>
              <a:rPr sz="1400" spc="-7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обеспечение</a:t>
            </a:r>
            <a:r>
              <a:rPr sz="1400" spc="3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1F5F"/>
                </a:solidFill>
                <a:latin typeface="Microsoft Sans Serif"/>
                <a:cs typeface="Microsoft Sans Serif"/>
              </a:rPr>
              <a:t>эффективной</a:t>
            </a:r>
            <a:r>
              <a:rPr sz="1400" spc="-3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1F5F"/>
                </a:solidFill>
                <a:latin typeface="Microsoft Sans Serif"/>
                <a:cs typeface="Microsoft Sans Serif"/>
              </a:rPr>
              <a:t>обратной</a:t>
            </a:r>
            <a:r>
              <a:rPr sz="1400" spc="-3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1F5F"/>
                </a:solidFill>
                <a:latin typeface="Microsoft Sans Serif"/>
                <a:cs typeface="Microsoft Sans Serif"/>
              </a:rPr>
              <a:t>связи</a:t>
            </a:r>
            <a:r>
              <a:rPr sz="1400" spc="-3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1F5F"/>
                </a:solidFill>
                <a:latin typeface="Microsoft Sans Serif"/>
                <a:cs typeface="Microsoft Sans Serif"/>
              </a:rPr>
              <a:t>для</a:t>
            </a:r>
            <a:r>
              <a:rPr sz="1400" spc="-5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управления</a:t>
            </a:r>
            <a:r>
              <a:rPr sz="14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1F5F"/>
                </a:solidFill>
                <a:latin typeface="Microsoft Sans Serif"/>
                <a:cs typeface="Microsoft Sans Serif"/>
              </a:rPr>
              <a:t>образовательным</a:t>
            </a:r>
            <a:r>
              <a:rPr sz="1400" spc="2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процессом.</a:t>
            </a:r>
            <a:endParaRPr sz="14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384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знаний и умений учащихся при обработке текстовой информации.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«5» ставится, если учащийся: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5179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Умеет грамотно набрать, отформатировать текст (в том числе умеет форматировать табличный текст);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Вставлять и форматировать рисунок;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Проверять и настраивать проверку орфографии;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702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Осуществлять замену слов;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4861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Применять рациональный алгоритм копирования фрагментов текста;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Подготовить текст к печати;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5433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Сохранить файл в нужном формате.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Общий объем выполненного задания не менее 90%. Задание составлено с учетом скорости набора 1-ый год - не менее 60 сим/мин, 2-ой год не менее 80 сим/мин.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428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271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знаний и умений учащихся при обработке текстовой информации.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«4» ставится, если учащийся испытывает небольшие затруднения: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 форматировании таблицы;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 форматировании рисунка: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Настройке и проверке орфографии.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Общий объем выполненного задания не менее 80%. Задание составлено с учетом скорости набора 1-ый год не менее 40 сим/мин, 2-ой год не менее 60 сим/мин.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766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знаний и умений учащихся при обработке текстовой информации.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«3» ставится, если учащийся испытывает существенные затруднения: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 форматировании текста;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 форматировании таблицы;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1496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 форматировании рисунка;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1496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Применяет не рациональный алгоритм копирования текста;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1813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Допускает ошибки при сохранении файла.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Общий объем выполненного задания не менее 60 %. Задание составлено с учетом скорости набора 1-ый год не менее 20 сим/мин, 2-ой год не менее 40 сим/мин.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12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1826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знаний и умений учащихся при обработке текстовой информации.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«2» ставится, если учащийся: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Не умеет работать с текстовым редактором.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tabLst>
                <a:tab pos="321310" algn="l"/>
                <a:tab pos="540385" algn="l"/>
              </a:tabLst>
            </a:pP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059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416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устного ответа по теме «Электронные таблицы».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«5»</a:t>
            </a: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ставится за полный и аргументированный ответ: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0289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Назначение и основные возможности электронных таблиц;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Раскрытие понятия «ячейка», «адрес ячейки», «имя ячейки»;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Понимание смысла абсолютной и относительной адресации при копировании формул;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5179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Знание основных методов решения задач с помощью электронных таблиц;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«4»</a:t>
            </a: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ставится за ответ, в котором присутствует: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4861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Раскрытие основных возможностей электронных таблиц;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702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Объяснены понятия «ячейка», «адрес ячейки»;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702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Понимание смысла абсолютной и относительной адресации при копировании формул;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4861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Названы основные методы решения задач с помощью электронных таблиц;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5179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Допущены ошибки при определении общих понятий.</a:t>
            </a:r>
            <a:endParaRPr lang="ru-RU" sz="1400" u="none" strike="noStrike" spc="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877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2605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устного ответа по теме «Электронные таблицы».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«3»</a:t>
            </a: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ставится за ответ, в котором присутствует: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4861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Назначение и основные возможности электронных таблиц;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Раскрыты понятия «ячейка» и «адрес ячейки»;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4861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Названы методы решения задач с помощью электронных таблиц.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tabLst>
                <a:tab pos="348615" algn="l"/>
                <a:tab pos="540385" algn="l"/>
              </a:tabLst>
            </a:pP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«2»</a:t>
            </a: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ставится за ответ, в котором: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4861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Названы только назначение и основные возможности электронных таблиц.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tabLst>
                <a:tab pos="348615" algn="l"/>
                <a:tab pos="540385" algn="l"/>
              </a:tabLst>
            </a:pP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46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практических работ обработке числовой информации (Электронные таблицы).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«5»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ставится, если: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6957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Правильно выбран метод решения задачи;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6957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Правильно применены абсолютная и относительная адресация;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6957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Красиво оформлена таблица, в которую вносятся данные задачи;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6957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Верно выбран тип диаграммы или графика;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6957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Грамотно оформлена диаграмма или график;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6957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Правильно использованы основные функции.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«4»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ставится, если: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5179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Допущены ошибки в применении типов диаграмм или графиков;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5179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Допущены ошибки при определении общих понятий.</a:t>
            </a:r>
            <a:endParaRPr lang="ru-RU" sz="1600" u="none" strike="noStrike" spc="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706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2605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практических работ обработке числовой информации (Электронные таблицы).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«3»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ставится, если: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Правильно выбран метод решения задачи;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1813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Допущены ошибки в применении абсолютной и относительной адресации.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tabLst>
                <a:tab pos="318135" algn="l"/>
                <a:tab pos="540385" algn="l"/>
              </a:tabLst>
            </a:pP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«2»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ставится, если: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9083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Отсутствует решение задачи.</a:t>
            </a:r>
          </a:p>
        </p:txBody>
      </p:sp>
    </p:spTree>
    <p:extLst>
      <p:ext uri="{BB962C8B-B14F-4D97-AF65-F5344CB8AC3E}">
        <p14:creationId xmlns:p14="http://schemas.microsoft.com/office/powerpoint/2010/main" val="302939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448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Критерий оценки знаний и умений учащихся за компьютерную программу.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«5» ставится, если: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Программа грамотно оформлена, </a:t>
            </a:r>
            <a:r>
              <a:rPr lang="ru-RU" sz="16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т.е</a:t>
            </a: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должна включать: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8448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Безошибочный метод решения;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9337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Стартовый комментарий;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9337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Описание переменных, имена переменных должны быть выбраны правильно;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1686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Программа должна быть напечатана «лесенкой» для более наглядного восприятия алгоритмических структур;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8448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Комментарий к смысловым блокам;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6035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Тесты, на которых проверялась программа;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8448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Если требуется, программа сохраняется в виде исполняемого файла.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«4» ставится, если: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5400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Допущено 1-2 логических ошибки в программе, 1 синтаксический недочет 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6289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Не все тесты предусмотрены.</a:t>
            </a:r>
            <a:endParaRPr lang="ru-RU" sz="1400" u="none" strike="noStrike" spc="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83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214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Критерий оценки знаний и умений учащихся за компьютерную программу.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«3» ставится, если: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50825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Выбран метод, но допущены ошибки адресации (ошибки в формате).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5400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Допущено 2-3 логических ошибки, 1-2 недочета.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«2» ставится, если 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5400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Допущено более 3 логических ошибок, более 3 недочетов.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004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14045" algn="ctr">
              <a:lnSpc>
                <a:spcPct val="100000"/>
              </a:lnSpc>
              <a:spcBef>
                <a:spcPts val="90"/>
              </a:spcBef>
            </a:pPr>
            <a:r>
              <a:rPr sz="2000" spc="-10" dirty="0" err="1" smtClean="0">
                <a:solidFill>
                  <a:srgbClr val="5F497A"/>
                </a:solidFill>
              </a:rPr>
              <a:t>Система</a:t>
            </a:r>
            <a:r>
              <a:rPr sz="2000" spc="-20" dirty="0" smtClean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оценки</a:t>
            </a:r>
            <a:r>
              <a:rPr sz="2000" spc="-55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достижения</a:t>
            </a:r>
            <a:r>
              <a:rPr sz="2000" spc="-40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планируемых</a:t>
            </a:r>
            <a:r>
              <a:rPr sz="2000" spc="-15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результатов</a:t>
            </a:r>
            <a:endParaRPr sz="2000" dirty="0">
              <a:latin typeface="Calibri"/>
              <a:cs typeface="Calibri"/>
            </a:endParaRPr>
          </a:p>
          <a:p>
            <a:pPr marL="617220" algn="ctr">
              <a:lnSpc>
                <a:spcPct val="100000"/>
              </a:lnSpc>
            </a:pPr>
            <a:r>
              <a:rPr sz="2000" dirty="0">
                <a:solidFill>
                  <a:srgbClr val="5F497A"/>
                </a:solidFill>
              </a:rPr>
              <a:t>освоения</a:t>
            </a:r>
            <a:r>
              <a:rPr sz="2000" spc="-7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FF0000"/>
                </a:solidFill>
              </a:rPr>
              <a:t>ФОП</a:t>
            </a:r>
            <a:r>
              <a:rPr sz="2000" spc="-75" dirty="0">
                <a:solidFill>
                  <a:srgbClr val="FF0000"/>
                </a:solidFill>
              </a:rPr>
              <a:t> </a:t>
            </a:r>
            <a:r>
              <a:rPr sz="2000" dirty="0">
                <a:solidFill>
                  <a:srgbClr val="FF0000"/>
                </a:solidFill>
              </a:rPr>
              <a:t>НОО/ФОП</a:t>
            </a:r>
            <a:r>
              <a:rPr sz="2000" spc="-55" dirty="0">
                <a:solidFill>
                  <a:srgbClr val="FF0000"/>
                </a:solidFill>
              </a:rPr>
              <a:t> </a:t>
            </a:r>
            <a:r>
              <a:rPr sz="2000" spc="-25" dirty="0">
                <a:solidFill>
                  <a:srgbClr val="FF0000"/>
                </a:solidFill>
              </a:rPr>
              <a:t>ООО</a:t>
            </a:r>
            <a:endParaRPr sz="2000" dirty="0"/>
          </a:p>
        </p:txBody>
      </p:sp>
      <p:sp>
        <p:nvSpPr>
          <p:cNvPr id="3" name="object 3"/>
          <p:cNvSpPr txBox="1"/>
          <p:nvPr/>
        </p:nvSpPr>
        <p:spPr>
          <a:xfrm>
            <a:off x="448157" y="1011203"/>
            <a:ext cx="8366125" cy="368807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56870" marR="719455" indent="-344805" algn="just">
              <a:lnSpc>
                <a:spcPct val="109400"/>
              </a:lnSpc>
              <a:spcBef>
                <a:spcPts val="80"/>
              </a:spcBef>
            </a:pP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19.2./18.3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.</a:t>
            </a:r>
            <a:r>
              <a:rPr sz="1600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ФГОС</a:t>
            </a:r>
            <a:r>
              <a:rPr sz="16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НОО/ФГОС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ООО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определяет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основные</a:t>
            </a:r>
            <a:r>
              <a:rPr sz="1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требования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образовательным результатам</a:t>
            </a:r>
            <a:r>
              <a:rPr sz="1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обучающихся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средствам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оценки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их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достижения/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конкретизируются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планируемых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результатах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 освоения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обучающимися</a:t>
            </a:r>
            <a:r>
              <a:rPr sz="16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ФОП.</a:t>
            </a:r>
            <a:endParaRPr sz="16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555"/>
              </a:spcBef>
            </a:pP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19.3./18.1.</a:t>
            </a:r>
            <a:r>
              <a:rPr sz="16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Система</a:t>
            </a:r>
            <a:r>
              <a:rPr sz="16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оценки</a:t>
            </a:r>
            <a:r>
              <a:rPr sz="16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достижения</a:t>
            </a:r>
            <a:r>
              <a:rPr sz="16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планируемых</a:t>
            </a:r>
            <a:r>
              <a:rPr sz="16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spc="-25" dirty="0">
                <a:solidFill>
                  <a:srgbClr val="001F5F"/>
                </a:solidFill>
                <a:latin typeface="Calibri"/>
                <a:cs typeface="Calibri"/>
              </a:rPr>
              <a:t>результатов</a:t>
            </a:r>
            <a:r>
              <a:rPr sz="1600" b="1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является</a:t>
            </a:r>
            <a:r>
              <a:rPr sz="16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частью</a:t>
            </a: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оценки</a:t>
            </a:r>
            <a:r>
              <a:rPr sz="16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spc="-5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endParaRPr sz="1600" dirty="0">
              <a:latin typeface="Calibri"/>
              <a:cs typeface="Calibri"/>
            </a:endParaRPr>
          </a:p>
          <a:p>
            <a:pPr marL="356870" algn="just">
              <a:lnSpc>
                <a:spcPct val="100000"/>
              </a:lnSpc>
              <a:spcBef>
                <a:spcPts val="195"/>
              </a:spcBef>
            </a:pP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управления</a:t>
            </a:r>
            <a:r>
              <a:rPr sz="1600" b="1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качеством</a:t>
            </a:r>
            <a:r>
              <a:rPr sz="16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образования</a:t>
            </a:r>
            <a:r>
              <a:rPr sz="1600" b="1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6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1600" b="1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организации</a:t>
            </a:r>
            <a:r>
              <a:rPr sz="16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 служит</a:t>
            </a:r>
            <a:r>
              <a:rPr sz="16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основой</a:t>
            </a:r>
            <a:endParaRPr sz="1600" dirty="0">
              <a:latin typeface="Calibri"/>
              <a:cs typeface="Calibri"/>
            </a:endParaRPr>
          </a:p>
          <a:p>
            <a:pPr marL="356870" algn="just">
              <a:lnSpc>
                <a:spcPct val="100000"/>
              </a:lnSpc>
              <a:spcBef>
                <a:spcPts val="165"/>
              </a:spcBef>
            </a:pP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при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разработке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организацией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соответствующего</a:t>
            </a:r>
            <a:r>
              <a:rPr sz="16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локального</a:t>
            </a:r>
            <a:r>
              <a:rPr sz="1600" b="1" u="sng" spc="-3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1600" b="1" u="sng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акта</a:t>
            </a:r>
            <a:r>
              <a:rPr sz="1600" u="sng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.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915"/>
              </a:spcBef>
            </a:pPr>
            <a:endParaRPr sz="1600" dirty="0">
              <a:latin typeface="Calibri"/>
              <a:cs typeface="Calibri"/>
            </a:endParaRPr>
          </a:p>
          <a:p>
            <a:pPr marL="356870" marR="5080" indent="-344805">
              <a:lnSpc>
                <a:spcPct val="109400"/>
              </a:lnSpc>
              <a:spcBef>
                <a:spcPts val="5"/>
              </a:spcBef>
            </a:pP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ФЗ</a:t>
            </a:r>
            <a:r>
              <a:rPr sz="16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-273</a:t>
            </a:r>
            <a:r>
              <a:rPr sz="16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ст.28.</a:t>
            </a:r>
            <a:r>
              <a:rPr sz="16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…Осуществление</a:t>
            </a:r>
            <a:r>
              <a:rPr sz="1600" i="1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текущего</a:t>
            </a:r>
            <a:r>
              <a:rPr sz="1600" i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контроля</a:t>
            </a:r>
            <a:r>
              <a:rPr sz="1600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успеваемости</a:t>
            </a:r>
            <a:r>
              <a:rPr sz="1600" i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600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промежуточной аттестации</a:t>
            </a:r>
            <a:r>
              <a:rPr sz="1600" i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обучающихся,</a:t>
            </a:r>
            <a:r>
              <a:rPr sz="1600" i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установление</a:t>
            </a:r>
            <a:r>
              <a:rPr sz="1600" i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их форм,</a:t>
            </a:r>
            <a:r>
              <a:rPr sz="1600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периодичности</a:t>
            </a:r>
            <a:r>
              <a:rPr sz="1600" i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600" i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порядка</a:t>
            </a:r>
            <a:r>
              <a:rPr sz="1600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проведения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относится</a:t>
            </a:r>
            <a:r>
              <a:rPr sz="1600" i="1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600" i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компетенции</a:t>
            </a:r>
            <a:r>
              <a:rPr sz="1600" i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16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организации.</a:t>
            </a:r>
            <a:endParaRPr sz="1600" dirty="0">
              <a:latin typeface="Calibri"/>
              <a:cs typeface="Calibri"/>
            </a:endParaRPr>
          </a:p>
          <a:p>
            <a:pPr marL="356870" marR="586105" indent="-344805">
              <a:lnSpc>
                <a:spcPct val="109400"/>
              </a:lnSpc>
              <a:spcBef>
                <a:spcPts val="395"/>
              </a:spcBef>
            </a:pP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Формы,</a:t>
            </a:r>
            <a:r>
              <a:rPr sz="1600" i="1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периодичность,</a:t>
            </a:r>
            <a:r>
              <a:rPr sz="1600" i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порядок</a:t>
            </a:r>
            <a:r>
              <a:rPr sz="1600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текущего</a:t>
            </a:r>
            <a:r>
              <a:rPr sz="1600" i="1" spc="-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контроля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успеваемости</a:t>
            </a:r>
            <a:r>
              <a:rPr sz="1600" i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600" i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промежуточной аттестации</a:t>
            </a:r>
            <a:r>
              <a:rPr sz="1600" i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01F5F"/>
                </a:solidFill>
                <a:latin typeface="Calibri"/>
                <a:cs typeface="Calibri"/>
              </a:rPr>
              <a:t>обучающихся</a:t>
            </a:r>
            <a:r>
              <a:rPr sz="16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определяется</a:t>
            </a:r>
            <a:r>
              <a:rPr sz="1600" i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u="sng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локальными</a:t>
            </a:r>
            <a:r>
              <a:rPr sz="1600" i="1" u="sng" spc="-3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1600" i="1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нормативными</a:t>
            </a:r>
            <a:r>
              <a:rPr sz="1600" i="1" u="sng" spc="-2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1600" i="1" u="sng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актами</a:t>
            </a:r>
            <a:r>
              <a:rPr sz="1600" i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i="1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образовательной</a:t>
            </a:r>
            <a:r>
              <a:rPr sz="1600" i="1" u="sng" spc="23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1600" i="1" u="sng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организации.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знаний и умений учащихся за работу по составлению блок - схемы, алгоритма.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i="1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«5» ставится, если:</a:t>
            </a:r>
            <a:endParaRPr lang="ru-RU" sz="1600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5082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Блок - схема, алгоритм составлены логически правильно;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5082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Правильно оформлены входные и выходные данные;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5082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Нет ошибок в использовании структурных элементов схемы и алгоритма;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5717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Учащийся без ошибок читает блок - схему, алгоритм.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i="1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«4» ставится</a:t>
            </a:r>
            <a:r>
              <a:rPr lang="ru-RU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i="1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если:</a:t>
            </a:r>
            <a:endParaRPr lang="ru-RU" sz="1600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004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Блок - схема, алгоритм составлены логически правильно, но могут быть допущены 1-2 ошибки или 2-3 недочета;</a:t>
            </a:r>
            <a:endParaRPr lang="ru-RU" sz="1600" u="none" strike="noStrike" spc="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017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Критерии оценки знаний и умений учащихся за работу по составлению блок - схемы, алгоритма.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  <a:tabLst>
                <a:tab pos="320040" algn="l"/>
                <a:tab pos="540385" algn="l"/>
              </a:tabLst>
            </a:pPr>
            <a:r>
              <a:rPr lang="ru-RU" sz="1600" i="1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«3» ставится, если: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7305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Допущены ошибки в алгоритме, неправильно используются структурные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элементы блок-схемы;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7559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объяснении алгоритма, блок - схемы ученик испытывал затруднения,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которые были исправлены с помощью учителя;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i="1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«2» ставится, если:</a:t>
            </a:r>
            <a:endParaRPr lang="ru-RU" sz="1400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6670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Допущены существенные ошибки в оформлении алгоритма, блок - схемы.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7559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Ученик не владеет основными правилами оформления алгоритма, блок - схемы;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80670" algn="l"/>
                <a:tab pos="540385" algn="l"/>
              </a:tabLst>
            </a:pPr>
            <a:r>
              <a:rPr lang="ru-RU" sz="1600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Допущены грубые ошибки в алгоритме решения, которые учащийся не может исправить даже с помощью наводящих вопросов учителя.</a:t>
            </a:r>
            <a:endParaRPr lang="ru-RU" sz="14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795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2888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 smtClean="0">
                <a:effectLst/>
                <a:latin typeface="Times New Roman"/>
                <a:ea typeface="Times New Roman"/>
              </a:rPr>
              <a:t>Самостоятельная работа на ПК оценивается следующим образом: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/>
                <a:ea typeface="Times New Roman"/>
              </a:rPr>
              <a:t>оценка «5» ставится, если:</a:t>
            </a:r>
            <a:endParaRPr lang="ru-RU" sz="14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учащийся самостоятельно выполнил все этапы решения задач на ПК;</a:t>
            </a:r>
            <a:endParaRPr lang="ru-RU" sz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работа выполнена полностью и получен верный ответ или иное требуемое представление результата работы;</a:t>
            </a:r>
            <a:endParaRPr lang="ru-RU" sz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/>
                <a:ea typeface="Times New Roman"/>
              </a:rPr>
              <a:t>оценка «4» ставится, если:</a:t>
            </a:r>
            <a:endParaRPr lang="ru-RU" sz="14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работа выполнена полностью, но при выполнении обнаружилось недостаточное владение навыками работы с ПК в рамках поставленной задачи;</a:t>
            </a:r>
            <a:endParaRPr lang="ru-RU" sz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правильно выполнена большая часть работы (свыше 85 %);</a:t>
            </a:r>
            <a:endParaRPr lang="ru-RU" sz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 работа выполнена полностью, но использованы наименее оптимальные подходы к решению поставленной задачи.</a:t>
            </a:r>
            <a:endParaRPr lang="ru-RU" sz="12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5898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242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 smtClean="0">
                <a:effectLst/>
                <a:latin typeface="Times New Roman"/>
                <a:ea typeface="Times New Roman"/>
              </a:rPr>
              <a:t>Самостоятельная работа на ПК оценивается следующим образом: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/>
                <a:ea typeface="Times New Roman"/>
              </a:rPr>
              <a:t>оценка «3» ставится, если:</a:t>
            </a:r>
            <a:endParaRPr lang="ru-RU" sz="14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работа выполнена не полностью, допущено более трех ошибок, но учащийся владеет основными навыками работы на ПК, требуемыми для решения поставленной задачи.</a:t>
            </a:r>
            <a:endParaRPr lang="ru-RU" sz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/>
                <a:ea typeface="Times New Roman"/>
              </a:rPr>
              <a:t>оценка «2» ставится, если:</a:t>
            </a:r>
            <a:endParaRPr lang="ru-RU" sz="14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/>
                <a:ea typeface="Times New Roman"/>
              </a:rPr>
              <a:t>допущены существенные ошибки, показавшие, что учащийся не владеет обязательными знаниями, умениями и навыками работы на ПК или значительная часть работы выполнена не самостоятельно.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741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Нормы оценок рефератов учащихся по информатике.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i="1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«5» ставится, если: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5750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Содержание реферата соответствует теме;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6068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Тема раскрыта полностью;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5433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Оформление реферата соответствует принятым стандартам;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5433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 работе над рефератом автор использовал современную литературу;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4861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реферате отражена практическая работа автора по данной теме;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3210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сообщении автор не допускает ошибок, но допускает оговорки по невнимательности, которые легко исправляет по требованию учителя;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702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Сообщение логично, последовательно, технически грамотно;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385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 дополнительные вопросы даются правильные ответы.</a:t>
            </a:r>
            <a:endParaRPr lang="ru-RU" sz="1600" u="none" strike="noStrike" spc="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5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Нормы оценок рефератов учащихся по информатике.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i="1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«4» ставится, если: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385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Содержание реферата соответствует теме;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702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Тема раскрыта полностью;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Оформление реферата соответствует принятым стандартам;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 работе над рефератом автор использовал современную литературу;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реферате отражена практическая работа автора по данной теме;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29591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сообщении автор допускает одну ошибку или два-три недочета, допускает неполноту ответа, которые исправляет только с помощью учителя.</a:t>
            </a:r>
            <a:endParaRPr lang="ru-RU" sz="1600" u="none" strike="noStrike" spc="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12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Нормы оценок рефератов учащихся по информатике.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i="1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«3» ставится, если: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1813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Содержание реферата не полностью соответствует теме;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702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Тема раскрыта недостаточно полно;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1813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оформлении реферата допущены ошибки;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385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Литература, используемая автором, при работе над рефератом устарела;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реферате не отражена практическая работа автора по данной теме;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2131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Сообщение по теме реферата допускаются 2-3 ошибки;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02895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Сообщение неполно, построено несвязно, но выявляет общее понимание работы;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4163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 ответе на дополнительные вопросы допускаются ошибки, ответ неуверенный, требует постоянной помощи учителя.</a:t>
            </a:r>
            <a:endParaRPr lang="ru-RU" sz="1600" u="none" strike="noStrike" spc="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036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575105"/>
          </a:xfrm>
          <a:prstGeom prst="rect">
            <a:avLst/>
          </a:prstGeom>
        </p:spPr>
        <p:txBody>
          <a:bodyPr vert="horz" wrap="square" lIns="0" tIns="264743" rIns="0" bIns="0" rtlCol="0">
            <a:spAutoFit/>
          </a:bodyPr>
          <a:lstStyle/>
          <a:p>
            <a:r>
              <a:rPr lang="ru-RU" sz="2000" dirty="0"/>
              <a:t>Критерии оценивания по предмету информатика </a:t>
            </a:r>
          </a:p>
        </p:txBody>
      </p:sp>
      <p:sp>
        <p:nvSpPr>
          <p:cNvPr id="4" name="object 4"/>
          <p:cNvSpPr/>
          <p:nvPr/>
        </p:nvSpPr>
        <p:spPr>
          <a:xfrm>
            <a:off x="643127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79500"/>
            <a:ext cx="800595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Нормы оценок рефератов учащихся по информатике.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i="1" spc="-5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Оценка «2» ставится, если: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  <a:tabLst>
                <a:tab pos="314960" algn="l"/>
                <a:tab pos="540385" algn="l"/>
              </a:tabLst>
            </a:pPr>
            <a:r>
              <a:rPr lang="ru-RU" u="none" strike="noStrike" spc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Содержание реферата не соответствует теме.</a:t>
            </a:r>
            <a:endParaRPr lang="ru-RU" sz="1600" u="none" strike="noStrike" spc="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951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494" y="1259599"/>
            <a:ext cx="6846887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75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5" y="603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6525"/>
            <a:ext cx="3239918" cy="4585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6042"/>
            <a:ext cx="5465763" cy="2542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05642"/>
            <a:ext cx="4222011" cy="240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75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5956" rIns="0" bIns="0" rtlCol="0">
            <a:spAutoFit/>
          </a:bodyPr>
          <a:lstStyle/>
          <a:p>
            <a:pPr marL="2345055">
              <a:lnSpc>
                <a:spcPct val="100000"/>
              </a:lnSpc>
              <a:spcBef>
                <a:spcPts val="90"/>
              </a:spcBef>
            </a:pPr>
            <a:r>
              <a:rPr sz="2000" dirty="0">
                <a:solidFill>
                  <a:srgbClr val="000000"/>
                </a:solidFill>
              </a:rPr>
              <a:t>Основное</a:t>
            </a:r>
            <a:r>
              <a:rPr sz="2000" spc="-80" dirty="0">
                <a:solidFill>
                  <a:srgbClr val="000000"/>
                </a:solidFill>
              </a:rPr>
              <a:t> </a:t>
            </a:r>
            <a:r>
              <a:rPr sz="2000" spc="-10" dirty="0">
                <a:solidFill>
                  <a:srgbClr val="000000"/>
                </a:solidFill>
              </a:rPr>
              <a:t>положение</a:t>
            </a:r>
            <a:r>
              <a:rPr sz="2000" spc="-75" dirty="0">
                <a:solidFill>
                  <a:srgbClr val="000000"/>
                </a:solidFill>
              </a:rPr>
              <a:t> </a:t>
            </a:r>
            <a:r>
              <a:rPr sz="2000" dirty="0">
                <a:solidFill>
                  <a:srgbClr val="000000"/>
                </a:solidFill>
              </a:rPr>
              <a:t>ФГОС</a:t>
            </a:r>
            <a:r>
              <a:rPr sz="2000" spc="-60" dirty="0">
                <a:solidFill>
                  <a:srgbClr val="000000"/>
                </a:solidFill>
              </a:rPr>
              <a:t> </a:t>
            </a:r>
            <a:r>
              <a:rPr sz="2000" spc="-25" dirty="0">
                <a:solidFill>
                  <a:srgbClr val="000000"/>
                </a:solidFill>
              </a:rPr>
              <a:t>ОО</a:t>
            </a:r>
            <a:endParaRPr sz="2000"/>
          </a:p>
        </p:txBody>
      </p:sp>
      <p:sp>
        <p:nvSpPr>
          <p:cNvPr id="3" name="object 3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16729" y="1470659"/>
            <a:ext cx="119380" cy="2664460"/>
          </a:xfrm>
          <a:custGeom>
            <a:avLst/>
            <a:gdLst/>
            <a:ahLst/>
            <a:cxnLst/>
            <a:rect l="l" t="t" r="r" b="b"/>
            <a:pathLst>
              <a:path w="119379" h="2664460">
                <a:moveTo>
                  <a:pt x="79253" y="118744"/>
                </a:moveTo>
                <a:lnTo>
                  <a:pt x="39629" y="118998"/>
                </a:lnTo>
                <a:lnTo>
                  <a:pt x="56642" y="2664091"/>
                </a:lnTo>
                <a:lnTo>
                  <a:pt x="96266" y="2663825"/>
                </a:lnTo>
                <a:lnTo>
                  <a:pt x="79253" y="118744"/>
                </a:lnTo>
                <a:close/>
              </a:path>
              <a:path w="119379" h="2664460">
                <a:moveTo>
                  <a:pt x="58674" y="0"/>
                </a:moveTo>
                <a:lnTo>
                  <a:pt x="0" y="119252"/>
                </a:lnTo>
                <a:lnTo>
                  <a:pt x="39629" y="118998"/>
                </a:lnTo>
                <a:lnTo>
                  <a:pt x="39497" y="99187"/>
                </a:lnTo>
                <a:lnTo>
                  <a:pt x="108935" y="98933"/>
                </a:lnTo>
                <a:lnTo>
                  <a:pt x="58674" y="0"/>
                </a:lnTo>
                <a:close/>
              </a:path>
              <a:path w="119379" h="2664460">
                <a:moveTo>
                  <a:pt x="79121" y="98933"/>
                </a:moveTo>
                <a:lnTo>
                  <a:pt x="39497" y="99187"/>
                </a:lnTo>
                <a:lnTo>
                  <a:pt x="39629" y="118998"/>
                </a:lnTo>
                <a:lnTo>
                  <a:pt x="79253" y="118744"/>
                </a:lnTo>
                <a:lnTo>
                  <a:pt x="79121" y="98933"/>
                </a:lnTo>
                <a:close/>
              </a:path>
              <a:path w="119379" h="2664460">
                <a:moveTo>
                  <a:pt x="108935" y="98933"/>
                </a:moveTo>
                <a:lnTo>
                  <a:pt x="79121" y="98933"/>
                </a:lnTo>
                <a:lnTo>
                  <a:pt x="79253" y="118744"/>
                </a:lnTo>
                <a:lnTo>
                  <a:pt x="118872" y="118490"/>
                </a:lnTo>
                <a:lnTo>
                  <a:pt x="108935" y="989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88036" y="1074419"/>
            <a:ext cx="8126095" cy="39624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29845" rIns="0" bIns="0" rtlCol="0">
            <a:spAutoFit/>
          </a:bodyPr>
          <a:lstStyle/>
          <a:p>
            <a:pPr marL="577215">
              <a:lnSpc>
                <a:spcPct val="100000"/>
              </a:lnSpc>
              <a:spcBef>
                <a:spcPts val="235"/>
              </a:spcBef>
            </a:pPr>
            <a:r>
              <a:rPr sz="2000" b="1" spc="-10" dirty="0">
                <a:solidFill>
                  <a:srgbClr val="00AFEF"/>
                </a:solidFill>
                <a:latin typeface="Calibri"/>
                <a:cs typeface="Calibri"/>
              </a:rPr>
              <a:t>Обеспечение</a:t>
            </a:r>
            <a:r>
              <a:rPr sz="2000" b="1" spc="-65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AFEF"/>
                </a:solidFill>
                <a:latin typeface="Calibri"/>
                <a:cs typeface="Calibri"/>
              </a:rPr>
              <a:t>достижения</a:t>
            </a:r>
            <a:r>
              <a:rPr sz="2000" b="1" spc="-35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AFEF"/>
                </a:solidFill>
                <a:latin typeface="Calibri"/>
                <a:cs typeface="Calibri"/>
              </a:rPr>
              <a:t>планируемых</a:t>
            </a:r>
            <a:r>
              <a:rPr sz="2000" b="1" spc="-35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AFEF"/>
                </a:solidFill>
                <a:latin typeface="Calibri"/>
                <a:cs typeface="Calibri"/>
              </a:rPr>
              <a:t>(базовых)</a:t>
            </a:r>
            <a:r>
              <a:rPr sz="2000" b="1" spc="-60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AFEF"/>
                </a:solidFill>
                <a:latin typeface="Calibri"/>
                <a:cs typeface="Calibri"/>
              </a:rPr>
              <a:t>результатов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46531" y="2650235"/>
            <a:ext cx="8046720" cy="439420"/>
          </a:xfrm>
          <a:custGeom>
            <a:avLst/>
            <a:gdLst/>
            <a:ahLst/>
            <a:cxnLst/>
            <a:rect l="l" t="t" r="r" b="b"/>
            <a:pathLst>
              <a:path w="8046720" h="439419">
                <a:moveTo>
                  <a:pt x="8046720" y="0"/>
                </a:moveTo>
                <a:lnTo>
                  <a:pt x="0" y="0"/>
                </a:lnTo>
                <a:lnTo>
                  <a:pt x="0" y="438912"/>
                </a:lnTo>
                <a:lnTo>
                  <a:pt x="8046720" y="438912"/>
                </a:lnTo>
                <a:lnTo>
                  <a:pt x="80467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46531" y="2650235"/>
            <a:ext cx="8046720" cy="43942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472440">
              <a:lnSpc>
                <a:spcPct val="100000"/>
              </a:lnSpc>
              <a:spcBef>
                <a:spcPts val="275"/>
              </a:spcBef>
            </a:pP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Получение</a:t>
            </a:r>
            <a:r>
              <a:rPr sz="1600" b="1" spc="-5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информации</a:t>
            </a:r>
            <a:r>
              <a:rPr sz="1600" b="1" spc="-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об</a:t>
            </a:r>
            <a:r>
              <a:rPr sz="1600" b="1" spc="-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освоении</a:t>
            </a:r>
            <a:r>
              <a:rPr sz="1600" b="1" spc="-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программы/</a:t>
            </a:r>
            <a:r>
              <a:rPr sz="1600" b="1" spc="-7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индивидуальном</a:t>
            </a:r>
            <a:r>
              <a:rPr sz="1600" b="1" spc="-5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результате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26107" y="4134611"/>
            <a:ext cx="5785485" cy="43942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75"/>
              </a:spcBef>
            </a:pPr>
            <a:r>
              <a:rPr sz="1800" b="1" spc="-10" dirty="0">
                <a:solidFill>
                  <a:srgbClr val="006FC0"/>
                </a:solidFill>
                <a:latin typeface="Calibri"/>
                <a:cs typeface="Calibri"/>
              </a:rPr>
              <a:t>Оценочные</a:t>
            </a:r>
            <a:r>
              <a:rPr sz="1800" b="1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6FC0"/>
                </a:solidFill>
                <a:latin typeface="Calibri"/>
                <a:cs typeface="Calibri"/>
              </a:rPr>
              <a:t>мероприятия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181665" y="1831657"/>
            <a:ext cx="4538980" cy="637540"/>
            <a:chOff x="4181665" y="1831657"/>
            <a:chExt cx="4538980" cy="637540"/>
          </a:xfrm>
        </p:grpSpPr>
        <p:sp>
          <p:nvSpPr>
            <p:cNvPr id="10" name="object 10"/>
            <p:cNvSpPr/>
            <p:nvPr/>
          </p:nvSpPr>
          <p:spPr>
            <a:xfrm>
              <a:off x="4186428" y="1836419"/>
              <a:ext cx="4529455" cy="628015"/>
            </a:xfrm>
            <a:custGeom>
              <a:avLst/>
              <a:gdLst/>
              <a:ahLst/>
              <a:cxnLst/>
              <a:rect l="l" t="t" r="r" b="b"/>
              <a:pathLst>
                <a:path w="4529455" h="628014">
                  <a:moveTo>
                    <a:pt x="4529328" y="0"/>
                  </a:moveTo>
                  <a:lnTo>
                    <a:pt x="0" y="0"/>
                  </a:lnTo>
                  <a:lnTo>
                    <a:pt x="0" y="627887"/>
                  </a:lnTo>
                  <a:lnTo>
                    <a:pt x="4529328" y="627887"/>
                  </a:lnTo>
                  <a:lnTo>
                    <a:pt x="45293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186428" y="1836419"/>
              <a:ext cx="4529455" cy="628015"/>
            </a:xfrm>
            <a:custGeom>
              <a:avLst/>
              <a:gdLst/>
              <a:ahLst/>
              <a:cxnLst/>
              <a:rect l="l" t="t" r="r" b="b"/>
              <a:pathLst>
                <a:path w="4529455" h="628014">
                  <a:moveTo>
                    <a:pt x="0" y="627887"/>
                  </a:moveTo>
                  <a:lnTo>
                    <a:pt x="4529328" y="627887"/>
                  </a:lnTo>
                  <a:lnTo>
                    <a:pt x="4529328" y="0"/>
                  </a:lnTo>
                  <a:lnTo>
                    <a:pt x="0" y="0"/>
                  </a:lnTo>
                  <a:lnTo>
                    <a:pt x="0" y="627887"/>
                  </a:lnTo>
                  <a:close/>
                </a:path>
              </a:pathLst>
            </a:custGeom>
            <a:ln w="9144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599432" y="1853895"/>
            <a:ext cx="4112260" cy="51815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393700" algn="ctr">
              <a:lnSpc>
                <a:spcPct val="100000"/>
              </a:lnSpc>
              <a:spcBef>
                <a:spcPts val="110"/>
              </a:spcBef>
            </a:pP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Рефлексия</a:t>
            </a:r>
            <a:r>
              <a:rPr sz="1600" b="1" spc="-6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и</a:t>
            </a:r>
            <a:r>
              <a:rPr sz="1600" b="1" spc="-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самоорганизация</a:t>
            </a:r>
            <a:r>
              <a:rPr sz="1600" b="1" spc="29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учебной</a:t>
            </a:r>
            <a:endParaRPr sz="1600">
              <a:latin typeface="Calibri"/>
              <a:cs typeface="Calibri"/>
            </a:endParaRPr>
          </a:p>
          <a:p>
            <a:pPr marR="401955" algn="ctr">
              <a:lnSpc>
                <a:spcPct val="100000"/>
              </a:lnSpc>
              <a:spcBef>
                <a:spcPts val="25"/>
              </a:spcBef>
            </a:pP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деятельности</a:t>
            </a:r>
            <a:r>
              <a:rPr sz="1600" b="1" spc="-2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обучающегося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975169" y="3276409"/>
            <a:ext cx="3624579" cy="634365"/>
            <a:chOff x="975169" y="3276409"/>
            <a:chExt cx="3624579" cy="634365"/>
          </a:xfrm>
        </p:grpSpPr>
        <p:sp>
          <p:nvSpPr>
            <p:cNvPr id="14" name="object 14"/>
            <p:cNvSpPr/>
            <p:nvPr/>
          </p:nvSpPr>
          <p:spPr>
            <a:xfrm>
              <a:off x="979932" y="3281171"/>
              <a:ext cx="3615054" cy="624840"/>
            </a:xfrm>
            <a:custGeom>
              <a:avLst/>
              <a:gdLst/>
              <a:ahLst/>
              <a:cxnLst/>
              <a:rect l="l" t="t" r="r" b="b"/>
              <a:pathLst>
                <a:path w="3615054" h="624839">
                  <a:moveTo>
                    <a:pt x="3614928" y="0"/>
                  </a:moveTo>
                  <a:lnTo>
                    <a:pt x="0" y="0"/>
                  </a:lnTo>
                  <a:lnTo>
                    <a:pt x="0" y="624839"/>
                  </a:lnTo>
                  <a:lnTo>
                    <a:pt x="3614928" y="624839"/>
                  </a:lnTo>
                  <a:lnTo>
                    <a:pt x="36149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79932" y="3281171"/>
              <a:ext cx="3615054" cy="624840"/>
            </a:xfrm>
            <a:custGeom>
              <a:avLst/>
              <a:gdLst/>
              <a:ahLst/>
              <a:cxnLst/>
              <a:rect l="l" t="t" r="r" b="b"/>
              <a:pathLst>
                <a:path w="3615054" h="624839">
                  <a:moveTo>
                    <a:pt x="0" y="624839"/>
                  </a:moveTo>
                  <a:lnTo>
                    <a:pt x="3614928" y="624839"/>
                  </a:lnTo>
                  <a:lnTo>
                    <a:pt x="3614928" y="0"/>
                  </a:lnTo>
                  <a:lnTo>
                    <a:pt x="0" y="0"/>
                  </a:lnTo>
                  <a:lnTo>
                    <a:pt x="0" y="624839"/>
                  </a:lnTo>
                  <a:close/>
                </a:path>
              </a:pathLst>
            </a:custGeom>
            <a:ln w="9144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984503" y="3298316"/>
            <a:ext cx="3197860" cy="5175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01955" algn="ctr">
              <a:lnSpc>
                <a:spcPct val="100000"/>
              </a:lnSpc>
              <a:spcBef>
                <a:spcPts val="105"/>
              </a:spcBef>
            </a:pPr>
            <a:r>
              <a:rPr sz="1600" b="1" spc="-10" dirty="0">
                <a:latin typeface="Calibri"/>
                <a:cs typeface="Calibri"/>
              </a:rPr>
              <a:t>Определение</a:t>
            </a:r>
            <a:r>
              <a:rPr sz="1600" b="1" spc="-7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уровня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освоения</a:t>
            </a:r>
            <a:endParaRPr sz="1600">
              <a:latin typeface="Calibri"/>
              <a:cs typeface="Calibri"/>
            </a:endParaRPr>
          </a:p>
          <a:p>
            <a:pPr marL="402590" algn="ctr">
              <a:lnSpc>
                <a:spcPct val="100000"/>
              </a:lnSpc>
              <a:spcBef>
                <a:spcPts val="25"/>
              </a:spcBef>
            </a:pPr>
            <a:r>
              <a:rPr sz="1600" b="1" spc="-10" dirty="0">
                <a:latin typeface="Calibri"/>
                <a:cs typeface="Calibri"/>
              </a:rPr>
              <a:t>программы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46531" y="1836419"/>
            <a:ext cx="4148454" cy="628015"/>
          </a:xfrm>
          <a:custGeom>
            <a:avLst/>
            <a:gdLst/>
            <a:ahLst/>
            <a:cxnLst/>
            <a:rect l="l" t="t" r="r" b="b"/>
            <a:pathLst>
              <a:path w="4148454" h="628014">
                <a:moveTo>
                  <a:pt x="0" y="627887"/>
                </a:moveTo>
                <a:lnTo>
                  <a:pt x="4148328" y="627887"/>
                </a:lnTo>
                <a:lnTo>
                  <a:pt x="4148328" y="0"/>
                </a:lnTo>
                <a:lnTo>
                  <a:pt x="0" y="0"/>
                </a:lnTo>
                <a:lnTo>
                  <a:pt x="0" y="627887"/>
                </a:lnTo>
                <a:close/>
              </a:path>
            </a:pathLst>
          </a:custGeom>
          <a:ln w="9144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51104" y="1853895"/>
            <a:ext cx="3731260" cy="51815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406400" algn="ctr">
              <a:lnSpc>
                <a:spcPct val="100000"/>
              </a:lnSpc>
              <a:spcBef>
                <a:spcPts val="110"/>
              </a:spcBef>
            </a:pPr>
            <a:r>
              <a:rPr sz="1600" b="1" spc="-10" dirty="0">
                <a:latin typeface="Calibri"/>
                <a:cs typeface="Calibri"/>
              </a:rPr>
              <a:t>Педагогическая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рефлексия.</a:t>
            </a:r>
            <a:endParaRPr sz="1600">
              <a:latin typeface="Calibri"/>
              <a:cs typeface="Calibri"/>
            </a:endParaRPr>
          </a:p>
          <a:p>
            <a:pPr marL="405130" algn="ctr">
              <a:lnSpc>
                <a:spcPct val="100000"/>
              </a:lnSpc>
              <a:spcBef>
                <a:spcPts val="25"/>
              </a:spcBef>
            </a:pPr>
            <a:r>
              <a:rPr sz="1600" b="1" spc="-10" dirty="0">
                <a:latin typeface="Calibri"/>
                <a:cs typeface="Calibri"/>
              </a:rPr>
              <a:t>Корректировка</a:t>
            </a:r>
            <a:r>
              <a:rPr sz="1600" b="1" spc="-5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методов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обучения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186428" y="3281171"/>
            <a:ext cx="3846829" cy="624840"/>
          </a:xfrm>
          <a:custGeom>
            <a:avLst/>
            <a:gdLst/>
            <a:ahLst/>
            <a:cxnLst/>
            <a:rect l="l" t="t" r="r" b="b"/>
            <a:pathLst>
              <a:path w="3846829" h="624839">
                <a:moveTo>
                  <a:pt x="0" y="624839"/>
                </a:moveTo>
                <a:lnTo>
                  <a:pt x="3846576" y="624839"/>
                </a:lnTo>
                <a:lnTo>
                  <a:pt x="3846576" y="0"/>
                </a:lnTo>
                <a:lnTo>
                  <a:pt x="0" y="0"/>
                </a:lnTo>
                <a:lnTo>
                  <a:pt x="0" y="624839"/>
                </a:lnTo>
                <a:close/>
              </a:path>
            </a:pathLst>
          </a:custGeom>
          <a:ln w="9144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599432" y="3298316"/>
            <a:ext cx="3429000" cy="5175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3180">
              <a:lnSpc>
                <a:spcPct val="100000"/>
              </a:lnSpc>
              <a:spcBef>
                <a:spcPts val="105"/>
              </a:spcBef>
            </a:pP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Вовлечение</a:t>
            </a:r>
            <a:r>
              <a:rPr sz="1600" b="1" spc="-7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в</a:t>
            </a:r>
            <a:r>
              <a:rPr sz="1600" b="1" spc="-2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оценку</a:t>
            </a:r>
            <a:r>
              <a:rPr sz="1600" b="1" spc="-5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и</a:t>
            </a:r>
            <a:r>
              <a:rPr sz="1600" b="1" spc="-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самооценку</a:t>
            </a:r>
            <a:endParaRPr sz="1600">
              <a:latin typeface="Calibri"/>
              <a:cs typeface="Calibri"/>
            </a:endParaRPr>
          </a:p>
          <a:p>
            <a:pPr marL="900430">
              <a:lnSpc>
                <a:spcPct val="100000"/>
              </a:lnSpc>
              <a:spcBef>
                <a:spcPts val="25"/>
              </a:spcBef>
            </a:pP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обучающихся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002024" y="2104643"/>
            <a:ext cx="786130" cy="1577340"/>
          </a:xfrm>
          <a:custGeom>
            <a:avLst/>
            <a:gdLst/>
            <a:ahLst/>
            <a:cxnLst/>
            <a:rect l="l" t="t" r="r" b="b"/>
            <a:pathLst>
              <a:path w="786129" h="1577339">
                <a:moveTo>
                  <a:pt x="744728" y="38100"/>
                </a:moveTo>
                <a:lnTo>
                  <a:pt x="726440" y="28956"/>
                </a:lnTo>
                <a:lnTo>
                  <a:pt x="668528" y="0"/>
                </a:lnTo>
                <a:lnTo>
                  <a:pt x="668528" y="28956"/>
                </a:lnTo>
                <a:lnTo>
                  <a:pt x="76200" y="28956"/>
                </a:lnTo>
                <a:lnTo>
                  <a:pt x="76200" y="0"/>
                </a:lnTo>
                <a:lnTo>
                  <a:pt x="0" y="38100"/>
                </a:lnTo>
                <a:lnTo>
                  <a:pt x="76200" y="76200"/>
                </a:lnTo>
                <a:lnTo>
                  <a:pt x="76200" y="47244"/>
                </a:lnTo>
                <a:lnTo>
                  <a:pt x="668528" y="47244"/>
                </a:lnTo>
                <a:lnTo>
                  <a:pt x="668528" y="76200"/>
                </a:lnTo>
                <a:lnTo>
                  <a:pt x="726440" y="47244"/>
                </a:lnTo>
                <a:lnTo>
                  <a:pt x="744728" y="38100"/>
                </a:lnTo>
                <a:close/>
              </a:path>
              <a:path w="786129" h="1577339">
                <a:moveTo>
                  <a:pt x="785622" y="1539367"/>
                </a:moveTo>
                <a:lnTo>
                  <a:pt x="709549" y="1501140"/>
                </a:lnTo>
                <a:lnTo>
                  <a:pt x="709447" y="1530070"/>
                </a:lnTo>
                <a:lnTo>
                  <a:pt x="76225" y="1528737"/>
                </a:lnTo>
                <a:lnTo>
                  <a:pt x="76327" y="1499743"/>
                </a:lnTo>
                <a:lnTo>
                  <a:pt x="0" y="1537716"/>
                </a:lnTo>
                <a:lnTo>
                  <a:pt x="76073" y="1575943"/>
                </a:lnTo>
                <a:lnTo>
                  <a:pt x="76161" y="1547025"/>
                </a:lnTo>
                <a:lnTo>
                  <a:pt x="709383" y="1548358"/>
                </a:lnTo>
                <a:lnTo>
                  <a:pt x="709295" y="1577340"/>
                </a:lnTo>
                <a:lnTo>
                  <a:pt x="767486" y="1548384"/>
                </a:lnTo>
                <a:lnTo>
                  <a:pt x="785622" y="15393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30045" y="5175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55725"/>
            <a:ext cx="1036892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8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41832" y="113080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43355" y="98907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9937" rIns="0" bIns="0" rtlCol="0">
            <a:spAutoFit/>
          </a:bodyPr>
          <a:lstStyle/>
          <a:p>
            <a:pPr marL="70104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МЕТОДИЧЕСКАЯ</a:t>
            </a:r>
            <a:r>
              <a:rPr spc="-35" dirty="0"/>
              <a:t> </a:t>
            </a:r>
            <a:r>
              <a:rPr spc="-10" dirty="0"/>
              <a:t>ПОДДЕРЖКА</a:t>
            </a:r>
            <a:r>
              <a:rPr spc="5" dirty="0"/>
              <a:t> </a:t>
            </a:r>
            <a:r>
              <a:rPr spc="-10" dirty="0"/>
              <a:t>УЧИТЕЛЕЙ</a:t>
            </a:r>
            <a:r>
              <a:rPr spc="-25" dirty="0"/>
              <a:t> </a:t>
            </a:r>
            <a:r>
              <a:rPr dirty="0"/>
              <a:t>ПРИ</a:t>
            </a:r>
            <a:r>
              <a:rPr spc="-55" dirty="0"/>
              <a:t> </a:t>
            </a:r>
            <a:r>
              <a:rPr dirty="0"/>
              <a:t>ВВЕДЕНИИ</a:t>
            </a:r>
            <a:r>
              <a:rPr spc="-40" dirty="0"/>
              <a:t> </a:t>
            </a:r>
            <a:r>
              <a:rPr dirty="0"/>
              <a:t>И</a:t>
            </a:r>
            <a:r>
              <a:rPr spc="-60" dirty="0"/>
              <a:t> </a:t>
            </a:r>
            <a:r>
              <a:rPr spc="-10" dirty="0"/>
              <a:t>РЕАЛИЗАЦИИ</a:t>
            </a:r>
            <a:r>
              <a:rPr spc="-20" dirty="0"/>
              <a:t> </a:t>
            </a:r>
            <a:r>
              <a:rPr dirty="0"/>
              <a:t>ОБНОВЛЕННЫХ</a:t>
            </a:r>
            <a:r>
              <a:rPr spc="-5" dirty="0"/>
              <a:t> </a:t>
            </a:r>
            <a:r>
              <a:rPr spc="-20" dirty="0"/>
              <a:t>ФГОС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287395" y="1941702"/>
            <a:ext cx="284035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spcBef>
                <a:spcPts val="90"/>
              </a:spcBef>
            </a:pPr>
            <a:r>
              <a:rPr sz="2000" b="1" dirty="0">
                <a:solidFill>
                  <a:srgbClr val="5F497A"/>
                </a:solidFill>
                <a:latin typeface="Calibri"/>
                <a:cs typeface="Calibri"/>
              </a:rPr>
              <a:t>СПАСИБО</a:t>
            </a:r>
            <a:r>
              <a:rPr sz="2000" b="1" spc="-60" dirty="0">
                <a:solidFill>
                  <a:srgbClr val="5F497A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5F497A"/>
                </a:solidFill>
                <a:latin typeface="Calibri"/>
                <a:cs typeface="Calibri"/>
              </a:rPr>
              <a:t>ЗА</a:t>
            </a:r>
            <a:r>
              <a:rPr sz="2000" b="1" spc="-100" dirty="0">
                <a:solidFill>
                  <a:srgbClr val="5F497A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5F497A"/>
                </a:solidFill>
                <a:latin typeface="Calibri"/>
                <a:cs typeface="Calibri"/>
              </a:rPr>
              <a:t>ВНИМАНИЕ!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90244" y="2790444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70292" y="2790444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41832" y="430072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43355" y="415899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4383"/>
            <a:ext cx="846395" cy="107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6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03325"/>
            <a:ext cx="8050448" cy="1579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04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1" y="245723"/>
            <a:ext cx="4572000" cy="2024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2270126"/>
            <a:ext cx="4572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141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69925"/>
            <a:ext cx="8360919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99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17525"/>
            <a:ext cx="7888805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986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50925"/>
            <a:ext cx="8964267" cy="2294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1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22325"/>
            <a:ext cx="7543800" cy="328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13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03325"/>
            <a:ext cx="8936116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32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69925"/>
            <a:ext cx="7836207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77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23" y="171704"/>
            <a:ext cx="8131352" cy="473206"/>
          </a:xfrm>
          <a:prstGeom prst="rect">
            <a:avLst/>
          </a:prstGeom>
        </p:spPr>
        <p:txBody>
          <a:bodyPr vert="horz" wrap="square" lIns="0" tIns="163830" rIns="0" bIns="0" rtlCol="0">
            <a:spAutoFit/>
          </a:bodyPr>
          <a:lstStyle/>
          <a:p>
            <a:pPr marL="950594">
              <a:lnSpc>
                <a:spcPct val="100000"/>
              </a:lnSpc>
              <a:spcBef>
                <a:spcPts val="90"/>
              </a:spcBef>
            </a:pPr>
            <a:r>
              <a:rPr sz="2000" dirty="0" err="1" smtClean="0">
                <a:solidFill>
                  <a:srgbClr val="5F497A"/>
                </a:solidFill>
              </a:rPr>
              <a:t>Направления</a:t>
            </a:r>
            <a:r>
              <a:rPr sz="2000" spc="-20" dirty="0" smtClean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и</a:t>
            </a:r>
            <a:r>
              <a:rPr sz="2000" spc="-8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цели</a:t>
            </a:r>
            <a:r>
              <a:rPr sz="2000" spc="-7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оценочной</a:t>
            </a:r>
            <a:r>
              <a:rPr sz="2000" spc="-75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деятельности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8191" y="1171029"/>
            <a:ext cx="8295835" cy="82929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8191" y="2058003"/>
            <a:ext cx="8295835" cy="82956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8191" y="2944892"/>
            <a:ext cx="8295835" cy="8172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68191" y="3828781"/>
            <a:ext cx="8295835" cy="82639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93547" y="1262252"/>
            <a:ext cx="7825105" cy="3211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4620" indent="-121920">
              <a:lnSpc>
                <a:spcPts val="2075"/>
              </a:lnSpc>
              <a:spcBef>
                <a:spcPts val="100"/>
              </a:spcBef>
              <a:buFont typeface="Calibri"/>
              <a:buChar char="-"/>
              <a:tabLst>
                <a:tab pos="134620" algn="l"/>
              </a:tabLst>
            </a:pP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на</a:t>
            </a:r>
            <a:r>
              <a:rPr sz="1800" b="1" spc="-3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различных</a:t>
            </a:r>
            <a:r>
              <a:rPr sz="1800" b="1" spc="-2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этапах</a:t>
            </a:r>
            <a:r>
              <a:rPr sz="1800" b="1" spc="-3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обучения</a:t>
            </a:r>
            <a:r>
              <a:rPr sz="1800" b="1" spc="-6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как</a:t>
            </a:r>
            <a:r>
              <a:rPr sz="1800" b="1" spc="-3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основа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для</a:t>
            </a:r>
            <a:r>
              <a:rPr sz="1800" b="1" spc="-1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промежуточной</a:t>
            </a:r>
            <a:r>
              <a:rPr sz="1800" b="1" spc="-2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и</a:t>
            </a:r>
            <a:r>
              <a:rPr sz="1800" b="1" spc="-5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итоговой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075"/>
              </a:lnSpc>
            </a:pP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аттестации;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614"/>
              </a:spcBef>
            </a:pPr>
            <a:endParaRPr sz="1800" dirty="0">
              <a:latin typeface="Calibri"/>
              <a:cs typeface="Calibri"/>
            </a:endParaRPr>
          </a:p>
          <a:p>
            <a:pPr marL="134620" indent="-121920">
              <a:lnSpc>
                <a:spcPct val="100000"/>
              </a:lnSpc>
              <a:buChar char="-"/>
              <a:tabLst>
                <a:tab pos="134620" algn="l"/>
              </a:tabLst>
            </a:pP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основа</a:t>
            </a:r>
            <a:r>
              <a:rPr sz="1800" b="1" spc="-2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для</a:t>
            </a:r>
            <a:r>
              <a:rPr sz="1800" b="1" spc="-4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мониторинговых</a:t>
            </a:r>
            <a:r>
              <a:rPr sz="1800" b="1" spc="-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исследований</a:t>
            </a:r>
            <a:r>
              <a:rPr sz="1800" b="1" spc="-3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(разных</a:t>
            </a:r>
            <a:r>
              <a:rPr sz="1800" b="1" spc="-3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уровней);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Calibri"/>
              <a:buChar char="-"/>
            </a:pP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20"/>
              </a:spcBef>
              <a:buFont typeface="Calibri"/>
              <a:buChar char="-"/>
            </a:pPr>
            <a:endParaRPr sz="1800" dirty="0">
              <a:latin typeface="Calibri"/>
              <a:cs typeface="Calibri"/>
            </a:endParaRPr>
          </a:p>
          <a:p>
            <a:pPr marL="134620" indent="-121920">
              <a:lnSpc>
                <a:spcPct val="100000"/>
              </a:lnSpc>
              <a:spcBef>
                <a:spcPts val="5"/>
              </a:spcBef>
              <a:buChar char="-"/>
              <a:tabLst>
                <a:tab pos="134620" algn="l"/>
              </a:tabLst>
            </a:pP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основа</a:t>
            </a:r>
            <a:r>
              <a:rPr sz="1800" b="1" spc="-5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аттестационных</a:t>
            </a:r>
            <a:r>
              <a:rPr sz="1800" b="1" spc="-5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процедур</a:t>
            </a:r>
            <a:r>
              <a:rPr sz="1800" b="1" spc="-6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педагогических</a:t>
            </a:r>
            <a:r>
              <a:rPr sz="1800" b="1" spc="-8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работников;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625"/>
              </a:spcBef>
              <a:buFont typeface="Calibri"/>
              <a:buChar char="-"/>
            </a:pPr>
            <a:endParaRPr sz="1800" dirty="0">
              <a:latin typeface="Calibri"/>
              <a:cs typeface="Calibri"/>
            </a:endParaRPr>
          </a:p>
          <a:p>
            <a:pPr marL="134620" indent="-121920">
              <a:lnSpc>
                <a:spcPts val="2075"/>
              </a:lnSpc>
              <a:spcBef>
                <a:spcPts val="5"/>
              </a:spcBef>
              <a:buChar char="-"/>
              <a:tabLst>
                <a:tab pos="134620" algn="l"/>
              </a:tabLst>
            </a:pP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оценка</a:t>
            </a:r>
            <a:r>
              <a:rPr sz="1800" b="1" spc="-2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результатов</a:t>
            </a:r>
            <a:r>
              <a:rPr sz="1800" b="1" spc="-4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деятельности</a:t>
            </a:r>
            <a:r>
              <a:rPr sz="1800" b="1" spc="-2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образовательной</a:t>
            </a:r>
            <a:r>
              <a:rPr sz="1800" b="1" spc="-4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организации,</a:t>
            </a:r>
            <a:r>
              <a:rPr sz="1800" b="1" spc="-7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как</a:t>
            </a:r>
            <a:r>
              <a:rPr sz="1800" b="1" spc="-2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основа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075"/>
              </a:lnSpc>
            </a:pP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аккредитационных</a:t>
            </a:r>
            <a:r>
              <a:rPr sz="1800" b="1" spc="-10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процедур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43126" y="212725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98525"/>
            <a:ext cx="11467223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99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3796" rIns="0" bIns="0" rtlCol="0">
            <a:spAutoFit/>
          </a:bodyPr>
          <a:lstStyle/>
          <a:p>
            <a:pPr marL="2177415">
              <a:lnSpc>
                <a:spcPct val="100000"/>
              </a:lnSpc>
              <a:spcBef>
                <a:spcPts val="90"/>
              </a:spcBef>
            </a:pPr>
            <a:r>
              <a:rPr sz="2000" dirty="0">
                <a:solidFill>
                  <a:srgbClr val="5F497A"/>
                </a:solidFill>
              </a:rPr>
              <a:t>Система</a:t>
            </a:r>
            <a:r>
              <a:rPr sz="2000" spc="-7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планируемых</a:t>
            </a:r>
            <a:r>
              <a:rPr sz="2000" spc="290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результатов</a:t>
            </a:r>
            <a:endParaRPr sz="2000" dirty="0"/>
          </a:p>
        </p:txBody>
      </p:sp>
      <p:sp>
        <p:nvSpPr>
          <p:cNvPr id="3" name="object 3"/>
          <p:cNvSpPr txBox="1"/>
          <p:nvPr/>
        </p:nvSpPr>
        <p:spPr>
          <a:xfrm>
            <a:off x="507593" y="816355"/>
            <a:ext cx="8011159" cy="3942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765">
              <a:lnSpc>
                <a:spcPct val="100000"/>
              </a:lnSpc>
              <a:spcBef>
                <a:spcPts val="105"/>
              </a:spcBef>
            </a:pPr>
            <a:r>
              <a:rPr sz="1600" b="1" dirty="0">
                <a:solidFill>
                  <a:srgbClr val="FF0000"/>
                </a:solidFill>
                <a:latin typeface="Tahoma"/>
                <a:cs typeface="Tahoma"/>
              </a:rPr>
              <a:t>Предметные</a:t>
            </a:r>
            <a:r>
              <a:rPr sz="1600" b="1" spc="-9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600" u="sng" spc="-1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о</a:t>
            </a:r>
            <a:r>
              <a:rPr sz="1600" u="sng" spc="-10" dirty="0">
                <a:solidFill>
                  <a:srgbClr val="001F5F"/>
                </a:solidFill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пределяются</a:t>
            </a:r>
            <a:r>
              <a:rPr sz="1600" spc="-10" dirty="0">
                <a:solidFill>
                  <a:srgbClr val="001F5F"/>
                </a:solidFill>
                <a:latin typeface="Tahoma"/>
                <a:cs typeface="Tahoma"/>
              </a:rPr>
              <a:t>:</a:t>
            </a:r>
            <a:r>
              <a:rPr sz="1600" spc="-114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в</a:t>
            </a:r>
            <a:r>
              <a:rPr sz="1600" spc="-4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каждом</a:t>
            </a:r>
            <a:r>
              <a:rPr sz="1600" spc="-5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модуле</a:t>
            </a:r>
            <a:r>
              <a:rPr sz="1600" spc="-4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за</a:t>
            </a:r>
            <a:r>
              <a:rPr sz="1600" spc="-4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год</a:t>
            </a:r>
            <a:r>
              <a:rPr sz="1600" spc="-5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обучения;</a:t>
            </a:r>
            <a:r>
              <a:rPr sz="1600" spc="409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на</a:t>
            </a:r>
            <a:r>
              <a:rPr sz="1600" spc="-7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каждом</a:t>
            </a:r>
            <a:r>
              <a:rPr sz="1600" spc="-3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Tahoma"/>
                <a:cs typeface="Tahoma"/>
              </a:rPr>
              <a:t>уроке.</a:t>
            </a:r>
            <a:endParaRPr sz="16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20"/>
              </a:spcBef>
            </a:pPr>
            <a:endParaRPr sz="1600" dirty="0">
              <a:latin typeface="Tahoma"/>
              <a:cs typeface="Tahoma"/>
            </a:endParaRPr>
          </a:p>
          <a:p>
            <a:pPr marL="2476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Tahoma"/>
                <a:cs typeface="Tahoma"/>
              </a:rPr>
              <a:t>Метапредметные</a:t>
            </a:r>
            <a:r>
              <a:rPr sz="1600" b="1" spc="-3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600" u="sng" spc="-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ahoma"/>
                <a:cs typeface="Tahoma"/>
              </a:rPr>
              <a:t>планируются</a:t>
            </a:r>
            <a:r>
              <a:rPr sz="1600" spc="-11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b="1" dirty="0">
                <a:solidFill>
                  <a:srgbClr val="001F5F"/>
                </a:solidFill>
                <a:latin typeface="Tahoma"/>
                <a:cs typeface="Tahoma"/>
              </a:rPr>
              <a:t>за</a:t>
            </a:r>
            <a:r>
              <a:rPr sz="1600" b="1" spc="2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b="1" dirty="0">
                <a:solidFill>
                  <a:srgbClr val="001F5F"/>
                </a:solidFill>
                <a:latin typeface="Tahoma"/>
                <a:cs typeface="Tahoma"/>
              </a:rPr>
              <a:t>уровень</a:t>
            </a:r>
            <a:r>
              <a:rPr sz="1600" b="1" spc="-6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Tahoma"/>
                <a:cs typeface="Tahoma"/>
              </a:rPr>
              <a:t>обучения,</a:t>
            </a:r>
            <a:r>
              <a:rPr sz="1600" b="1" spc="-11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на</a:t>
            </a:r>
            <a:r>
              <a:rPr sz="1600" spc="-1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каждом</a:t>
            </a:r>
            <a:r>
              <a:rPr sz="1600" spc="-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уроке</a:t>
            </a:r>
            <a:r>
              <a:rPr sz="1600" spc="-1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spc="-50" dirty="0">
                <a:solidFill>
                  <a:srgbClr val="001F5F"/>
                </a:solidFill>
                <a:latin typeface="Tahoma"/>
                <a:cs typeface="Tahoma"/>
              </a:rPr>
              <a:t>:</a:t>
            </a:r>
            <a:endParaRPr sz="16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sz="1600" b="1" dirty="0">
                <a:latin typeface="Calibri"/>
                <a:cs typeface="Calibri"/>
              </a:rPr>
              <a:t>Универсальные</a:t>
            </a:r>
            <a:r>
              <a:rPr sz="1600" b="1" spc="-7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познавательные</a:t>
            </a:r>
            <a:r>
              <a:rPr sz="1600" b="1" spc="-9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учебные</a:t>
            </a:r>
            <a:r>
              <a:rPr sz="1600" b="1" spc="-9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действия</a:t>
            </a:r>
            <a:r>
              <a:rPr sz="1600" dirty="0">
                <a:latin typeface="Calibri"/>
                <a:cs typeface="Calibri"/>
              </a:rPr>
              <a:t>: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базовые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логические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действия,</a:t>
            </a:r>
            <a:endParaRPr sz="16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spcBef>
                <a:spcPts val="20"/>
              </a:spcBef>
            </a:pPr>
            <a:r>
              <a:rPr sz="1600" dirty="0">
                <a:latin typeface="Calibri"/>
                <a:cs typeface="Calibri"/>
              </a:rPr>
              <a:t>базовые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исследовательские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действия,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работа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информацией.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1600" b="1" spc="-10" dirty="0">
                <a:latin typeface="Calibri"/>
                <a:cs typeface="Calibri"/>
              </a:rPr>
              <a:t>Регулятивные</a:t>
            </a:r>
            <a:r>
              <a:rPr sz="1600" b="1" spc="-9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универсальные</a:t>
            </a:r>
            <a:r>
              <a:rPr sz="1600" b="1" spc="-6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учебные</a:t>
            </a:r>
            <a:r>
              <a:rPr sz="1600" b="1" spc="-8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действия</a:t>
            </a:r>
            <a:r>
              <a:rPr sz="1600" b="1" spc="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: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самоорганизация, самоконтроль</a:t>
            </a:r>
            <a:endParaRPr sz="16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(рефлексия)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умения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принятия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себя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других.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600" b="1" spc="-10" dirty="0">
                <a:latin typeface="Calibri"/>
                <a:cs typeface="Calibri"/>
              </a:rPr>
              <a:t>Коммуникативные</a:t>
            </a:r>
            <a:r>
              <a:rPr sz="1600" b="1" spc="-6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универсальные</a:t>
            </a:r>
            <a:r>
              <a:rPr sz="1600" b="1" spc="-6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учебные</a:t>
            </a:r>
            <a:r>
              <a:rPr sz="1600" b="1" spc="-10" dirty="0">
                <a:latin typeface="Calibri"/>
                <a:cs typeface="Calibri"/>
              </a:rPr>
              <a:t> действия:</a:t>
            </a:r>
            <a:r>
              <a:rPr sz="1600" b="1" spc="-5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с</a:t>
            </a:r>
            <a:r>
              <a:rPr sz="1600" dirty="0">
                <a:latin typeface="Calibri"/>
                <a:cs typeface="Calibri"/>
              </a:rPr>
              <a:t>овместная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деятельность</a:t>
            </a:r>
            <a:r>
              <a:rPr sz="1600" spc="50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.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15"/>
              </a:spcBef>
            </a:pPr>
            <a:endParaRPr sz="1600" dirty="0">
              <a:latin typeface="Calibri"/>
              <a:cs typeface="Calibri"/>
            </a:endParaRPr>
          </a:p>
          <a:p>
            <a:pPr marL="368935" marR="558800" indent="-344805">
              <a:lnSpc>
                <a:spcPct val="110100"/>
              </a:lnSpc>
            </a:pPr>
            <a:r>
              <a:rPr sz="1600" b="1" spc="-10" dirty="0">
                <a:solidFill>
                  <a:srgbClr val="FF0000"/>
                </a:solidFill>
                <a:latin typeface="Tahoma"/>
                <a:cs typeface="Tahoma"/>
              </a:rPr>
              <a:t>Личностные</a:t>
            </a:r>
            <a:r>
              <a:rPr sz="1600" b="1" spc="-8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600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ahoma"/>
                <a:cs typeface="Tahoma"/>
              </a:rPr>
              <a:t>планируются</a:t>
            </a:r>
            <a:r>
              <a:rPr sz="1600" spc="-12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b="1" dirty="0">
                <a:solidFill>
                  <a:srgbClr val="001F5F"/>
                </a:solidFill>
                <a:latin typeface="Tahoma"/>
                <a:cs typeface="Tahoma"/>
              </a:rPr>
              <a:t>за</a:t>
            </a:r>
            <a:r>
              <a:rPr sz="1600" b="1" spc="-3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b="1" dirty="0">
                <a:solidFill>
                  <a:srgbClr val="001F5F"/>
                </a:solidFill>
                <a:latin typeface="Tahoma"/>
                <a:cs typeface="Tahoma"/>
              </a:rPr>
              <a:t>уровень</a:t>
            </a:r>
            <a:r>
              <a:rPr sz="1600" b="1" spc="-8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b="1" dirty="0">
                <a:solidFill>
                  <a:srgbClr val="001F5F"/>
                </a:solidFill>
                <a:latin typeface="Tahoma"/>
                <a:cs typeface="Tahoma"/>
              </a:rPr>
              <a:t>обучения,</a:t>
            </a:r>
            <a:r>
              <a:rPr sz="1600" b="1" spc="-8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на</a:t>
            </a:r>
            <a:r>
              <a:rPr sz="1600" spc="-4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каждом</a:t>
            </a:r>
            <a:r>
              <a:rPr sz="1600" spc="-3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уроке</a:t>
            </a:r>
            <a:r>
              <a:rPr sz="1600" spc="-6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001F5F"/>
                </a:solidFill>
                <a:latin typeface="Tahoma"/>
                <a:cs typeface="Tahoma"/>
              </a:rPr>
              <a:t>в</a:t>
            </a:r>
            <a:r>
              <a:rPr sz="1600" spc="-1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Tahoma"/>
                <a:cs typeface="Tahoma"/>
              </a:rPr>
              <a:t>части: п</a:t>
            </a:r>
            <a:r>
              <a:rPr sz="1600" spc="-10" dirty="0">
                <a:latin typeface="Calibri"/>
                <a:cs typeface="Calibri"/>
              </a:rPr>
              <a:t>атриотического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воспитания,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гражданского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духовно-</a:t>
            </a:r>
            <a:r>
              <a:rPr sz="1600" dirty="0">
                <a:latin typeface="Calibri"/>
                <a:cs typeface="Calibri"/>
              </a:rPr>
              <a:t>нравственного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воспитания</a:t>
            </a:r>
            <a:endParaRPr sz="1600" dirty="0">
              <a:latin typeface="Calibri"/>
              <a:cs typeface="Calibri"/>
            </a:endParaRPr>
          </a:p>
          <a:p>
            <a:pPr marL="368935">
              <a:lnSpc>
                <a:spcPct val="100000"/>
              </a:lnSpc>
              <a:spcBef>
                <a:spcPts val="170"/>
              </a:spcBef>
            </a:pPr>
            <a:r>
              <a:rPr sz="1600" spc="-10" dirty="0">
                <a:latin typeface="Calibri"/>
                <a:cs typeface="Calibri"/>
              </a:rPr>
              <a:t>эстетического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воспитания,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трудового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воспитания,</a:t>
            </a:r>
            <a:r>
              <a:rPr sz="1600" spc="-8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экологического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воспитания,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ценности</a:t>
            </a:r>
            <a:endParaRPr sz="1600" dirty="0">
              <a:latin typeface="Calibri"/>
              <a:cs typeface="Calibri"/>
            </a:endParaRPr>
          </a:p>
          <a:p>
            <a:pPr marL="368935" marR="138430">
              <a:lnSpc>
                <a:spcPct val="108800"/>
              </a:lnSpc>
              <a:spcBef>
                <a:spcPts val="25"/>
              </a:spcBef>
            </a:pPr>
            <a:r>
              <a:rPr sz="1600" dirty="0">
                <a:latin typeface="Calibri"/>
                <a:cs typeface="Calibri"/>
              </a:rPr>
              <a:t>научного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познания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практической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деятельности,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формирования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культуры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здоровья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и </a:t>
            </a:r>
            <a:r>
              <a:rPr sz="1600" spc="-10" dirty="0">
                <a:latin typeface="Calibri"/>
                <a:cs typeface="Calibri"/>
              </a:rPr>
              <a:t>эмоционального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благополучия.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6008" y="731519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3830" rIns="0" bIns="0" rtlCol="0">
            <a:spAutoFit/>
          </a:bodyPr>
          <a:lstStyle/>
          <a:p>
            <a:pPr marL="252095">
              <a:lnSpc>
                <a:spcPct val="100000"/>
              </a:lnSpc>
              <a:spcBef>
                <a:spcPts val="90"/>
              </a:spcBef>
            </a:pPr>
            <a:r>
              <a:rPr sz="2000" dirty="0">
                <a:solidFill>
                  <a:srgbClr val="5F497A"/>
                </a:solidFill>
              </a:rPr>
              <a:t>Система</a:t>
            </a:r>
            <a:r>
              <a:rPr sz="2000" spc="-5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оценки</a:t>
            </a:r>
            <a:r>
              <a:rPr sz="2000" spc="-6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включает</a:t>
            </a:r>
            <a:r>
              <a:rPr sz="2000" spc="-95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FF0000"/>
                </a:solidFill>
              </a:rPr>
              <a:t>процедуры</a:t>
            </a:r>
            <a:r>
              <a:rPr sz="2000" spc="-50" dirty="0">
                <a:solidFill>
                  <a:srgbClr val="FF0000"/>
                </a:solidFill>
              </a:rPr>
              <a:t> </a:t>
            </a:r>
            <a:r>
              <a:rPr sz="2000" dirty="0">
                <a:solidFill>
                  <a:srgbClr val="001F5F"/>
                </a:solidFill>
              </a:rPr>
              <a:t>внешней</a:t>
            </a:r>
            <a:r>
              <a:rPr sz="2000" spc="-55" dirty="0">
                <a:solidFill>
                  <a:srgbClr val="001F5F"/>
                </a:solidFill>
              </a:rPr>
              <a:t> </a:t>
            </a:r>
            <a:r>
              <a:rPr sz="2000" dirty="0">
                <a:solidFill>
                  <a:srgbClr val="001F5F"/>
                </a:solidFill>
              </a:rPr>
              <a:t>и</a:t>
            </a:r>
            <a:r>
              <a:rPr sz="2000" spc="-85" dirty="0">
                <a:solidFill>
                  <a:srgbClr val="001F5F"/>
                </a:solidFill>
              </a:rPr>
              <a:t> </a:t>
            </a:r>
            <a:r>
              <a:rPr sz="2000" dirty="0">
                <a:solidFill>
                  <a:srgbClr val="001F5F"/>
                </a:solidFill>
              </a:rPr>
              <a:t>внутренней</a:t>
            </a:r>
            <a:r>
              <a:rPr sz="2000" spc="-50" dirty="0">
                <a:solidFill>
                  <a:srgbClr val="001F5F"/>
                </a:solidFill>
              </a:rPr>
              <a:t> </a:t>
            </a:r>
            <a:r>
              <a:rPr sz="2000" spc="-10" dirty="0">
                <a:solidFill>
                  <a:srgbClr val="001F5F"/>
                </a:solidFill>
              </a:rPr>
              <a:t>оценки</a:t>
            </a:r>
            <a:endParaRPr sz="2000" dirty="0"/>
          </a:p>
        </p:txBody>
      </p:sp>
      <p:sp>
        <p:nvSpPr>
          <p:cNvPr id="3" name="object 3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612648" y="1266874"/>
            <a:ext cx="6359525" cy="2538730"/>
            <a:chOff x="612648" y="1266874"/>
            <a:chExt cx="6359525" cy="253873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9190" y="1266874"/>
              <a:ext cx="6273970" cy="39546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2648" y="1539214"/>
              <a:ext cx="6359525" cy="57444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2648" y="1877618"/>
              <a:ext cx="6359525" cy="57437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2648" y="2215870"/>
              <a:ext cx="6359525" cy="57444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2648" y="2551175"/>
              <a:ext cx="6359525" cy="57746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2648" y="2889503"/>
              <a:ext cx="6359525" cy="57746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2648" y="3227831"/>
              <a:ext cx="6359525" cy="577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721868" y="913336"/>
            <a:ext cx="8228330" cy="390588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  <a:tabLst>
                <a:tab pos="1492885" algn="l"/>
              </a:tabLst>
            </a:pP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Внутренняя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	оценка</a:t>
            </a:r>
            <a:r>
              <a:rPr sz="1800" b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включает</a:t>
            </a:r>
            <a:endParaRPr sz="1800">
              <a:latin typeface="Arial"/>
              <a:cs typeface="Arial"/>
            </a:endParaRPr>
          </a:p>
          <a:p>
            <a:pPr marL="76835" marR="5969635">
              <a:lnSpc>
                <a:spcPts val="2660"/>
              </a:lnSpc>
              <a:spcBef>
                <a:spcPts val="10"/>
              </a:spcBef>
            </a:pPr>
            <a:r>
              <a:rPr sz="1800" b="1" spc="-25" dirty="0">
                <a:solidFill>
                  <a:srgbClr val="1F487C"/>
                </a:solidFill>
                <a:latin typeface="Calibri"/>
                <a:cs typeface="Calibri"/>
              </a:rPr>
              <a:t>Текущую</a:t>
            </a:r>
            <a:r>
              <a:rPr sz="1800" b="1" spc="-4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оценку </a:t>
            </a:r>
            <a:r>
              <a:rPr sz="1800" b="1" spc="-20" dirty="0">
                <a:solidFill>
                  <a:srgbClr val="1F487C"/>
                </a:solidFill>
                <a:latin typeface="Calibri"/>
                <a:cs typeface="Calibri"/>
              </a:rPr>
              <a:t>Тематическую</a:t>
            </a:r>
            <a:r>
              <a:rPr sz="1800" b="1" spc="2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оценку</a:t>
            </a:r>
            <a:endParaRPr sz="1800">
              <a:latin typeface="Calibri"/>
              <a:cs typeface="Calibri"/>
            </a:endParaRPr>
          </a:p>
          <a:p>
            <a:pPr marL="76835" marR="5244465">
              <a:lnSpc>
                <a:spcPts val="2660"/>
              </a:lnSpc>
              <a:spcBef>
                <a:spcPts val="10"/>
              </a:spcBef>
            </a:pP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Стартовую</a:t>
            </a:r>
            <a:r>
              <a:rPr sz="1800" b="1" spc="-4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диагностику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Промежуточную</a:t>
            </a:r>
            <a:r>
              <a:rPr sz="1800" b="1" spc="28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аттестацию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Итоговое</a:t>
            </a:r>
            <a:r>
              <a:rPr sz="1800" b="1" spc="-7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оценивание</a:t>
            </a:r>
            <a:endParaRPr sz="1800">
              <a:latin typeface="Calibri"/>
              <a:cs typeface="Calibri"/>
            </a:endParaRPr>
          </a:p>
          <a:p>
            <a:pPr marL="76835" marR="4176395">
              <a:lnSpc>
                <a:spcPts val="2660"/>
              </a:lnSpc>
              <a:spcBef>
                <a:spcPts val="5"/>
              </a:spcBef>
            </a:pPr>
            <a:r>
              <a:rPr sz="1800" b="1" spc="-25" dirty="0">
                <a:solidFill>
                  <a:srgbClr val="1F487C"/>
                </a:solidFill>
                <a:latin typeface="Calibri"/>
                <a:cs typeface="Calibri"/>
              </a:rPr>
              <a:t>Психолого-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педагогическое</a:t>
            </a:r>
            <a:r>
              <a:rPr sz="1800" b="1" spc="-2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наблюдение </a:t>
            </a:r>
            <a:r>
              <a:rPr sz="1800" b="1" dirty="0">
                <a:solidFill>
                  <a:srgbClr val="1F487C"/>
                </a:solidFill>
                <a:latin typeface="Calibri"/>
                <a:cs typeface="Calibri"/>
              </a:rPr>
              <a:t>Внутренний</a:t>
            </a:r>
            <a:r>
              <a:rPr sz="1800" b="1" spc="-9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F487C"/>
                </a:solidFill>
                <a:latin typeface="Calibri"/>
                <a:cs typeface="Calibri"/>
              </a:rPr>
              <a:t>мониторинг</a:t>
            </a:r>
            <a:endParaRPr sz="1800">
              <a:latin typeface="Calibri"/>
              <a:cs typeface="Calibri"/>
            </a:endParaRPr>
          </a:p>
          <a:p>
            <a:pPr marL="3642360">
              <a:lnSpc>
                <a:spcPts val="2135"/>
              </a:lnSpc>
              <a:spcBef>
                <a:spcPts val="940"/>
              </a:spcBef>
            </a:pP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Внешняя</a:t>
            </a:r>
            <a:r>
              <a:rPr sz="1800" b="1" spc="-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оценка</a:t>
            </a:r>
            <a:r>
              <a:rPr sz="1800" b="1" spc="-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включает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:</a:t>
            </a:r>
            <a:endParaRPr sz="1800">
              <a:latin typeface="Arial"/>
              <a:cs typeface="Arial"/>
            </a:endParaRPr>
          </a:p>
          <a:p>
            <a:pPr marL="3748404" indent="-106045">
              <a:lnSpc>
                <a:spcPts val="2100"/>
              </a:lnSpc>
              <a:buSzPct val="77777"/>
              <a:buChar char="-"/>
              <a:tabLst>
                <a:tab pos="3748404" algn="l"/>
              </a:tabLst>
            </a:pP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Независимую</a:t>
            </a:r>
            <a:r>
              <a:rPr sz="1800" spc="-9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оценку</a:t>
            </a:r>
            <a:r>
              <a:rPr sz="1800" spc="-7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качества</a:t>
            </a:r>
            <a:r>
              <a:rPr sz="1800" spc="-8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001F5F"/>
                </a:solidFill>
                <a:latin typeface="Microsoft Sans Serif"/>
                <a:cs typeface="Microsoft Sans Serif"/>
              </a:rPr>
              <a:t>подготовки</a:t>
            </a:r>
            <a:endParaRPr sz="1800">
              <a:latin typeface="Microsoft Sans Serif"/>
              <a:cs typeface="Microsoft Sans Serif"/>
            </a:endParaRPr>
          </a:p>
          <a:p>
            <a:pPr marL="3642360">
              <a:lnSpc>
                <a:spcPts val="2100"/>
              </a:lnSpc>
            </a:pP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обучающихся;</a:t>
            </a:r>
            <a:endParaRPr sz="1800">
              <a:latin typeface="Microsoft Sans Serif"/>
              <a:cs typeface="Microsoft Sans Serif"/>
            </a:endParaRPr>
          </a:p>
          <a:p>
            <a:pPr marL="3782060" indent="-139700">
              <a:lnSpc>
                <a:spcPts val="2135"/>
              </a:lnSpc>
              <a:buChar char="-"/>
              <a:tabLst>
                <a:tab pos="3782060" algn="l"/>
              </a:tabLst>
            </a:pP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Итоговую</a:t>
            </a:r>
            <a:r>
              <a:rPr sz="1800" spc="-7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001F5F"/>
                </a:solidFill>
                <a:latin typeface="Microsoft Sans Serif"/>
                <a:cs typeface="Microsoft Sans Serif"/>
              </a:rPr>
              <a:t>аттестацию</a:t>
            </a:r>
            <a:r>
              <a:rPr sz="1800" spc="-10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001F5F"/>
                </a:solidFill>
                <a:latin typeface="Microsoft Sans Serif"/>
                <a:cs typeface="Microsoft Sans Serif"/>
              </a:rPr>
              <a:t>(ГИА)</a:t>
            </a:r>
            <a:endParaRPr sz="1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5534" rIns="0" bIns="0" rtlCol="0">
            <a:spAutoFit/>
          </a:bodyPr>
          <a:lstStyle/>
          <a:p>
            <a:pPr marL="2286635">
              <a:lnSpc>
                <a:spcPct val="100000"/>
              </a:lnSpc>
              <a:spcBef>
                <a:spcPts val="95"/>
              </a:spcBef>
            </a:pPr>
            <a:r>
              <a:rPr sz="2000" dirty="0">
                <a:solidFill>
                  <a:srgbClr val="FF0000"/>
                </a:solidFill>
              </a:rPr>
              <a:t>Виды</a:t>
            </a:r>
            <a:r>
              <a:rPr sz="2000" spc="-10" dirty="0">
                <a:solidFill>
                  <a:srgbClr val="FF0000"/>
                </a:solidFill>
              </a:rPr>
              <a:t> </a:t>
            </a:r>
            <a:r>
              <a:rPr sz="2000" spc="-20" dirty="0">
                <a:solidFill>
                  <a:srgbClr val="5F497A"/>
                </a:solidFill>
              </a:rPr>
              <a:t>внутришкольного</a:t>
            </a:r>
            <a:r>
              <a:rPr sz="2000" spc="10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оценивания</a:t>
            </a:r>
            <a:endParaRPr sz="2000" dirty="0"/>
          </a:p>
        </p:txBody>
      </p:sp>
      <p:sp>
        <p:nvSpPr>
          <p:cNvPr id="3" name="object 3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9073" y="947166"/>
            <a:ext cx="8049895" cy="38087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7480" marR="668655" indent="-145415">
              <a:lnSpc>
                <a:spcPct val="100000"/>
              </a:lnSpc>
              <a:spcBef>
                <a:spcPts val="105"/>
              </a:spcBef>
              <a:buFont typeface="Calibri"/>
              <a:buChar char="–"/>
              <a:tabLst>
                <a:tab pos="356870" algn="l"/>
              </a:tabLst>
            </a:pP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стартовая</a:t>
            </a:r>
            <a:r>
              <a:rPr sz="16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диагностика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1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направленная</a:t>
            </a:r>
            <a:r>
              <a:rPr sz="16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6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оценку общей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готовности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обучающихся</a:t>
            </a:r>
            <a:r>
              <a:rPr sz="16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к 	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обучению</a:t>
            </a:r>
            <a:r>
              <a:rPr sz="1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данном</a:t>
            </a:r>
            <a:r>
              <a:rPr sz="1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уровне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образования;</a:t>
            </a:r>
            <a:endParaRPr sz="1600" dirty="0">
              <a:latin typeface="Calibri"/>
              <a:cs typeface="Calibri"/>
            </a:endParaRPr>
          </a:p>
          <a:p>
            <a:pPr marL="158115" indent="-145415">
              <a:lnSpc>
                <a:spcPct val="100000"/>
              </a:lnSpc>
              <a:spcBef>
                <a:spcPts val="385"/>
              </a:spcBef>
              <a:buFont typeface="Calibri"/>
              <a:buChar char="–"/>
              <a:tabLst>
                <a:tab pos="158115" algn="l"/>
              </a:tabLst>
            </a:pP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текущее</a:t>
            </a:r>
            <a:r>
              <a:rPr sz="1600" b="1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16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отражающее индивидуальное продвижение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обучающегося</a:t>
            </a:r>
            <a:r>
              <a:rPr sz="16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endParaRPr sz="1600" dirty="0">
              <a:latin typeface="Calibri"/>
              <a:cs typeface="Calibri"/>
            </a:endParaRPr>
          </a:p>
          <a:p>
            <a:pPr marL="356870" marR="1528445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освоении</a:t>
            </a:r>
            <a:r>
              <a:rPr sz="16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программы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учебного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предмета</a:t>
            </a:r>
            <a:r>
              <a:rPr sz="1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может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быть</a:t>
            </a:r>
            <a:r>
              <a:rPr sz="1600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формирующее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диагностирующее;</a:t>
            </a:r>
            <a:r>
              <a:rPr sz="1600" spc="2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используются</a:t>
            </a:r>
            <a:r>
              <a:rPr sz="1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разные</a:t>
            </a:r>
            <a:r>
              <a:rPr sz="16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формы</a:t>
            </a:r>
            <a:r>
              <a:rPr sz="1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методы</a:t>
            </a:r>
            <a:r>
              <a:rPr sz="1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проверки;</a:t>
            </a:r>
            <a:endParaRPr sz="1600" dirty="0">
              <a:latin typeface="Calibri"/>
              <a:cs typeface="Calibri"/>
            </a:endParaRPr>
          </a:p>
          <a:p>
            <a:pPr marL="157480" marR="5080" indent="-145415">
              <a:lnSpc>
                <a:spcPct val="100000"/>
              </a:lnSpc>
              <a:spcBef>
                <a:spcPts val="385"/>
              </a:spcBef>
              <a:buFont typeface="Calibri"/>
              <a:buChar char="–"/>
              <a:tabLst>
                <a:tab pos="356870" algn="l"/>
              </a:tabLst>
            </a:pP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тематическое</a:t>
            </a:r>
            <a:r>
              <a:rPr sz="1600" b="1" spc="-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16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направленное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выявление</a:t>
            </a:r>
            <a:r>
              <a:rPr sz="1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6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оценку</a:t>
            </a:r>
            <a:r>
              <a:rPr sz="16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достижения 	образовательных</a:t>
            </a:r>
            <a:r>
              <a:rPr sz="1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результатов</a:t>
            </a:r>
            <a:r>
              <a:rPr sz="1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учебному</a:t>
            </a:r>
            <a:r>
              <a:rPr sz="1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предмету,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связанных</a:t>
            </a:r>
            <a:r>
              <a:rPr sz="16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1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изучением</a:t>
            </a:r>
            <a:r>
              <a:rPr sz="16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отдельных 	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тем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1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программы;</a:t>
            </a:r>
            <a:endParaRPr sz="1600" dirty="0">
              <a:latin typeface="Calibri"/>
              <a:cs typeface="Calibri"/>
            </a:endParaRPr>
          </a:p>
          <a:p>
            <a:pPr marL="157480" marR="603885" indent="-145415" algn="just">
              <a:lnSpc>
                <a:spcPct val="100000"/>
              </a:lnSpc>
              <a:spcBef>
                <a:spcPts val="385"/>
              </a:spcBef>
              <a:buFont typeface="Calibri"/>
              <a:buChar char="–"/>
              <a:tabLst>
                <a:tab pos="356870" algn="l"/>
              </a:tabLst>
            </a:pP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промежуточное</a:t>
            </a:r>
            <a:r>
              <a:rPr sz="1600" b="1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1600" b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итогам</a:t>
            </a:r>
            <a:r>
              <a:rPr sz="16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изучения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крупных</a:t>
            </a:r>
            <a:r>
              <a:rPr sz="16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блоков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образовательной 	программы,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включающей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несколько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тем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или</a:t>
            </a:r>
            <a:r>
              <a:rPr sz="16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формирование</a:t>
            </a:r>
            <a:r>
              <a:rPr sz="1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комплексного блока 	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учебных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действий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(работа</a:t>
            </a:r>
            <a:r>
              <a:rPr sz="16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информацией,</a:t>
            </a:r>
            <a:r>
              <a:rPr sz="1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аудирование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др.);</a:t>
            </a:r>
            <a:endParaRPr sz="1600" dirty="0">
              <a:latin typeface="Calibri"/>
              <a:cs typeface="Calibri"/>
            </a:endParaRPr>
          </a:p>
          <a:p>
            <a:pPr marL="158115" indent="-145415" algn="just">
              <a:lnSpc>
                <a:spcPct val="100000"/>
              </a:lnSpc>
              <a:spcBef>
                <a:spcPts val="390"/>
              </a:spcBef>
              <a:buFont typeface="Calibri"/>
              <a:buChar char="–"/>
              <a:tabLst>
                <a:tab pos="158115" algn="l"/>
              </a:tabLst>
            </a:pP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итоговое</a:t>
            </a:r>
            <a:r>
              <a:rPr sz="16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1600" b="1" spc="-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результатов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освоения</a:t>
            </a:r>
            <a:r>
              <a:rPr sz="1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программы</a:t>
            </a:r>
            <a:r>
              <a:rPr sz="16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за</a:t>
            </a:r>
            <a:r>
              <a:rPr sz="16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учебный</a:t>
            </a:r>
            <a:r>
              <a:rPr sz="16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год.</a:t>
            </a:r>
            <a:endParaRPr sz="16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465"/>
              </a:spcBef>
            </a:pP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Формы</a:t>
            </a:r>
            <a:r>
              <a:rPr sz="2000" b="1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b="1" spc="-20" dirty="0">
                <a:solidFill>
                  <a:srgbClr val="001F5F"/>
                </a:solidFill>
                <a:latin typeface="Calibri"/>
                <a:cs typeface="Calibri"/>
              </a:rPr>
              <a:t>внутришкольного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Calibri"/>
                <a:cs typeface="Calibri"/>
              </a:rPr>
              <a:t>оценивания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endParaRPr sz="16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405"/>
              </a:spcBef>
            </a:pP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устный</a:t>
            </a:r>
            <a:r>
              <a:rPr sz="16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ответ,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тест,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практическая</a:t>
            </a:r>
            <a:r>
              <a:rPr sz="16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работа,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проект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6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др.</a:t>
            </a:r>
            <a:endParaRPr sz="16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3830" rIns="0" bIns="0" rtlCol="0">
            <a:spAutoFit/>
          </a:bodyPr>
          <a:lstStyle/>
          <a:p>
            <a:pPr marL="2530475">
              <a:lnSpc>
                <a:spcPct val="100000"/>
              </a:lnSpc>
              <a:spcBef>
                <a:spcPts val="90"/>
              </a:spcBef>
            </a:pPr>
            <a:r>
              <a:rPr sz="2000" dirty="0">
                <a:solidFill>
                  <a:srgbClr val="5F497A"/>
                </a:solidFill>
              </a:rPr>
              <a:t>Оценивание</a:t>
            </a:r>
            <a:r>
              <a:rPr sz="2000" spc="-2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–</a:t>
            </a:r>
            <a:r>
              <a:rPr sz="2000" spc="-60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оценка</a:t>
            </a:r>
            <a:r>
              <a:rPr sz="2000" spc="-65" dirty="0">
                <a:solidFill>
                  <a:srgbClr val="5F497A"/>
                </a:solidFill>
              </a:rPr>
              <a:t> </a:t>
            </a:r>
            <a:r>
              <a:rPr sz="2000" dirty="0">
                <a:solidFill>
                  <a:srgbClr val="5F497A"/>
                </a:solidFill>
              </a:rPr>
              <a:t>–</a:t>
            </a:r>
            <a:r>
              <a:rPr sz="2000" spc="-80" dirty="0">
                <a:solidFill>
                  <a:srgbClr val="5F497A"/>
                </a:solidFill>
              </a:rPr>
              <a:t> </a:t>
            </a:r>
            <a:r>
              <a:rPr sz="2000" spc="-10" dirty="0">
                <a:solidFill>
                  <a:srgbClr val="5F497A"/>
                </a:solidFill>
              </a:rPr>
              <a:t>отметка</a:t>
            </a:r>
            <a:endParaRPr sz="2000"/>
          </a:p>
        </p:txBody>
      </p:sp>
      <p:sp>
        <p:nvSpPr>
          <p:cNvPr id="3" name="object 3"/>
          <p:cNvSpPr/>
          <p:nvPr/>
        </p:nvSpPr>
        <p:spPr>
          <a:xfrm>
            <a:off x="713231" y="856487"/>
            <a:ext cx="7667625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1500" y="2068067"/>
            <a:ext cx="2719070" cy="1917700"/>
          </a:xfrm>
          <a:custGeom>
            <a:avLst/>
            <a:gdLst/>
            <a:ahLst/>
            <a:cxnLst/>
            <a:rect l="l" t="t" r="r" b="b"/>
            <a:pathLst>
              <a:path w="2719070" h="1917700">
                <a:moveTo>
                  <a:pt x="0" y="191769"/>
                </a:moveTo>
                <a:lnTo>
                  <a:pt x="5063" y="147796"/>
                </a:lnTo>
                <a:lnTo>
                  <a:pt x="19487" y="107431"/>
                </a:lnTo>
                <a:lnTo>
                  <a:pt x="42119" y="71824"/>
                </a:lnTo>
                <a:lnTo>
                  <a:pt x="71810" y="42127"/>
                </a:lnTo>
                <a:lnTo>
                  <a:pt x="107407" y="19490"/>
                </a:lnTo>
                <a:lnTo>
                  <a:pt x="147760" y="5064"/>
                </a:lnTo>
                <a:lnTo>
                  <a:pt x="191719" y="0"/>
                </a:lnTo>
                <a:lnTo>
                  <a:pt x="2527046" y="0"/>
                </a:lnTo>
                <a:lnTo>
                  <a:pt x="2571019" y="5064"/>
                </a:lnTo>
                <a:lnTo>
                  <a:pt x="2611384" y="19490"/>
                </a:lnTo>
                <a:lnTo>
                  <a:pt x="2646991" y="42127"/>
                </a:lnTo>
                <a:lnTo>
                  <a:pt x="2676688" y="71824"/>
                </a:lnTo>
                <a:lnTo>
                  <a:pt x="2699325" y="107431"/>
                </a:lnTo>
                <a:lnTo>
                  <a:pt x="2713751" y="147796"/>
                </a:lnTo>
                <a:lnTo>
                  <a:pt x="2718816" y="191769"/>
                </a:lnTo>
                <a:lnTo>
                  <a:pt x="2718816" y="1725422"/>
                </a:lnTo>
                <a:lnTo>
                  <a:pt x="2713751" y="1769399"/>
                </a:lnTo>
                <a:lnTo>
                  <a:pt x="2699325" y="1809765"/>
                </a:lnTo>
                <a:lnTo>
                  <a:pt x="2676688" y="1845372"/>
                </a:lnTo>
                <a:lnTo>
                  <a:pt x="2646991" y="1875068"/>
                </a:lnTo>
                <a:lnTo>
                  <a:pt x="2611384" y="1897703"/>
                </a:lnTo>
                <a:lnTo>
                  <a:pt x="2571019" y="1912128"/>
                </a:lnTo>
                <a:lnTo>
                  <a:pt x="2527046" y="1917192"/>
                </a:lnTo>
                <a:lnTo>
                  <a:pt x="191719" y="1917192"/>
                </a:lnTo>
                <a:lnTo>
                  <a:pt x="147760" y="1912128"/>
                </a:lnTo>
                <a:lnTo>
                  <a:pt x="107407" y="1897703"/>
                </a:lnTo>
                <a:lnTo>
                  <a:pt x="71810" y="1875068"/>
                </a:lnTo>
                <a:lnTo>
                  <a:pt x="42119" y="1845372"/>
                </a:lnTo>
                <a:lnTo>
                  <a:pt x="19487" y="1809765"/>
                </a:lnTo>
                <a:lnTo>
                  <a:pt x="5063" y="1769399"/>
                </a:lnTo>
                <a:lnTo>
                  <a:pt x="0" y="1725422"/>
                </a:lnTo>
                <a:lnTo>
                  <a:pt x="0" y="191769"/>
                </a:lnTo>
                <a:close/>
              </a:path>
            </a:pathLst>
          </a:custGeom>
          <a:ln w="9143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1647" y="2091893"/>
            <a:ext cx="2533015" cy="116459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83515" indent="-170815">
              <a:lnSpc>
                <a:spcPts val="1850"/>
              </a:lnSpc>
              <a:spcBef>
                <a:spcPts val="110"/>
              </a:spcBef>
              <a:buChar char="•"/>
              <a:tabLst>
                <a:tab pos="183515" algn="l"/>
              </a:tabLst>
            </a:pPr>
            <a:r>
              <a:rPr sz="1600" spc="-10" dirty="0">
                <a:latin typeface="Calibri"/>
                <a:cs typeface="Calibri"/>
              </a:rPr>
              <a:t>Процедура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- </a:t>
            </a:r>
            <a:r>
              <a:rPr sz="1600" spc="-10" dirty="0">
                <a:latin typeface="Calibri"/>
                <a:cs typeface="Calibri"/>
              </a:rPr>
              <a:t>определение</a:t>
            </a:r>
            <a:endParaRPr sz="1600">
              <a:latin typeface="Calibri"/>
              <a:cs typeface="Calibri"/>
            </a:endParaRPr>
          </a:p>
          <a:p>
            <a:pPr marL="183515">
              <a:lnSpc>
                <a:spcPts val="1764"/>
              </a:lnSpc>
            </a:pPr>
            <a:r>
              <a:rPr sz="1600" spc="-10" dirty="0">
                <a:latin typeface="Calibri"/>
                <a:cs typeface="Calibri"/>
              </a:rPr>
              <a:t>соответствия</a:t>
            </a:r>
            <a:endParaRPr sz="1600">
              <a:latin typeface="Calibri"/>
              <a:cs typeface="Calibri"/>
            </a:endParaRPr>
          </a:p>
          <a:p>
            <a:pPr marL="183515">
              <a:lnSpc>
                <a:spcPts val="1755"/>
              </a:lnSpc>
            </a:pPr>
            <a:r>
              <a:rPr sz="1600" spc="-10" dirty="0">
                <a:latin typeface="Calibri"/>
                <a:cs typeface="Calibri"/>
              </a:rPr>
              <a:t>индивидуальных</a:t>
            </a:r>
            <a:endParaRPr sz="1600">
              <a:latin typeface="Calibri"/>
              <a:cs typeface="Calibri"/>
            </a:endParaRPr>
          </a:p>
          <a:p>
            <a:pPr marL="183515" marR="5080">
              <a:lnSpc>
                <a:spcPts val="1750"/>
              </a:lnSpc>
              <a:spcBef>
                <a:spcPts val="114"/>
              </a:spcBef>
            </a:pPr>
            <a:r>
              <a:rPr sz="1600" dirty="0">
                <a:latin typeface="Calibri"/>
                <a:cs typeface="Calibri"/>
              </a:rPr>
              <a:t>достижений</a:t>
            </a:r>
            <a:r>
              <a:rPr sz="1600" spc="-9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обучающихся планируемым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результатам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271016" y="3383279"/>
            <a:ext cx="3382010" cy="1114425"/>
            <a:chOff x="1271016" y="3383279"/>
            <a:chExt cx="3382010" cy="111442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92096" y="3627119"/>
              <a:ext cx="2360422" cy="87002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36800" y="3652011"/>
              <a:ext cx="2274951" cy="78280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71016" y="3383279"/>
              <a:ext cx="1845437" cy="78473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559433" y="3583051"/>
            <a:ext cx="12668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Оценивание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678745" y="2438209"/>
            <a:ext cx="2384425" cy="1296035"/>
            <a:chOff x="3678745" y="2438209"/>
            <a:chExt cx="2384425" cy="1296035"/>
          </a:xfrm>
        </p:grpSpPr>
        <p:sp>
          <p:nvSpPr>
            <p:cNvPr id="12" name="object 12"/>
            <p:cNvSpPr/>
            <p:nvPr/>
          </p:nvSpPr>
          <p:spPr>
            <a:xfrm>
              <a:off x="3683508" y="2442972"/>
              <a:ext cx="2374900" cy="1286510"/>
            </a:xfrm>
            <a:custGeom>
              <a:avLst/>
              <a:gdLst/>
              <a:ahLst/>
              <a:cxnLst/>
              <a:rect l="l" t="t" r="r" b="b"/>
              <a:pathLst>
                <a:path w="2374900" h="1286510">
                  <a:moveTo>
                    <a:pt x="2245741" y="0"/>
                  </a:moveTo>
                  <a:lnTo>
                    <a:pt x="128650" y="0"/>
                  </a:lnTo>
                  <a:lnTo>
                    <a:pt x="78545" y="10100"/>
                  </a:lnTo>
                  <a:lnTo>
                    <a:pt x="37655" y="37655"/>
                  </a:lnTo>
                  <a:lnTo>
                    <a:pt x="10100" y="78545"/>
                  </a:lnTo>
                  <a:lnTo>
                    <a:pt x="0" y="128650"/>
                  </a:lnTo>
                  <a:lnTo>
                    <a:pt x="0" y="1157605"/>
                  </a:lnTo>
                  <a:lnTo>
                    <a:pt x="10100" y="1207710"/>
                  </a:lnTo>
                  <a:lnTo>
                    <a:pt x="37655" y="1248600"/>
                  </a:lnTo>
                  <a:lnTo>
                    <a:pt x="78545" y="1276155"/>
                  </a:lnTo>
                  <a:lnTo>
                    <a:pt x="128650" y="1286255"/>
                  </a:lnTo>
                  <a:lnTo>
                    <a:pt x="2245741" y="1286255"/>
                  </a:lnTo>
                  <a:lnTo>
                    <a:pt x="2295846" y="1276155"/>
                  </a:lnTo>
                  <a:lnTo>
                    <a:pt x="2336736" y="1248600"/>
                  </a:lnTo>
                  <a:lnTo>
                    <a:pt x="2364291" y="1207710"/>
                  </a:lnTo>
                  <a:lnTo>
                    <a:pt x="2374391" y="1157605"/>
                  </a:lnTo>
                  <a:lnTo>
                    <a:pt x="2374391" y="128650"/>
                  </a:lnTo>
                  <a:lnTo>
                    <a:pt x="2364291" y="78545"/>
                  </a:lnTo>
                  <a:lnTo>
                    <a:pt x="2336736" y="37655"/>
                  </a:lnTo>
                  <a:lnTo>
                    <a:pt x="2295846" y="10100"/>
                  </a:lnTo>
                  <a:lnTo>
                    <a:pt x="2245741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683508" y="2442972"/>
              <a:ext cx="2374900" cy="1286510"/>
            </a:xfrm>
            <a:custGeom>
              <a:avLst/>
              <a:gdLst/>
              <a:ahLst/>
              <a:cxnLst/>
              <a:rect l="l" t="t" r="r" b="b"/>
              <a:pathLst>
                <a:path w="2374900" h="1286510">
                  <a:moveTo>
                    <a:pt x="0" y="128650"/>
                  </a:moveTo>
                  <a:lnTo>
                    <a:pt x="10100" y="78545"/>
                  </a:lnTo>
                  <a:lnTo>
                    <a:pt x="37655" y="37655"/>
                  </a:lnTo>
                  <a:lnTo>
                    <a:pt x="78545" y="10100"/>
                  </a:lnTo>
                  <a:lnTo>
                    <a:pt x="128650" y="0"/>
                  </a:lnTo>
                  <a:lnTo>
                    <a:pt x="2245741" y="0"/>
                  </a:lnTo>
                  <a:lnTo>
                    <a:pt x="2295846" y="10100"/>
                  </a:lnTo>
                  <a:lnTo>
                    <a:pt x="2336736" y="37655"/>
                  </a:lnTo>
                  <a:lnTo>
                    <a:pt x="2364291" y="78545"/>
                  </a:lnTo>
                  <a:lnTo>
                    <a:pt x="2374391" y="128650"/>
                  </a:lnTo>
                  <a:lnTo>
                    <a:pt x="2374391" y="1157605"/>
                  </a:lnTo>
                  <a:lnTo>
                    <a:pt x="2364291" y="1207710"/>
                  </a:lnTo>
                  <a:lnTo>
                    <a:pt x="2336736" y="1248600"/>
                  </a:lnTo>
                  <a:lnTo>
                    <a:pt x="2295846" y="1276155"/>
                  </a:lnTo>
                  <a:lnTo>
                    <a:pt x="2245741" y="1286255"/>
                  </a:lnTo>
                  <a:lnTo>
                    <a:pt x="128650" y="1286255"/>
                  </a:lnTo>
                  <a:lnTo>
                    <a:pt x="78545" y="1276155"/>
                  </a:lnTo>
                  <a:lnTo>
                    <a:pt x="37655" y="1248600"/>
                  </a:lnTo>
                  <a:lnTo>
                    <a:pt x="10100" y="1207710"/>
                  </a:lnTo>
                  <a:lnTo>
                    <a:pt x="0" y="1157605"/>
                  </a:lnTo>
                  <a:lnTo>
                    <a:pt x="0" y="128650"/>
                  </a:lnTo>
                  <a:close/>
                </a:path>
              </a:pathLst>
            </a:custGeom>
            <a:ln w="9144">
              <a:solidFill>
                <a:srgbClr val="5FE0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3730244" y="2730753"/>
            <a:ext cx="2104390" cy="71882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82880" marR="5080" indent="-170815">
              <a:lnSpc>
                <a:spcPct val="91900"/>
              </a:lnSpc>
              <a:spcBef>
                <a:spcPts val="260"/>
              </a:spcBef>
              <a:buChar char="•"/>
              <a:tabLst>
                <a:tab pos="182880" algn="l"/>
              </a:tabLst>
            </a:pPr>
            <a:r>
              <a:rPr sz="1600" dirty="0">
                <a:latin typeface="Calibri"/>
                <a:cs typeface="Calibri"/>
              </a:rPr>
              <a:t>Итог</a:t>
            </a:r>
            <a:r>
              <a:rPr sz="1600" spc="-7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оценивания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– </a:t>
            </a:r>
            <a:r>
              <a:rPr sz="1600" dirty="0">
                <a:latin typeface="Calibri"/>
                <a:cs typeface="Calibri"/>
              </a:rPr>
              <a:t>суждение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о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ценности, </a:t>
            </a:r>
            <a:r>
              <a:rPr sz="1600" dirty="0">
                <a:latin typeface="Calibri"/>
                <a:cs typeface="Calibri"/>
              </a:rPr>
              <a:t>уровне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результата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236720" y="1478922"/>
            <a:ext cx="3061335" cy="1207770"/>
            <a:chOff x="4236720" y="1478922"/>
            <a:chExt cx="3061335" cy="1207770"/>
          </a:xfrm>
        </p:grpSpPr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51824" y="1478922"/>
              <a:ext cx="2146132" cy="78349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79949" y="1487240"/>
              <a:ext cx="2086864" cy="73246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236720" y="1901951"/>
              <a:ext cx="1845437" cy="784732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4777866" y="2100148"/>
            <a:ext cx="7708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Оценка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6443281" y="2261425"/>
            <a:ext cx="1981835" cy="1369060"/>
            <a:chOff x="6443281" y="2261425"/>
            <a:chExt cx="1981835" cy="1369060"/>
          </a:xfrm>
        </p:grpSpPr>
        <p:sp>
          <p:nvSpPr>
            <p:cNvPr id="21" name="object 21"/>
            <p:cNvSpPr/>
            <p:nvPr/>
          </p:nvSpPr>
          <p:spPr>
            <a:xfrm>
              <a:off x="6448044" y="2266188"/>
              <a:ext cx="1972310" cy="1359535"/>
            </a:xfrm>
            <a:custGeom>
              <a:avLst/>
              <a:gdLst/>
              <a:ahLst/>
              <a:cxnLst/>
              <a:rect l="l" t="t" r="r" b="b"/>
              <a:pathLst>
                <a:path w="1972309" h="1359535">
                  <a:moveTo>
                    <a:pt x="1836165" y="0"/>
                  </a:moveTo>
                  <a:lnTo>
                    <a:pt x="135889" y="0"/>
                  </a:lnTo>
                  <a:lnTo>
                    <a:pt x="92935" y="6927"/>
                  </a:lnTo>
                  <a:lnTo>
                    <a:pt x="55632" y="26216"/>
                  </a:lnTo>
                  <a:lnTo>
                    <a:pt x="26216" y="55632"/>
                  </a:lnTo>
                  <a:lnTo>
                    <a:pt x="6927" y="92935"/>
                  </a:lnTo>
                  <a:lnTo>
                    <a:pt x="0" y="135890"/>
                  </a:lnTo>
                  <a:lnTo>
                    <a:pt x="0" y="1223518"/>
                  </a:lnTo>
                  <a:lnTo>
                    <a:pt x="6927" y="1266472"/>
                  </a:lnTo>
                  <a:lnTo>
                    <a:pt x="26216" y="1303775"/>
                  </a:lnTo>
                  <a:lnTo>
                    <a:pt x="55632" y="1333191"/>
                  </a:lnTo>
                  <a:lnTo>
                    <a:pt x="92935" y="1352480"/>
                  </a:lnTo>
                  <a:lnTo>
                    <a:pt x="135889" y="1359408"/>
                  </a:lnTo>
                  <a:lnTo>
                    <a:pt x="1836165" y="1359408"/>
                  </a:lnTo>
                  <a:lnTo>
                    <a:pt x="1879120" y="1352480"/>
                  </a:lnTo>
                  <a:lnTo>
                    <a:pt x="1916423" y="1333191"/>
                  </a:lnTo>
                  <a:lnTo>
                    <a:pt x="1945839" y="1303775"/>
                  </a:lnTo>
                  <a:lnTo>
                    <a:pt x="1965128" y="1266472"/>
                  </a:lnTo>
                  <a:lnTo>
                    <a:pt x="1972055" y="1223518"/>
                  </a:lnTo>
                  <a:lnTo>
                    <a:pt x="1972055" y="135890"/>
                  </a:lnTo>
                  <a:lnTo>
                    <a:pt x="1965128" y="92935"/>
                  </a:lnTo>
                  <a:lnTo>
                    <a:pt x="1945839" y="55632"/>
                  </a:lnTo>
                  <a:lnTo>
                    <a:pt x="1916423" y="26216"/>
                  </a:lnTo>
                  <a:lnTo>
                    <a:pt x="1879120" y="6927"/>
                  </a:lnTo>
                  <a:lnTo>
                    <a:pt x="183616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448044" y="2266188"/>
              <a:ext cx="1972310" cy="1359535"/>
            </a:xfrm>
            <a:custGeom>
              <a:avLst/>
              <a:gdLst/>
              <a:ahLst/>
              <a:cxnLst/>
              <a:rect l="l" t="t" r="r" b="b"/>
              <a:pathLst>
                <a:path w="1972309" h="1359535">
                  <a:moveTo>
                    <a:pt x="0" y="135890"/>
                  </a:moveTo>
                  <a:lnTo>
                    <a:pt x="6927" y="92935"/>
                  </a:lnTo>
                  <a:lnTo>
                    <a:pt x="26216" y="55632"/>
                  </a:lnTo>
                  <a:lnTo>
                    <a:pt x="55632" y="26216"/>
                  </a:lnTo>
                  <a:lnTo>
                    <a:pt x="92935" y="6927"/>
                  </a:lnTo>
                  <a:lnTo>
                    <a:pt x="135889" y="0"/>
                  </a:lnTo>
                  <a:lnTo>
                    <a:pt x="1836165" y="0"/>
                  </a:lnTo>
                  <a:lnTo>
                    <a:pt x="1879120" y="6927"/>
                  </a:lnTo>
                  <a:lnTo>
                    <a:pt x="1916423" y="26216"/>
                  </a:lnTo>
                  <a:lnTo>
                    <a:pt x="1945839" y="55632"/>
                  </a:lnTo>
                  <a:lnTo>
                    <a:pt x="1965128" y="92935"/>
                  </a:lnTo>
                  <a:lnTo>
                    <a:pt x="1972055" y="135890"/>
                  </a:lnTo>
                  <a:lnTo>
                    <a:pt x="1972055" y="1223518"/>
                  </a:lnTo>
                  <a:lnTo>
                    <a:pt x="1965128" y="1266472"/>
                  </a:lnTo>
                  <a:lnTo>
                    <a:pt x="1945839" y="1303775"/>
                  </a:lnTo>
                  <a:lnTo>
                    <a:pt x="1916423" y="1333191"/>
                  </a:lnTo>
                  <a:lnTo>
                    <a:pt x="1879120" y="1352480"/>
                  </a:lnTo>
                  <a:lnTo>
                    <a:pt x="1836165" y="1359408"/>
                  </a:lnTo>
                  <a:lnTo>
                    <a:pt x="135889" y="1359408"/>
                  </a:lnTo>
                  <a:lnTo>
                    <a:pt x="92935" y="1352480"/>
                  </a:lnTo>
                  <a:lnTo>
                    <a:pt x="55632" y="1333191"/>
                  </a:lnTo>
                  <a:lnTo>
                    <a:pt x="26216" y="1303775"/>
                  </a:lnTo>
                  <a:lnTo>
                    <a:pt x="6927" y="1266472"/>
                  </a:lnTo>
                  <a:lnTo>
                    <a:pt x="0" y="1223518"/>
                  </a:lnTo>
                  <a:lnTo>
                    <a:pt x="0" y="135890"/>
                  </a:lnTo>
                  <a:close/>
                </a:path>
              </a:pathLst>
            </a:custGeom>
            <a:ln w="9144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6498082" y="2279141"/>
            <a:ext cx="1864995" cy="4965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2880" indent="-170180">
              <a:lnSpc>
                <a:spcPts val="1850"/>
              </a:lnSpc>
              <a:spcBef>
                <a:spcPts val="105"/>
              </a:spcBef>
              <a:buChar char="•"/>
              <a:tabLst>
                <a:tab pos="182880" algn="l"/>
              </a:tabLst>
            </a:pPr>
            <a:r>
              <a:rPr sz="1600" spc="-10" dirty="0">
                <a:latin typeface="Calibri"/>
                <a:cs typeface="Calibri"/>
              </a:rPr>
              <a:t>Количественное</a:t>
            </a:r>
            <a:endParaRPr sz="1600">
              <a:latin typeface="Calibri"/>
              <a:cs typeface="Calibri"/>
            </a:endParaRPr>
          </a:p>
          <a:p>
            <a:pPr marL="182880">
              <a:lnSpc>
                <a:spcPts val="1850"/>
              </a:lnSpc>
            </a:pPr>
            <a:r>
              <a:rPr sz="1600" dirty="0">
                <a:latin typeface="Calibri"/>
                <a:cs typeface="Calibri"/>
              </a:rPr>
              <a:t>выражение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оценки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809231" y="3188207"/>
            <a:ext cx="1845437" cy="784733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7304913" y="3387344"/>
            <a:ext cx="8604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Отметка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26" name="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9751" y="114172"/>
            <a:ext cx="9144000" cy="5145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2709</Words>
  <Application>Microsoft Office PowerPoint</Application>
  <PresentationFormat>Произвольный</PresentationFormat>
  <Paragraphs>341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50</vt:i4>
      </vt:variant>
    </vt:vector>
  </HeadingPairs>
  <TitlesOfParts>
    <vt:vector size="61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Реализация системы критериального оценивания в условиях ФГОС ООО</vt:lpstr>
      <vt:lpstr>Система оценки – одно из ключевых направлений развития системы образования</vt:lpstr>
      <vt:lpstr>Система оценки достижения планируемых результатов освоения ФОП НОО/ФОП ООО</vt:lpstr>
      <vt:lpstr>Основное положение ФГОС ОО</vt:lpstr>
      <vt:lpstr>Направления и цели оценочной деятельности</vt:lpstr>
      <vt:lpstr>Система планируемых результатов</vt:lpstr>
      <vt:lpstr>Система оценки включает процедуры внешней и внутренней оценки</vt:lpstr>
      <vt:lpstr>Виды внутришкольного оценивания</vt:lpstr>
      <vt:lpstr>Оценивание – оценка – отметка</vt:lpstr>
      <vt:lpstr>Критериальное оценивание – результат: «отметка»</vt:lpstr>
      <vt:lpstr>Критериальное оценивание – результат: «отметка»</vt:lpstr>
      <vt:lpstr>Оценка устных ответов (пример)</vt:lpstr>
      <vt:lpstr>Оценка тестовых заданий (пример)</vt:lpstr>
      <vt:lpstr> Текущая оценка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Критерии оценивания по предмету информатика </vt:lpstr>
      <vt:lpstr>Презентация PowerPoint</vt:lpstr>
      <vt:lpstr>Презентация PowerPoint</vt:lpstr>
      <vt:lpstr>Презентация PowerPoint</vt:lpstr>
      <vt:lpstr>МЕТОДИЧЕСКАЯ ПОДДЕРЖКА УЧИТЕЛЕЙ ПРИ ВВЕДЕНИИ И РЕАЛИЗАЦИИ ОБНОВЛЕННЫХ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оценки достижения планируемых результатов освоения инвариантных и вариативных модулей ФОП НОО и ФОП ООО</dc:title>
  <cp:lastModifiedBy>User</cp:lastModifiedBy>
  <cp:revision>11</cp:revision>
  <dcterms:created xsi:type="dcterms:W3CDTF">2024-10-07T15:37:03Z</dcterms:created>
  <dcterms:modified xsi:type="dcterms:W3CDTF">2024-10-08T17:08:42Z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2023-12-20T00:00:00Z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2024-10-07T00:00:00Z</vt:filetime>
  </property>
  <property fmtid="{D5CDD505-2E9C-101B-9397-08002B2CF9AE}" pid="5" name="Producer">
    <vt:lpwstr>www.ilovepdf.com</vt:lpwstr>
  </property>
</Properties>
</file>