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84" r:id="rId3"/>
    <p:sldId id="274" r:id="rId4"/>
    <p:sldId id="280" r:id="rId5"/>
    <p:sldId id="279" r:id="rId6"/>
    <p:sldId id="285" r:id="rId7"/>
    <p:sldId id="286" r:id="rId8"/>
    <p:sldId id="287" r:id="rId9"/>
    <p:sldId id="288" r:id="rId10"/>
    <p:sldId id="289" r:id="rId11"/>
    <p:sldId id="291" r:id="rId12"/>
    <p:sldId id="292" r:id="rId13"/>
    <p:sldId id="293" r:id="rId14"/>
    <p:sldId id="281" r:id="rId15"/>
    <p:sldId id="294" r:id="rId16"/>
    <p:sldId id="295" r:id="rId17"/>
    <p:sldId id="296" r:id="rId18"/>
    <p:sldId id="297" r:id="rId19"/>
    <p:sldId id="299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16" r:id="rId28"/>
    <p:sldId id="308" r:id="rId29"/>
    <p:sldId id="309" r:id="rId30"/>
    <p:sldId id="310" r:id="rId31"/>
    <p:sldId id="312" r:id="rId32"/>
    <p:sldId id="311" r:id="rId33"/>
    <p:sldId id="313" r:id="rId34"/>
    <p:sldId id="314" r:id="rId35"/>
    <p:sldId id="31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67" y="35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74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0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970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543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80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38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1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83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88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61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529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2687B-7C22-4111-A8B9-22EAA06705DC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1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0474" y="2564904"/>
            <a:ext cx="7848872" cy="3526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Августовское совещание педагогических работников Ирбитского муниципального образования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«Реализация целей и задач суверенной системы образования в Ирбитском муниципальном образовании: новые возможности развития»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28 августа 2024 года</a:t>
            </a:r>
            <a:endParaRPr lang="ru-RU" sz="16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0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188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F54C5C-8A06-415B-B209-7411F4E6BC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22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9E58DD-DEAA-4451-895E-4D0AF4CA23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703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84319E-2B3D-4698-B0C1-AD7C97BFE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88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835092F-2143-4C50-A7F7-71756C69F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759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105835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вопрос: судейский состав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2024,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благодарность учителям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623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A4E4D87-1031-4EF6-8614-8F4D4E530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878560"/>
              </p:ext>
            </p:extLst>
          </p:nvPr>
        </p:nvGraphicFramePr>
        <p:xfrm>
          <a:off x="323528" y="181479"/>
          <a:ext cx="8496944" cy="66765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1656205250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11274145"/>
                    </a:ext>
                  </a:extLst>
                </a:gridCol>
              </a:tblGrid>
              <a:tr h="396707">
                <a:tc>
                  <a:txBody>
                    <a:bodyPr/>
                    <a:lstStyle/>
                    <a:p>
                      <a:pPr marL="120015" algn="ctr"/>
                      <a:r>
                        <a:rPr lang="ru-RU" sz="2400" kern="150">
                          <a:effectLst/>
                        </a:rPr>
                        <a:t>Вид судейства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50">
                          <a:effectLst/>
                        </a:rPr>
                        <a:t>Член жюри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148804652"/>
                  </a:ext>
                </a:extLst>
              </a:tr>
              <a:tr h="793414">
                <a:tc>
                  <a:txBody>
                    <a:bodyPr/>
                    <a:lstStyle/>
                    <a:p>
                      <a:pPr marL="664210"/>
                      <a:r>
                        <a:rPr lang="ru-RU" sz="2400" kern="150" dirty="0">
                          <a:effectLst/>
                        </a:rPr>
                        <a:t>Секретарь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Вершинина Лариса Ивановна, заместитель директора МОУ ДО «ДЮСШ»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674956659"/>
                  </a:ext>
                </a:extLst>
              </a:tr>
              <a:tr h="793414">
                <a:tc>
                  <a:txBody>
                    <a:bodyPr/>
                    <a:lstStyle/>
                    <a:p>
                      <a:pPr marL="262890"/>
                      <a:r>
                        <a:rPr lang="ru-RU" sz="2400" kern="150">
                          <a:effectLst/>
                        </a:rPr>
                        <a:t>Председатель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 dirty="0" err="1">
                          <a:effectLst/>
                        </a:rPr>
                        <a:t>Цур</a:t>
                      </a:r>
                      <a:r>
                        <a:rPr lang="ru-RU" sz="2400" kern="150" dirty="0">
                          <a:effectLst/>
                        </a:rPr>
                        <a:t>-Царь Кирилл Владимирович, учитель МОУ «Ключевская СОШ»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948991976"/>
                  </a:ext>
                </a:extLst>
              </a:tr>
              <a:tr h="793414">
                <a:tc rowSpan="5">
                  <a:txBody>
                    <a:bodyPr/>
                    <a:lstStyle/>
                    <a:p>
                      <a:pPr marL="262890"/>
                      <a:r>
                        <a:rPr lang="ru-RU" sz="2400" kern="150" dirty="0">
                          <a:effectLst/>
                        </a:rPr>
                        <a:t>Гимнастика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Сивков Евгений Николаевич, учитель МОУ «Пионерская СОШ», член жюри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2677228001"/>
                  </a:ext>
                </a:extLst>
              </a:tr>
              <a:tr h="793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Упоров Михаил Сергеевич, учитель МАОУ «Зайковская СОШ» № 2, член жюри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2898632695"/>
                  </a:ext>
                </a:extLst>
              </a:tr>
              <a:tr h="793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Боровикова Вера Николаевна, учитель МАОУ «Черновская СОШ, член жюри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726118060"/>
                  </a:ext>
                </a:extLst>
              </a:tr>
              <a:tr h="396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 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040190222"/>
                  </a:ext>
                </a:extLst>
              </a:tr>
              <a:tr h="396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4261186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576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A4E4D87-1031-4EF6-8614-8F4D4E530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69612"/>
              </p:ext>
            </p:extLst>
          </p:nvPr>
        </p:nvGraphicFramePr>
        <p:xfrm>
          <a:off x="251520" y="198505"/>
          <a:ext cx="8352928" cy="6460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165620525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11274145"/>
                    </a:ext>
                  </a:extLst>
                </a:gridCol>
              </a:tblGrid>
              <a:tr h="589023">
                <a:tc>
                  <a:txBody>
                    <a:bodyPr/>
                    <a:lstStyle/>
                    <a:p>
                      <a:pPr marL="120015" algn="ctr"/>
                      <a:r>
                        <a:rPr lang="ru-RU" sz="2800" kern="150">
                          <a:effectLst/>
                        </a:rPr>
                        <a:t>Вид судейства</a:t>
                      </a:r>
                      <a:endParaRPr lang="ru-RU" sz="28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kern="150">
                          <a:effectLst/>
                        </a:rPr>
                        <a:t>Член жюри</a:t>
                      </a:r>
                      <a:endParaRPr lang="ru-RU" sz="28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148804652"/>
                  </a:ext>
                </a:extLst>
              </a:tr>
              <a:tr h="1178046">
                <a:tc rowSpan="5">
                  <a:txBody>
                    <a:bodyPr/>
                    <a:lstStyle/>
                    <a:p>
                      <a:pPr marL="262890"/>
                      <a:r>
                        <a:rPr lang="ru-RU" sz="2800" kern="150">
                          <a:effectLst/>
                        </a:rPr>
                        <a:t>Баскетбол</a:t>
                      </a:r>
                      <a:endParaRPr lang="ru-RU" sz="28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800" kern="150" dirty="0">
                          <a:effectLst/>
                        </a:rPr>
                        <a:t>Бобин Иван Анатольевич, тренер-преподаватель МОУ ДО «ДЮСШ», член жюри</a:t>
                      </a:r>
                      <a:endParaRPr lang="ru-RU" sz="28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976127359"/>
                  </a:ext>
                </a:extLst>
              </a:tr>
              <a:tr h="1178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kern="150">
                          <a:effectLst/>
                        </a:rPr>
                        <a:t>Гурков Иван Федорович, учитель МОУ «Киргинская СОШ»</a:t>
                      </a:r>
                      <a:endParaRPr lang="ru-RU" sz="28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964796361"/>
                  </a:ext>
                </a:extLst>
              </a:tr>
              <a:tr h="1178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kern="150" dirty="0" err="1">
                          <a:effectLst/>
                        </a:rPr>
                        <a:t>Дымшаков</a:t>
                      </a:r>
                      <a:r>
                        <a:rPr lang="ru-RU" sz="2800" kern="150" dirty="0">
                          <a:effectLst/>
                        </a:rPr>
                        <a:t> Михаил Сергеевич, учитель МОУ «</a:t>
                      </a:r>
                      <a:r>
                        <a:rPr lang="ru-RU" sz="2800" kern="150" dirty="0" err="1">
                          <a:effectLst/>
                        </a:rPr>
                        <a:t>Бердюгинская</a:t>
                      </a:r>
                      <a:r>
                        <a:rPr lang="ru-RU" sz="2800" kern="150" dirty="0">
                          <a:effectLst/>
                        </a:rPr>
                        <a:t> СОШ», член жюри</a:t>
                      </a:r>
                      <a:endParaRPr lang="ru-RU" sz="28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179655617"/>
                  </a:ext>
                </a:extLst>
              </a:tr>
              <a:tr h="5890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50">
                          <a:effectLst/>
                        </a:rPr>
                        <a:t> </a:t>
                      </a:r>
                      <a:endParaRPr lang="ru-RU" sz="18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1526122510"/>
                  </a:ext>
                </a:extLst>
              </a:tr>
              <a:tr h="5890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50" dirty="0">
                          <a:effectLst/>
                        </a:rPr>
                        <a:t> </a:t>
                      </a:r>
                      <a:endParaRPr lang="ru-RU" sz="18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1706174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123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B0001A5-7D09-41B1-8727-4D6E5C6E2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404179"/>
              </p:ext>
            </p:extLst>
          </p:nvPr>
        </p:nvGraphicFramePr>
        <p:xfrm>
          <a:off x="251520" y="836712"/>
          <a:ext cx="8496944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2046380578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909439804"/>
                    </a:ext>
                  </a:extLst>
                </a:gridCol>
              </a:tblGrid>
              <a:tr h="336321">
                <a:tc>
                  <a:txBody>
                    <a:bodyPr/>
                    <a:lstStyle/>
                    <a:p>
                      <a:pPr marL="120015" algn="ctr"/>
                      <a:r>
                        <a:rPr lang="ru-RU" sz="2400" kern="150">
                          <a:effectLst/>
                        </a:rPr>
                        <a:t>Вид судейства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50">
                          <a:effectLst/>
                        </a:rPr>
                        <a:t>Член жюри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2769820644"/>
                  </a:ext>
                </a:extLst>
              </a:tr>
              <a:tr h="822106">
                <a:tc rowSpan="6">
                  <a:txBody>
                    <a:bodyPr/>
                    <a:lstStyle/>
                    <a:p>
                      <a:pPr marL="262890"/>
                      <a:r>
                        <a:rPr lang="ru-RU" sz="2400" kern="150" dirty="0">
                          <a:effectLst/>
                        </a:rPr>
                        <a:t>Легкая атлетика</a:t>
                      </a:r>
                    </a:p>
                    <a:p>
                      <a:pPr marL="664210"/>
                      <a:r>
                        <a:rPr lang="ru-RU" sz="2400" kern="150" dirty="0">
                          <a:effectLst/>
                        </a:rPr>
                        <a:t> </a:t>
                      </a:r>
                    </a:p>
                    <a:p>
                      <a:pPr marL="664210"/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 dirty="0">
                          <a:effectLst/>
                        </a:rPr>
                        <a:t>Огородников Александр Владимирович, учитель МОУ «</a:t>
                      </a:r>
                      <a:r>
                        <a:rPr lang="ru-RU" sz="2400" kern="150" dirty="0" err="1">
                          <a:effectLst/>
                        </a:rPr>
                        <a:t>Речкаловская</a:t>
                      </a:r>
                      <a:r>
                        <a:rPr lang="ru-RU" sz="2400" kern="150" dirty="0">
                          <a:effectLst/>
                        </a:rPr>
                        <a:t> СОШ», член жюри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247307743"/>
                  </a:ext>
                </a:extLst>
              </a:tr>
              <a:tr h="8221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Чернов Федор Владимирович, учитель МОУ «Пионерская СОШ», член жюри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2517097058"/>
                  </a:ext>
                </a:extLst>
              </a:tr>
              <a:tr h="336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 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773342271"/>
                  </a:ext>
                </a:extLst>
              </a:tr>
              <a:tr h="336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>
                          <a:effectLst/>
                        </a:rPr>
                        <a:t> </a:t>
                      </a:r>
                      <a:endParaRPr lang="ru-RU" sz="2400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381843463"/>
                  </a:ext>
                </a:extLst>
              </a:tr>
              <a:tr h="336321">
                <a:tc vMerge="1">
                  <a:txBody>
                    <a:bodyPr/>
                    <a:lstStyle/>
                    <a:p>
                      <a:pPr marL="664210"/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813796282"/>
                  </a:ext>
                </a:extLst>
              </a:tr>
              <a:tr h="336321">
                <a:tc vMerge="1">
                  <a:txBody>
                    <a:bodyPr/>
                    <a:lstStyle/>
                    <a:p>
                      <a:pPr marL="664210"/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1497353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346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C861CA62-0260-434A-BA2A-ABAD325434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297327"/>
              </p:ext>
            </p:extLst>
          </p:nvPr>
        </p:nvGraphicFramePr>
        <p:xfrm>
          <a:off x="323528" y="1412776"/>
          <a:ext cx="8496944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2245262519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1501851845"/>
                    </a:ext>
                  </a:extLst>
                </a:gridCol>
              </a:tblGrid>
              <a:tr h="822106">
                <a:tc rowSpan="4">
                  <a:txBody>
                    <a:bodyPr/>
                    <a:lstStyle/>
                    <a:p>
                      <a:pPr marL="262890"/>
                      <a:r>
                        <a:rPr lang="ru-RU" sz="2400" kern="150" dirty="0">
                          <a:effectLst/>
                        </a:rPr>
                        <a:t>Теория</a:t>
                      </a:r>
                    </a:p>
                    <a:p>
                      <a:pPr marL="664210"/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 dirty="0" err="1">
                          <a:effectLst/>
                        </a:rPr>
                        <a:t>Комшилова</a:t>
                      </a:r>
                      <a:r>
                        <a:rPr lang="ru-RU" sz="2400" kern="150" dirty="0">
                          <a:effectLst/>
                        </a:rPr>
                        <a:t> Любовь Андреевна, учитель МОУ «</a:t>
                      </a:r>
                      <a:r>
                        <a:rPr lang="ru-RU" sz="2400" kern="150" dirty="0" err="1">
                          <a:effectLst/>
                        </a:rPr>
                        <a:t>Ницинская</a:t>
                      </a:r>
                      <a:r>
                        <a:rPr lang="ru-RU" sz="2400" kern="150" dirty="0">
                          <a:effectLst/>
                        </a:rPr>
                        <a:t> ООШ», член жюри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968309697"/>
                  </a:ext>
                </a:extLst>
              </a:tr>
              <a:tr h="8221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 dirty="0">
                          <a:effectLst/>
                        </a:rPr>
                        <a:t>Шмакова Эльвира </a:t>
                      </a:r>
                      <a:r>
                        <a:rPr lang="ru-RU" sz="2400" kern="150" dirty="0" err="1">
                          <a:effectLst/>
                        </a:rPr>
                        <a:t>Францевна</a:t>
                      </a:r>
                      <a:r>
                        <a:rPr lang="ru-RU" sz="2400" kern="150" dirty="0">
                          <a:effectLst/>
                        </a:rPr>
                        <a:t>, учитель МОУ «</a:t>
                      </a:r>
                      <a:r>
                        <a:rPr lang="ru-RU" sz="2400" kern="150" dirty="0" err="1">
                          <a:effectLst/>
                        </a:rPr>
                        <a:t>Килачевская</a:t>
                      </a:r>
                      <a:r>
                        <a:rPr lang="ru-RU" sz="2400" kern="150" dirty="0">
                          <a:effectLst/>
                        </a:rPr>
                        <a:t> СОШ», член жюри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392244988"/>
                  </a:ext>
                </a:extLst>
              </a:tr>
              <a:tr h="8221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50" dirty="0">
                          <a:effectLst/>
                        </a:rPr>
                        <a:t>Банникова Надежда Анатольевна, учитель МОУ «Знаменская СОШ», член жюри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1839152822"/>
                  </a:ext>
                </a:extLst>
              </a:tr>
              <a:tr h="616578">
                <a:tc vMerge="1">
                  <a:txBody>
                    <a:bodyPr/>
                    <a:lstStyle/>
                    <a:p>
                      <a:pPr marL="664210"/>
                      <a:r>
                        <a:rPr lang="ru-RU" sz="2400" kern="150" dirty="0">
                          <a:effectLst/>
                        </a:rPr>
                        <a:t> 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617" marR="2617" marT="0" marB="0"/>
                </a:tc>
                <a:tc>
                  <a:txBody>
                    <a:bodyPr/>
                    <a:lstStyle/>
                    <a:p>
                      <a:r>
                        <a:rPr lang="ru-RU" sz="2400" kern="150" dirty="0" err="1">
                          <a:effectLst/>
                        </a:rPr>
                        <a:t>Воржев</a:t>
                      </a:r>
                      <a:r>
                        <a:rPr lang="ru-RU" sz="2400" kern="150" dirty="0">
                          <a:effectLst/>
                        </a:rPr>
                        <a:t> Вадим Евгеньевич, учитель МОУ «</a:t>
                      </a:r>
                      <a:r>
                        <a:rPr lang="ru-RU" sz="2400" kern="150" dirty="0" err="1">
                          <a:effectLst/>
                        </a:rPr>
                        <a:t>Дубская</a:t>
                      </a:r>
                      <a:r>
                        <a:rPr lang="ru-RU" sz="2400" kern="150" dirty="0">
                          <a:effectLst/>
                        </a:rPr>
                        <a:t> СОШ», член жюри</a:t>
                      </a:r>
                      <a:endParaRPr lang="ru-RU" sz="2400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28261" marR="28261" marT="0" marB="0"/>
                </a:tc>
                <a:extLst>
                  <a:ext uri="{0D108BD9-81ED-4DB2-BD59-A6C34878D82A}">
                    <a16:rowId xmlns:a16="http://schemas.microsoft.com/office/drawing/2014/main" val="2166677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837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3691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вопрос: судейский состав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2024,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благодарность учителям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88B0CB-8473-4E9C-83CC-487DDDBF8D3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25" y="3837240"/>
            <a:ext cx="3007635" cy="29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976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A976B154-9E1C-4DDA-BDC3-A7C7E28CE5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12" b="863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473CC829-7560-4E07-A508-AF2BE659C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5413375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vuk_metronoma_-_minuta_molchaniya_75126436">
            <a:hlinkClick r:id="" action="ppaction://media"/>
            <a:extLst>
              <a:ext uri="{FF2B5EF4-FFF2-40B4-BE49-F238E27FC236}">
                <a16:creationId xmlns:a16="http://schemas.microsoft.com/office/drawing/2014/main" id="{C0646889-8CD6-458B-AEAD-E5CEF08B47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624" y="55892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2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36912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вопрос: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 содержания учебного предмета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«Физическая культура»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Комшилова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Л.А., Огородников А.В.)</a:t>
            </a:r>
          </a:p>
        </p:txBody>
      </p:sp>
    </p:spTree>
    <p:extLst>
      <p:ext uri="{BB962C8B-B14F-4D97-AF65-F5344CB8AC3E}">
        <p14:creationId xmlns:p14="http://schemas.microsoft.com/office/powerpoint/2010/main" val="2030019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687331-4C84-4DE5-844C-6E8914A40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18895"/>
            <a:ext cx="9144000" cy="44282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D33B53-1FD3-4E85-93DB-9E018146A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11764"/>
            <a:ext cx="2497740" cy="240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37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5DFF3C-DE8B-40EA-9F70-A17BAC829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78" y="1233462"/>
            <a:ext cx="9144000" cy="439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72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DE7589-C921-4E18-B8E3-7AB036A1C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8740"/>
            <a:ext cx="9144000" cy="440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85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738B96-8F43-4401-BF2D-CFB9D0A03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7125"/>
            <a:ext cx="9144000" cy="4403750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6C771A35-7238-4191-86B1-05A32B700E40}"/>
              </a:ext>
            </a:extLst>
          </p:cNvPr>
          <p:cNvSpPr/>
          <p:nvPr/>
        </p:nvSpPr>
        <p:spPr>
          <a:xfrm>
            <a:off x="5148064" y="4221088"/>
            <a:ext cx="136815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001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190E2A-5D5C-4BC9-B7CE-A09389CCC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0025"/>
            <a:ext cx="9144000" cy="4357950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9ED425CB-687C-4881-9DD6-C38E2D168FAC}"/>
              </a:ext>
            </a:extLst>
          </p:cNvPr>
          <p:cNvSpPr/>
          <p:nvPr/>
        </p:nvSpPr>
        <p:spPr>
          <a:xfrm>
            <a:off x="5076056" y="3645024"/>
            <a:ext cx="136815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449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36912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вопрос: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Мониторинг планируемых результатов освоения ООП НОО/ООО/СОО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1D709E-8AB4-4AFD-8ED2-2ECEFDB4E5D7}"/>
              </a:ext>
            </a:extLst>
          </p:cNvPr>
          <p:cNvSpPr txBox="1"/>
          <p:nvPr/>
        </p:nvSpPr>
        <p:spPr>
          <a:xfrm>
            <a:off x="1547664" y="4575135"/>
            <a:ext cx="6480720" cy="366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Вялкова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П.С., Боровикова В.Н., Упоров М.С.)</a:t>
            </a:r>
          </a:p>
        </p:txBody>
      </p:sp>
    </p:spTree>
    <p:extLst>
      <p:ext uri="{BB962C8B-B14F-4D97-AF65-F5344CB8AC3E}">
        <p14:creationId xmlns:p14="http://schemas.microsoft.com/office/powerpoint/2010/main" val="33847913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36912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вопрос: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Министерства образования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19731F-C043-4AAC-9B51-5331C2A4A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93096"/>
            <a:ext cx="9144000" cy="233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2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6684471" y="0"/>
            <a:ext cx="2345711" cy="161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626163" y="12100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вопрос: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Федеральный перечень ЭОР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3D1417-4B00-4405-8D53-70947903B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30" y="3924626"/>
            <a:ext cx="2801719" cy="28123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E43429-4245-404D-AC75-7FB06A20ED75}"/>
              </a:ext>
            </a:extLst>
          </p:cNvPr>
          <p:cNvSpPr txBox="1"/>
          <p:nvPr/>
        </p:nvSpPr>
        <p:spPr>
          <a:xfrm>
            <a:off x="5367386" y="4641532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65 </a:t>
            </a:r>
            <a:r>
              <a:rPr lang="ru-RU" sz="2400" dirty="0" err="1"/>
              <a:t>стр</a:t>
            </a:r>
            <a:endParaRPr lang="ru-RU" sz="2400" dirty="0"/>
          </a:p>
          <a:p>
            <a:r>
              <a:rPr lang="ru-RU" sz="2400" dirty="0"/>
              <a:t>93 </a:t>
            </a:r>
            <a:r>
              <a:rPr lang="ru-RU" sz="2400" dirty="0" err="1"/>
              <a:t>стр</a:t>
            </a:r>
            <a:endParaRPr lang="ru-RU" sz="2400" dirty="0"/>
          </a:p>
          <a:p>
            <a:r>
              <a:rPr lang="ru-RU" sz="2400" dirty="0"/>
              <a:t>162 </a:t>
            </a:r>
            <a:r>
              <a:rPr lang="ru-RU" sz="2400" dirty="0" err="1"/>
              <a:t>стр</a:t>
            </a:r>
            <a:endParaRPr lang="ru-RU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83158B-36AD-473E-AC2D-8573AB979602}"/>
              </a:ext>
            </a:extLst>
          </p:cNvPr>
          <p:cNvSpPr txBox="1"/>
          <p:nvPr/>
        </p:nvSpPr>
        <p:spPr>
          <a:xfrm>
            <a:off x="149112" y="1616303"/>
            <a:ext cx="86409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 ПРИКАЗ ОТ 18 ИЮЛЯ 2024 ФЕДЕРАЛЬНЫЙ ПЕРЕЧЕНЬ ЭЛЕКТРОННЫХ  ОБРАЗОВАТЕЛЬНЫХ РЕСУРСОВ, ДОПУЩЕННЫХ К ИСПОЛЬЗОВАНИЮ ПРИ РЕАЛИЗАЦИИ ОБРАЗОВАТЕЛЬНЫХ ПРОГРАММ</a:t>
            </a:r>
          </a:p>
          <a:p>
            <a:r>
              <a:rPr lang="ru-RU" sz="2000" dirty="0"/>
              <a:t>Часть 6.3 статья 12 ФЕДЕРАЛЬНЫЕ ПРОГРАММЫ ДОЛЖНЫ ПРИМЕНЯТЬСЯ НЕПОСРЕДСТВЕННО</a:t>
            </a:r>
          </a:p>
          <a:p>
            <a:r>
              <a:rPr lang="ru-RU" sz="2000" dirty="0"/>
              <a:t>В КАКОМ ВИДЕ РАБОЧАЯ ПРОГРАММА РАЗРАБОТАНА, В ТАКОМ И ОНИ ДОЛЖНЫ БЫТЬ. ТЕМЫ МЕНЯТЬ МЕСТАМИ НЕЛЬЗЯ.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321927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3691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вопрос: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Школьные спортивные клубы</a:t>
            </a:r>
          </a:p>
        </p:txBody>
      </p:sp>
    </p:spTree>
    <p:extLst>
      <p:ext uri="{BB962C8B-B14F-4D97-AF65-F5344CB8AC3E}">
        <p14:creationId xmlns:p14="http://schemas.microsoft.com/office/powerpoint/2010/main" val="1491513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105835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Главная задача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  повышение качества образования по предмету</a:t>
            </a:r>
          </a:p>
        </p:txBody>
      </p:sp>
    </p:spTree>
    <p:extLst>
      <p:ext uri="{BB962C8B-B14F-4D97-AF65-F5344CB8AC3E}">
        <p14:creationId xmlns:p14="http://schemas.microsoft.com/office/powerpoint/2010/main" val="4083907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3691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вопрос: Разное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1F4599-6492-4FCE-98E0-7D22A9DBD070}"/>
              </a:ext>
            </a:extLst>
          </p:cNvPr>
          <p:cNvSpPr txBox="1"/>
          <p:nvPr/>
        </p:nvSpPr>
        <p:spPr>
          <a:xfrm>
            <a:off x="323528" y="3429000"/>
            <a:ext cx="8640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279712-9A88-4785-9BAC-90FB0B4462A3}"/>
              </a:ext>
            </a:extLst>
          </p:cNvPr>
          <p:cNvSpPr txBox="1"/>
          <p:nvPr/>
        </p:nvSpPr>
        <p:spPr>
          <a:xfrm>
            <a:off x="308328" y="3394748"/>
            <a:ext cx="86561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План работы РМО на 2024-2025 учебный год. Аттестация педагогов.</a:t>
            </a:r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25388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3691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вопрос: Разное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1F4599-6492-4FCE-98E0-7D22A9DBD070}"/>
              </a:ext>
            </a:extLst>
          </p:cNvPr>
          <p:cNvSpPr txBox="1"/>
          <p:nvPr/>
        </p:nvSpPr>
        <p:spPr>
          <a:xfrm>
            <a:off x="323528" y="3429000"/>
            <a:ext cx="8640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412210-DA87-45EA-A1D6-78865B36A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949" y="3974867"/>
            <a:ext cx="2736304" cy="28084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279712-9A88-4785-9BAC-90FB0B4462A3}"/>
              </a:ext>
            </a:extLst>
          </p:cNvPr>
          <p:cNvSpPr txBox="1"/>
          <p:nvPr/>
        </p:nvSpPr>
        <p:spPr>
          <a:xfrm>
            <a:off x="395536" y="3499797"/>
            <a:ext cx="82809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 Нормы оценивания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619417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5868144" y="293464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955987" y="31924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вопрос: Разное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1F4599-6492-4FCE-98E0-7D22A9DBD070}"/>
              </a:ext>
            </a:extLst>
          </p:cNvPr>
          <p:cNvSpPr txBox="1"/>
          <p:nvPr/>
        </p:nvSpPr>
        <p:spPr>
          <a:xfrm>
            <a:off x="323528" y="3429000"/>
            <a:ext cx="8640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279712-9A88-4785-9BAC-90FB0B4462A3}"/>
              </a:ext>
            </a:extLst>
          </p:cNvPr>
          <p:cNvSpPr txBox="1"/>
          <p:nvPr/>
        </p:nvSpPr>
        <p:spPr>
          <a:xfrm>
            <a:off x="323528" y="3802327"/>
            <a:ext cx="46085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err="1"/>
              <a:t>Проф</a:t>
            </a:r>
            <a:r>
              <a:rPr lang="ru-RU" sz="3600" dirty="0"/>
              <a:t>-ориентация</a:t>
            </a:r>
          </a:p>
          <a:p>
            <a:endParaRPr lang="ru-RU" sz="3600" dirty="0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4D7A66A9-D310-4A0A-B981-F6048DCED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178" y="3394748"/>
            <a:ext cx="4716016" cy="314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4274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FBC35F-86C7-4C0C-8A4C-20321D0EF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8840"/>
            <a:ext cx="9144000" cy="4752210"/>
          </a:xfrm>
          <a:prstGeom prst="rect">
            <a:avLst/>
          </a:prstGeom>
        </p:spPr>
      </p:pic>
      <p:pic>
        <p:nvPicPr>
          <p:cNvPr id="4" name="Рисунок 11" descr="Описание: C:\Users\1\AppData\Local\Microsoft\Windows\Temporary Internet Files\Content.Word\logo.png">
            <a:extLst>
              <a:ext uri="{FF2B5EF4-FFF2-40B4-BE49-F238E27FC236}">
                <a16:creationId xmlns:a16="http://schemas.microsoft.com/office/drawing/2014/main" id="{89320A7C-41D8-4E5C-A89B-935F7E084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5868144" y="116950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394319-3A81-4397-9B48-16A0580962E9}"/>
              </a:ext>
            </a:extLst>
          </p:cNvPr>
          <p:cNvSpPr/>
          <p:nvPr/>
        </p:nvSpPr>
        <p:spPr>
          <a:xfrm>
            <a:off x="-1955987" y="31924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вопрос: Разное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763E07C-83ED-4E10-970C-E7FB28D8C839}"/>
              </a:ext>
            </a:extLst>
          </p:cNvPr>
          <p:cNvSpPr/>
          <p:nvPr/>
        </p:nvSpPr>
        <p:spPr>
          <a:xfrm>
            <a:off x="31300" y="2767514"/>
            <a:ext cx="8496943" cy="106464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6667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B76290E9-81CB-4C0B-89EE-E798A7C82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37624D-DC4A-407D-91FE-5285145CDA18}"/>
              </a:ext>
            </a:extLst>
          </p:cNvPr>
          <p:cNvSpPr txBox="1"/>
          <p:nvPr/>
        </p:nvSpPr>
        <p:spPr>
          <a:xfrm>
            <a:off x="5004048" y="-24882"/>
            <a:ext cx="403339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Поздравлять учителя с 1 сентября, это как поздравлять лошадь с началом весенних полевых работ. Но, все равно, в душе праздник.</a:t>
            </a:r>
          </a:p>
        </p:txBody>
      </p:sp>
    </p:spTree>
    <p:extLst>
      <p:ext uri="{BB962C8B-B14F-4D97-AF65-F5344CB8AC3E}">
        <p14:creationId xmlns:p14="http://schemas.microsoft.com/office/powerpoint/2010/main" val="7626358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02AAE60F-697B-4D65-B4C3-7054F78CA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76"/>
            <a:ext cx="9147572" cy="685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994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052736"/>
            <a:ext cx="8496944" cy="55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ПЛАН РАБОТЫ РМО по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ФИЗИЧЕСКОЙ КУЛЬТУРЕ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Итоги работы РМО за 2023-2024 учебный год.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Организация муниципального этапа </a:t>
            </a:r>
            <a:r>
              <a:rPr lang="ru-RU" sz="2000" dirty="0" err="1">
                <a:latin typeface="Times New Roman" pitchFamily="18" charset="0"/>
                <a:ea typeface="Calibri"/>
                <a:cs typeface="Times New Roman" pitchFamily="18" charset="0"/>
              </a:rPr>
              <a:t>ВсОШ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Анализ содержания учебного предмета «Физическая культура»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Мониторинг планируемых результатов освоения ООП НОО/ООО/СОО.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Методические рекомендации Министерства образования.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Федеральный перечень ЭОР.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Школьные спортивные клубы. Выступление сотрудников спортивной школы.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Разное: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    -ОРГ вопросы;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    -план работы на год;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    -аттестация;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   -нормы оценивания;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   -</a:t>
            </a:r>
            <a:r>
              <a:rPr lang="ru-RU" sz="2000" dirty="0" err="1">
                <a:latin typeface="Times New Roman" pitchFamily="18" charset="0"/>
                <a:ea typeface="Calibri"/>
                <a:cs typeface="Times New Roman" pitchFamily="18" charset="0"/>
              </a:rPr>
              <a:t>проф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-ориентация.</a:t>
            </a:r>
          </a:p>
        </p:txBody>
      </p:sp>
      <p:pic>
        <p:nvPicPr>
          <p:cNvPr id="4" name="Рисунок 11" descr="Описание: C:\Users\1\AppData\Local\Microsoft\Windows\Temporary Internet Files\Content.Word\logo.png">
            <a:extLst>
              <a:ext uri="{FF2B5EF4-FFF2-40B4-BE49-F238E27FC236}">
                <a16:creationId xmlns:a16="http://schemas.microsoft.com/office/drawing/2014/main" id="{0197378D-6EFA-42B4-AFDE-57636B6FC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6156176" y="20985"/>
            <a:ext cx="3088492" cy="212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963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105835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вопрос: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Итоги работы РМО 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2023-2024 учебного года.</a:t>
            </a: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837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5CC3DD-819B-4622-9FA8-C37E8E5507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92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314D62-59AA-44E4-8044-A9BCAB6CE6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05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44F410-08F4-4351-893E-5555F8F10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" y="340769"/>
            <a:ext cx="4584426" cy="61125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ADCA78-3613-475A-904A-C7A0B7CA70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816" y="340770"/>
            <a:ext cx="4584425" cy="611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565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9D602A-E369-4D3A-8B30-3A505DF76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000" y="333336"/>
            <a:ext cx="4590000" cy="6120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F15667-A672-4DA3-A531-098ADD0D16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336"/>
            <a:ext cx="459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513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528</Words>
  <Application>Microsoft Office PowerPoint</Application>
  <PresentationFormat>Экран (4:3)</PresentationFormat>
  <Paragraphs>93</Paragraphs>
  <Slides>35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Liberation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Кирилл</cp:lastModifiedBy>
  <cp:revision>42</cp:revision>
  <dcterms:created xsi:type="dcterms:W3CDTF">2023-08-21T05:20:36Z</dcterms:created>
  <dcterms:modified xsi:type="dcterms:W3CDTF">2024-08-27T21:36:10Z</dcterms:modified>
</cp:coreProperties>
</file>