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handoutMasterIdLst>
    <p:handoutMasterId r:id="rId27"/>
  </p:handoutMasterIdLst>
  <p:sldIdLst>
    <p:sldId id="263" r:id="rId2"/>
    <p:sldId id="261" r:id="rId3"/>
    <p:sldId id="258" r:id="rId4"/>
    <p:sldId id="259" r:id="rId5"/>
    <p:sldId id="260" r:id="rId6"/>
    <p:sldId id="264" r:id="rId7"/>
    <p:sldId id="266" r:id="rId8"/>
    <p:sldId id="267" r:id="rId9"/>
    <p:sldId id="256" r:id="rId10"/>
    <p:sldId id="268" r:id="rId11"/>
    <p:sldId id="269" r:id="rId12"/>
    <p:sldId id="271" r:id="rId13"/>
    <p:sldId id="270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75" r:id="rId23"/>
    <p:sldId id="282" r:id="rId24"/>
    <p:sldId id="283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71687-57A4-4B0F-8AB4-E7DC5ACF3F48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B2A4CE8-4107-4A02-9568-641F2419A822}" type="pres">
      <dgm:prSet presAssocID="{50C71687-57A4-4B0F-8AB4-E7DC5ACF3F4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7F398A03-7679-4DAF-A5CD-9C2215F8689F}" type="presOf" srcId="{50C71687-57A4-4B0F-8AB4-E7DC5ACF3F48}" destId="{5B2A4CE8-4107-4A02-9568-641F2419A822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C71687-57A4-4B0F-8AB4-E7DC5ACF3F48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B2A4CE8-4107-4A02-9568-641F2419A822}" type="pres">
      <dgm:prSet presAssocID="{50C71687-57A4-4B0F-8AB4-E7DC5ACF3F4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9F057E3D-04FF-4EF9-97CC-14D8A2788930}" type="presOf" srcId="{50C71687-57A4-4B0F-8AB4-E7DC5ACF3F48}" destId="{5B2A4CE8-4107-4A02-9568-641F2419A822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5D920-82E6-430B-9695-295EA659B157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590AD-46C5-4C54-96A9-5D7B612534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57B3-94D8-4454-9434-211982B6450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0B2E-7DB2-40E3-A8FA-E04BAE49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57B3-94D8-4454-9434-211982B6450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0B2E-7DB2-40E3-A8FA-E04BAE49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57B3-94D8-4454-9434-211982B6450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0B2E-7DB2-40E3-A8FA-E04BAE49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57B3-94D8-4454-9434-211982B6450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0B2E-7DB2-40E3-A8FA-E04BAE49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57B3-94D8-4454-9434-211982B6450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0B2E-7DB2-40E3-A8FA-E04BAE49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57B3-94D8-4454-9434-211982B6450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0B2E-7DB2-40E3-A8FA-E04BAE49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57B3-94D8-4454-9434-211982B6450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0B2E-7DB2-40E3-A8FA-E04BAE49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57B3-94D8-4454-9434-211982B6450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0B2E-7DB2-40E3-A8FA-E04BAE49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57B3-94D8-4454-9434-211982B6450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0B2E-7DB2-40E3-A8FA-E04BAE49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57B3-94D8-4454-9434-211982B6450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0B2E-7DB2-40E3-A8FA-E04BAE49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57B3-94D8-4454-9434-211982B6450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0B2E-7DB2-40E3-A8FA-E04BAE49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157B3-94D8-4454-9434-211982B6450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0B2E-7DB2-40E3-A8FA-E04BAE49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garantf1://70191362.30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garantf1://70530558.0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О приеме граждан на обучение по образовательным программам начального общего, основного общего и среднего общего образовании,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переводе обучающихся из одной образовательной организации в </a:t>
            </a:r>
            <a:r>
              <a:rPr lang="ru-RU" b="1" dirty="0" smtClean="0"/>
              <a:t>другую</a:t>
            </a:r>
            <a:endParaRPr lang="ru-RU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r">
              <a:spcBef>
                <a:spcPts val="0"/>
              </a:spcBef>
              <a:buNone/>
            </a:pPr>
            <a:r>
              <a:rPr lang="ru-RU" sz="1600" b="1" dirty="0" err="1" smtClean="0"/>
              <a:t>Мальгина</a:t>
            </a:r>
            <a:r>
              <a:rPr lang="ru-RU" sz="1600" b="1" dirty="0" smtClean="0"/>
              <a:t> Л.И.,</a:t>
            </a:r>
            <a:endParaRPr lang="ru-RU" sz="800" b="1" dirty="0" smtClean="0"/>
          </a:p>
          <a:p>
            <a:pPr algn="r">
              <a:spcBef>
                <a:spcPts val="0"/>
              </a:spcBef>
              <a:buNone/>
            </a:pPr>
            <a:r>
              <a:rPr lang="ru-RU" sz="1600" b="1" dirty="0" smtClean="0"/>
              <a:t>директор МКОУ </a:t>
            </a:r>
            <a:r>
              <a:rPr lang="ru-RU" sz="1600" b="1" dirty="0" smtClean="0"/>
              <a:t>Р</a:t>
            </a:r>
            <a:r>
              <a:rPr lang="ru-RU" sz="1600" b="1" dirty="0" smtClean="0"/>
              <a:t>ечкаловской СОШ</a:t>
            </a:r>
            <a:r>
              <a:rPr lang="ru-RU" b="1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-9927"/>
            <a:ext cx="74122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u="sng" dirty="0" smtClean="0"/>
              <a:t>Сроки приема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dirty="0" smtClean="0"/>
              <a:t>не позднее 10 календарных дней с момента издания распорядительного акта о закрепленной территории </a:t>
            </a:r>
            <a:r>
              <a:rPr lang="ru-RU" dirty="0" smtClean="0"/>
              <a:t>- о  </a:t>
            </a:r>
            <a:r>
              <a:rPr lang="ru-RU" dirty="0" smtClean="0"/>
              <a:t>количестве мест в первых классах; </a:t>
            </a:r>
          </a:p>
          <a:p>
            <a:r>
              <a:rPr lang="ru-RU" dirty="0" smtClean="0"/>
              <a:t>не позднее 1 </a:t>
            </a:r>
            <a:r>
              <a:rPr lang="ru-RU" dirty="0" smtClean="0"/>
              <a:t>июля - </a:t>
            </a:r>
            <a:r>
              <a:rPr lang="ru-RU" dirty="0" smtClean="0"/>
              <a:t>о  наличии свободных мест для приема детей, не проживающих на закрепленной территории.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u="sng" dirty="0" smtClean="0"/>
              <a:t>Сроки приема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проживающих на территории, закрепленной за школой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Начинается не </a:t>
            </a:r>
            <a:r>
              <a:rPr lang="ru-RU" dirty="0" smtClean="0"/>
              <a:t>позднее 1 февраля и завершается не позднее 30 июня текущего года.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не проживающих на территории, закрепленной за школой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с 1 июля текущего года и завершается при заполнении свободных мест, но не позднее 5 </a:t>
            </a:r>
            <a:r>
              <a:rPr lang="ru-RU" dirty="0" smtClean="0"/>
              <a:t>сентября текущего </a:t>
            </a:r>
            <a:r>
              <a:rPr lang="ru-RU" dirty="0" smtClean="0"/>
              <a:t>года.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Документы,</a:t>
            </a:r>
            <a:br>
              <a:rPr lang="ru-RU" sz="3100" b="1" dirty="0" smtClean="0"/>
            </a:br>
            <a:r>
              <a:rPr lang="ru-RU" sz="3100" b="1" dirty="0" smtClean="0"/>
              <a:t> представляемые при поступлении в школу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Заявление</a:t>
            </a:r>
          </a:p>
          <a:p>
            <a:r>
              <a:rPr lang="ru-RU" dirty="0" smtClean="0"/>
              <a:t>а) фамилия, имя, отчество (последнее при наличии) ребенка; </a:t>
            </a:r>
          </a:p>
          <a:p>
            <a:r>
              <a:rPr lang="ru-RU" dirty="0" smtClean="0"/>
              <a:t>б) дата и место рождения ребенка; </a:t>
            </a:r>
          </a:p>
          <a:p>
            <a:r>
              <a:rPr lang="ru-RU" dirty="0" smtClean="0"/>
              <a:t>в) фамилия, имя, отчество (последнее при наличии) родителей (законных представителей) ребенка; </a:t>
            </a:r>
          </a:p>
          <a:p>
            <a:r>
              <a:rPr lang="ru-RU" dirty="0" smtClean="0"/>
              <a:t>г) адрес места жительства ребенка, его родителей (законных представителей); </a:t>
            </a:r>
          </a:p>
          <a:p>
            <a:r>
              <a:rPr lang="ru-RU" dirty="0" err="1" smtClean="0"/>
              <a:t>д</a:t>
            </a:r>
            <a:r>
              <a:rPr lang="ru-RU" dirty="0" smtClean="0"/>
              <a:t>) контактные телефоны родителей (законных представителей) ребенка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Документы</a:t>
            </a:r>
            <a:r>
              <a:rPr lang="ru-RU" sz="3100" b="1" dirty="0" smtClean="0"/>
              <a:t>,</a:t>
            </a:r>
            <a:br>
              <a:rPr lang="ru-RU" sz="3100" b="1" dirty="0" smtClean="0"/>
            </a:br>
            <a:r>
              <a:rPr lang="ru-RU" sz="3100" b="1" dirty="0" smtClean="0"/>
              <a:t> </a:t>
            </a:r>
            <a:r>
              <a:rPr lang="ru-RU" sz="3100" b="1" dirty="0" smtClean="0"/>
              <a:t>представляемые при поступлении в </a:t>
            </a:r>
            <a:r>
              <a:rPr lang="ru-RU" sz="3100" b="1" dirty="0" smtClean="0"/>
              <a:t>1 класс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908720"/>
          <a:ext cx="8892480" cy="5732623"/>
        </p:xfrm>
        <a:graphic>
          <a:graphicData uri="http://schemas.openxmlformats.org/drawingml/2006/table">
            <a:tbl>
              <a:tblPr/>
              <a:tblGrid>
                <a:gridCol w="2764984"/>
                <a:gridCol w="3063748"/>
                <a:gridCol w="3063748"/>
              </a:tblGrid>
              <a:tr h="1019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Для граждан, проживающих на закрепленной территории </a:t>
                      </a:r>
                    </a:p>
                  </a:txBody>
                  <a:tcPr marL="58316" marR="5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Для граждан, не проживающих на закрепленной территории </a:t>
                      </a:r>
                    </a:p>
                  </a:txBody>
                  <a:tcPr marL="58316" marR="5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граждане и лица без гражданства 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16" marR="5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9487">
                <a:tc>
                  <a:txBody>
                    <a:bodyPr/>
                    <a:lstStyle/>
                    <a:p>
                      <a:pPr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335280" algn="l"/>
                        </a:tabLst>
                      </a:pP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оригинал свидетельства о рождении ребенка или доку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мент, подтверждающий родство заявителя,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335280" algn="l"/>
                        </a:tabLst>
                      </a:pP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сви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детельство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 регистрации (или документ, содержащий сведения о регистрации) ребенка по месту жительства </a:t>
                      </a:r>
                      <a:r>
                        <a:rPr lang="ru-RU" sz="1800" b="1" spc="15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или по месту пребывания на закрепленной территории. 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316" marR="5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spc="-1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свидетельство о рождении ребенка или доку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мент, подтверждающий родство заявителя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6" marR="5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spc="-15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u="sng" spc="-15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Дополнительно:</a:t>
                      </a:r>
                      <a:endParaRPr lang="ru-RU" sz="1800" b="1" u="sng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документ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подтверждающий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родство заявителя (или законность представления прав 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ребенка),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b="1" spc="-25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документ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подтверждающий право заявителя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 пребывание в России.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16" marR="5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Журнал приема заявлений в МКОУ Речкаловскую СОШ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953110"/>
          <a:ext cx="8291264" cy="42683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6408"/>
                <a:gridCol w="1036408"/>
                <a:gridCol w="1036408"/>
                <a:gridCol w="1036408"/>
                <a:gridCol w="1036408"/>
                <a:gridCol w="1036408"/>
                <a:gridCol w="1036408"/>
                <a:gridCol w="1036408"/>
              </a:tblGrid>
              <a:tr h="1842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Регистр.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№</a:t>
                      </a:r>
                      <a:endParaRPr lang="ru-RU" sz="1400" b="1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заявления</a:t>
                      </a:r>
                      <a:endParaRPr lang="ru-RU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Дата  </a:t>
                      </a:r>
                      <a:r>
                        <a:rPr lang="ru-RU" sz="1400" b="1" dirty="0" err="1" smtClean="0"/>
                        <a:t>регистра-ции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/>
                        <a:t>заявления</a:t>
                      </a:r>
                      <a:endParaRPr lang="ru-RU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ФИО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/>
                        <a:t>поступаю-щего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граждани-на</a:t>
                      </a:r>
                      <a:r>
                        <a:rPr lang="ru-RU" sz="1400" b="1" dirty="0"/>
                        <a:t>, указанного в заявлении о </a:t>
                      </a:r>
                      <a:r>
                        <a:rPr lang="ru-RU" sz="1400" b="1" dirty="0" err="1" smtClean="0"/>
                        <a:t>зачисле-нии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/>
                        <a:t>в </a:t>
                      </a:r>
                      <a:r>
                        <a:rPr lang="ru-RU" sz="1400" b="1" dirty="0" smtClean="0"/>
                        <a:t>ОУ</a:t>
                      </a:r>
                      <a:endParaRPr lang="ru-RU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Дата рождения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поступающего гражданина</a:t>
                      </a:r>
                      <a:endParaRPr lang="ru-RU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ФИО заявителя</a:t>
                      </a:r>
                      <a:endParaRPr lang="ru-RU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Адрес места жительства</a:t>
                      </a:r>
                      <a:endParaRPr lang="ru-RU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Представленные документы</a:t>
                      </a:r>
                      <a:endParaRPr lang="ru-RU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В случае отказа в  зачислении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/>
                        <a:t>Граждани-на</a:t>
                      </a:r>
                      <a:r>
                        <a:rPr lang="ru-RU" sz="1400" b="1" dirty="0" smtClean="0"/>
                        <a:t>   </a:t>
                      </a:r>
                      <a:r>
                        <a:rPr lang="ru-RU" sz="1400" b="1" dirty="0"/>
                        <a:t>указать основание</a:t>
                      </a:r>
                      <a:endParaRPr lang="ru-RU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58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58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58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11560" y="467960"/>
            <a:ext cx="761458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РАСПИСКА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ПОЛУЧЕНИИ ДОКУМЕНТОВ О ПРИЕМЕ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МКОУ РЕЧКАЛОВСКУЮ СОШ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Выдана в подтверждении того, что МКОУ Речкаловской СОШ получены  от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__________________________________________________________ следующие документы для зачисления	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_____________________________________________________________ в _______________ класс: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(фамилия, имя, отчество ребенка)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772816"/>
          <a:ext cx="8064897" cy="4227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56"/>
                <a:gridCol w="4872542"/>
                <a:gridCol w="2688299"/>
              </a:tblGrid>
              <a:tr h="342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№ </a:t>
                      </a:r>
                      <a:r>
                        <a:rPr lang="ru-RU" sz="1400" b="1" dirty="0" err="1"/>
                        <a:t>п</a:t>
                      </a:r>
                      <a:r>
                        <a:rPr lang="ru-RU" sz="1400" b="1" dirty="0"/>
                        <a:t>/</a:t>
                      </a:r>
                      <a:r>
                        <a:rPr lang="ru-RU" sz="1400" b="1" dirty="0" err="1"/>
                        <a:t>п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Наименование документа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/>
                        <a:t>Отметка о принятии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1.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Заявление о приеме (зачислении) ребенка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/>
                        <a:t>Регистр. № ________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5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/>
                        <a:t>2.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Копия документа, удостоверяющая личность родителя (законного представителя)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5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/>
                        <a:t>3.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Копия свидетельства о рождении ребенка (или иной документ подтверждающий родство с ребенком)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0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/>
                        <a:t>5.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Копия свидетельства о регистрации ребенка по месту жительства (по месту пребывания) на закрепленной территории или документ, содержащий сведения о регистрации ребенка по месту жительства (месту пребывания) на закрепленной территории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5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/>
                        <a:t>6.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Документ, подтверждающий право заявителя на пребывание в Российской Федерации (для иностранных граждан)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5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/>
                        <a:t>7.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Другие документы, представленные по усмотрению родителей (законных представителей)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95536" y="6150114"/>
            <a:ext cx="83884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«___» ___________ 20___г.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Ответственное лицо, принявшее документ ___________________ / ___________________/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                       		         подпи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сь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                      (Ф.И.О.)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М.П.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Зачисление </a:t>
            </a:r>
            <a:r>
              <a:rPr lang="ru-RU" dirty="0" smtClean="0"/>
              <a:t>в первый класс школы оформляется ее распорядительным актом в </a:t>
            </a:r>
            <a:r>
              <a:rPr lang="ru-RU" u="sng" dirty="0" smtClean="0"/>
              <a:t>течение 7 рабочих дней </a:t>
            </a:r>
            <a:r>
              <a:rPr lang="ru-RU" dirty="0" smtClean="0"/>
              <a:t>после приема документов.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67544" y="260648"/>
          <a:ext cx="7643812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ПРИЁМ ВО 2-11 КЛАСС</a:t>
            </a:r>
            <a:endParaRPr lang="ru-RU" sz="2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заявление о зачислении обучающегося в школу в порядке перевода из другой организации, осуществляющей образовательную деятельность,  в котором указывается</a:t>
            </a:r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b="1" dirty="0" smtClean="0"/>
              <a:t>	а</a:t>
            </a:r>
            <a:r>
              <a:rPr lang="ru-RU" sz="1800" b="1" dirty="0" smtClean="0"/>
              <a:t>) фамилия, имя, отчество (последнее при наличии) ребенка; </a:t>
            </a:r>
          </a:p>
          <a:p>
            <a:pPr>
              <a:buNone/>
            </a:pPr>
            <a:r>
              <a:rPr lang="ru-RU" sz="1800" b="1" dirty="0" smtClean="0"/>
              <a:t>	б</a:t>
            </a:r>
            <a:r>
              <a:rPr lang="ru-RU" sz="1800" b="1" dirty="0" smtClean="0"/>
              <a:t>) дата и место рождения ребенка; </a:t>
            </a:r>
          </a:p>
          <a:p>
            <a:pPr>
              <a:buNone/>
            </a:pPr>
            <a:r>
              <a:rPr lang="ru-RU" sz="1800" b="1" dirty="0" smtClean="0"/>
              <a:t>	в</a:t>
            </a:r>
            <a:r>
              <a:rPr lang="ru-RU" sz="1800" b="1" dirty="0" smtClean="0"/>
              <a:t>) фамилия, имя, отчество (последнее при наличии) родителей (законных представителей) ребенка; </a:t>
            </a:r>
          </a:p>
          <a:p>
            <a:pPr>
              <a:buNone/>
            </a:pPr>
            <a:r>
              <a:rPr lang="ru-RU" sz="1800" b="1" dirty="0" smtClean="0"/>
              <a:t>	г</a:t>
            </a:r>
            <a:r>
              <a:rPr lang="ru-RU" sz="1800" b="1" dirty="0" smtClean="0"/>
              <a:t>) адрес места жительства ребенка, его родителей (законных представителей); </a:t>
            </a:r>
          </a:p>
          <a:p>
            <a:pPr>
              <a:buNone/>
            </a:pPr>
            <a:r>
              <a:rPr lang="ru-RU" sz="1800" b="1" dirty="0" smtClean="0"/>
              <a:t>	</a:t>
            </a:r>
            <a:r>
              <a:rPr lang="ru-RU" sz="1800" b="1" dirty="0" err="1" smtClean="0"/>
              <a:t>д</a:t>
            </a:r>
            <a:r>
              <a:rPr lang="ru-RU" sz="1800" b="1" dirty="0" smtClean="0"/>
              <a:t>) контактные телефоны родителей (законных представителей) ребенка</a:t>
            </a:r>
          </a:p>
          <a:p>
            <a:r>
              <a:rPr lang="ru-RU" sz="1800" b="1" dirty="0" smtClean="0"/>
              <a:t>оригинал документа, удостоверяющего личность совершеннолетнего обучающегося или родителя (законного представителя) несовершеннолетнего обучающегося,</a:t>
            </a:r>
          </a:p>
          <a:p>
            <a:r>
              <a:rPr lang="ru-RU" sz="1800" b="1" dirty="0" smtClean="0"/>
              <a:t>личное дело обучающегося,</a:t>
            </a:r>
          </a:p>
          <a:p>
            <a:r>
              <a:rPr lang="ru-RU" sz="1800" b="1" dirty="0" smtClean="0"/>
              <a:t>документы, содержащие информацию об успеваемости обучающегося в текущем учебном году (выписка из классного журнала с текущими отметками и результатами промежуточной аттестации), заверенные печатью организации, осуществляющей образовательную деятельность, из которой прибыл обучающийся, и подписью руководителя (уполномоченного им лица).  </a:t>
            </a:r>
          </a:p>
          <a:p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2290266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b="1" dirty="0" smtClean="0"/>
              <a:t>в </a:t>
            </a:r>
            <a:r>
              <a:rPr lang="ru-RU" sz="2800" b="1" dirty="0" smtClean="0"/>
              <a:t>течение 3 рабочих дней после приема заявления и </a:t>
            </a:r>
            <a:r>
              <a:rPr lang="ru-RU" sz="2800" b="1" dirty="0" smtClean="0"/>
              <a:t>документов - </a:t>
            </a:r>
            <a:r>
              <a:rPr lang="ru-RU" sz="2800" dirty="0" smtClean="0"/>
              <a:t>приказ  </a:t>
            </a:r>
            <a:r>
              <a:rPr lang="ru-RU" sz="2800" dirty="0" smtClean="0"/>
              <a:t>руководителя </a:t>
            </a:r>
            <a:r>
              <a:rPr lang="ru-RU" sz="2800" dirty="0" smtClean="0"/>
              <a:t> о зачисление </a:t>
            </a:r>
            <a:r>
              <a:rPr lang="ru-RU" sz="2800" dirty="0" smtClean="0"/>
              <a:t>в порядке перевода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	</a:t>
            </a:r>
            <a:r>
              <a:rPr lang="ru-RU" sz="2800" b="1" dirty="0" smtClean="0"/>
              <a:t>течение </a:t>
            </a:r>
            <a:r>
              <a:rPr lang="ru-RU" sz="2800" b="1" dirty="0" smtClean="0"/>
              <a:t>2 рабочих дней с даты издания </a:t>
            </a:r>
            <a:r>
              <a:rPr lang="ru-RU" sz="2800" b="1" dirty="0" smtClean="0"/>
              <a:t>приказа о </a:t>
            </a:r>
            <a:r>
              <a:rPr lang="ru-RU" sz="2800" b="1" dirty="0" smtClean="0"/>
              <a:t>зачислении обучающегося в порядке перевода</a:t>
            </a:r>
            <a:r>
              <a:rPr lang="ru-RU" sz="2800" dirty="0" smtClean="0"/>
              <a:t> </a:t>
            </a:r>
            <a:r>
              <a:rPr lang="ru-RU" sz="2800" dirty="0" smtClean="0"/>
              <a:t>обучающегося  - письменное уведомление  организации, </a:t>
            </a:r>
            <a:r>
              <a:rPr lang="ru-RU" sz="2800" dirty="0" smtClean="0"/>
              <a:t>из которой прибыл обучающийся, о номере и дате </a:t>
            </a:r>
            <a:r>
              <a:rPr lang="ru-RU" sz="2800" dirty="0" smtClean="0"/>
              <a:t>приказа о </a:t>
            </a:r>
            <a:r>
              <a:rPr lang="ru-RU" sz="2800" dirty="0" smtClean="0"/>
              <a:t>зачислении обучающегося в школу</a:t>
            </a:r>
            <a:r>
              <a:rPr lang="ru-RU" sz="2800" dirty="0" smtClean="0"/>
              <a:t>, </a:t>
            </a:r>
            <a:r>
              <a:rPr lang="ru-RU" sz="2800" dirty="0" smtClean="0"/>
              <a:t>отчисленного из другой </a:t>
            </a:r>
            <a:r>
              <a:rPr lang="ru-RU" sz="2800" dirty="0" smtClean="0"/>
              <a:t>организации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52934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Отчисление из  ОО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 smtClean="0"/>
              <a:t>связи с получением образования (завершением обучения</a:t>
            </a:r>
            <a:r>
              <a:rPr lang="ru-RU" dirty="0" smtClean="0"/>
              <a:t>) -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приказ </a:t>
            </a:r>
            <a:r>
              <a:rPr lang="ru-RU" dirty="0" smtClean="0"/>
              <a:t>директора школы </a:t>
            </a:r>
            <a:r>
              <a:rPr lang="ru-RU" b="1" dirty="0" smtClean="0"/>
              <a:t>не позднее 3 дней </a:t>
            </a:r>
            <a:r>
              <a:rPr lang="ru-RU" dirty="0" smtClean="0"/>
              <a:t>от даты проведения педагогического совета.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285852" y="1571612"/>
            <a:ext cx="6000792" cy="642942"/>
          </a:xfrm>
          <a:prstGeom prst="roundRect">
            <a:avLst/>
          </a:prstGeom>
          <a:solidFill>
            <a:srgbClr val="E3EAF5"/>
          </a:solidFill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Федеральный закон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2285992"/>
            <a:ext cx="7786742" cy="1357322"/>
          </a:xfrm>
          <a:prstGeom prst="roundRect">
            <a:avLst/>
          </a:prstGeom>
          <a:solidFill>
            <a:srgbClr val="E3EAF5"/>
          </a:solidFill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«Об образовании 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в Российской Федерации»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28" y="4572008"/>
            <a:ext cx="5715040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№ 273-ФЗ от 29 декабря 2012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52934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Отчисление из  ОО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dirty="0" smtClean="0"/>
              <a:t>досрочно по следующим основаниям:</a:t>
            </a:r>
          </a:p>
          <a:p>
            <a:pPr>
              <a:buNone/>
            </a:pPr>
            <a:r>
              <a:rPr lang="ru-RU" dirty="0" smtClean="0"/>
              <a:t>- по инициативе обучающегося или родителей (законных представителей) несовершеннолетнего обучающегося в случае перевода обучающегося для продолжения освоения образовательной программы в другую организацию, осуществляющую образовательную </a:t>
            </a:r>
            <a:r>
              <a:rPr lang="ru-RU" dirty="0" smtClean="0"/>
              <a:t>деятельность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заявлении об отчислении в порядке перевода в принимающую организацию указываются:</a:t>
            </a:r>
          </a:p>
          <a:p>
            <a:pPr>
              <a:buNone/>
            </a:pPr>
            <a:r>
              <a:rPr lang="ru-RU" dirty="0" smtClean="0"/>
              <a:t> 	а</a:t>
            </a:r>
            <a:r>
              <a:rPr lang="ru-RU" dirty="0" smtClean="0"/>
              <a:t>) фамилия, имя, отчество (при наличии) обучающегося;</a:t>
            </a:r>
          </a:p>
          <a:p>
            <a:pPr>
              <a:buNone/>
            </a:pPr>
            <a:r>
              <a:rPr lang="ru-RU" dirty="0" smtClean="0"/>
              <a:t>	б</a:t>
            </a:r>
            <a:r>
              <a:rPr lang="ru-RU" dirty="0" smtClean="0"/>
              <a:t>) дата рождения;</a:t>
            </a:r>
          </a:p>
          <a:p>
            <a:pPr>
              <a:buNone/>
            </a:pPr>
            <a:r>
              <a:rPr lang="ru-RU" dirty="0" smtClean="0"/>
              <a:t>	в</a:t>
            </a:r>
            <a:r>
              <a:rPr lang="ru-RU" dirty="0" smtClean="0"/>
              <a:t>) класс и профиль обучения (при наличии);</a:t>
            </a:r>
          </a:p>
          <a:p>
            <a:pPr>
              <a:buNone/>
            </a:pPr>
            <a:r>
              <a:rPr lang="ru-RU" dirty="0" smtClean="0"/>
              <a:t>	г</a:t>
            </a:r>
            <a:r>
              <a:rPr lang="ru-RU" dirty="0" smtClean="0"/>
              <a:t>) наименование принимающей организации. В случае переезда в другую местность указывается только населенный пункт, субъект Российской Федерации.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 smtClean="0"/>
              <a:t>В трехдневный  - </a:t>
            </a:r>
            <a:r>
              <a:rPr lang="ru-RU" dirty="0" smtClean="0"/>
              <a:t>приказ </a:t>
            </a:r>
            <a:r>
              <a:rPr lang="ru-RU" dirty="0" smtClean="0"/>
              <a:t>об отчислении обучающегося в порядке перевода с указанием принимающей организации</a:t>
            </a:r>
            <a:r>
              <a:rPr lang="ru-RU" dirty="0" smtClean="0"/>
              <a:t>.</a:t>
            </a:r>
          </a:p>
          <a:p>
            <a:r>
              <a:rPr lang="ru-RU" u="sng" dirty="0" smtClean="0"/>
              <a:t>Обучающемуся  выдаются следующие </a:t>
            </a:r>
            <a:r>
              <a:rPr lang="ru-RU" u="sng" dirty="0" smtClean="0"/>
              <a:t>документы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	-личное </a:t>
            </a:r>
            <a:r>
              <a:rPr lang="ru-RU" dirty="0" smtClean="0"/>
              <a:t>дело обучающегося;</a:t>
            </a:r>
          </a:p>
          <a:p>
            <a:pPr>
              <a:buNone/>
            </a:pPr>
            <a:r>
              <a:rPr lang="ru-RU" dirty="0" smtClean="0"/>
              <a:t>	-документы</a:t>
            </a:r>
            <a:r>
              <a:rPr lang="ru-RU" dirty="0" smtClean="0"/>
              <a:t>, содержащие информацию об успеваемости обучающегося в текущем учебном году (выписка из классного журнала с текущими отметками и результатами промежуточной аттестации), заверенные печатью школы и подписью ее руководителя (уполномоченного им лица).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52934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Другие причины отчисление </a:t>
            </a:r>
            <a:r>
              <a:rPr lang="ru-RU" sz="2800" b="1" u="sng" dirty="0" smtClean="0"/>
              <a:t>из  ОО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отчисление </a:t>
            </a:r>
            <a:r>
              <a:rPr lang="ru-RU" dirty="0" smtClean="0"/>
              <a:t>несовершеннолетнего обучающегося как мера дисциплинарного </a:t>
            </a:r>
            <a:r>
              <a:rPr lang="ru-RU" dirty="0" smtClean="0"/>
              <a:t>взыскания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случае ликвидации </a:t>
            </a:r>
            <a:r>
              <a:rPr lang="ru-RU" dirty="0" smtClean="0"/>
              <a:t>школы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прекращения деятельности </a:t>
            </a:r>
            <a:r>
              <a:rPr lang="ru-RU" dirty="0" smtClean="0"/>
              <a:t>школы </a:t>
            </a:r>
          </a:p>
          <a:p>
            <a:r>
              <a:rPr lang="ru-RU" dirty="0" smtClean="0"/>
              <a:t>аннулирования </a:t>
            </a:r>
            <a:r>
              <a:rPr lang="ru-RU" dirty="0" smtClean="0"/>
              <a:t>лицензии на осуществление образовательной </a:t>
            </a:r>
            <a:r>
              <a:rPr lang="ru-RU" dirty="0" smtClean="0"/>
              <a:t>деятельности </a:t>
            </a:r>
          </a:p>
          <a:p>
            <a:r>
              <a:rPr lang="ru-RU" dirty="0" smtClean="0"/>
              <a:t>лишения </a:t>
            </a:r>
            <a:r>
              <a:rPr lang="ru-RU" dirty="0" smtClean="0"/>
              <a:t>ее государственной аккредитации по соответствующей образовательной программе или истечения срока действия государственной аккредитации по соответствующей образовательной </a:t>
            </a:r>
            <a:r>
              <a:rPr lang="ru-RU" dirty="0" smtClean="0"/>
              <a:t>программе</a:t>
            </a:r>
          </a:p>
          <a:p>
            <a:r>
              <a:rPr lang="ru-RU" dirty="0" smtClean="0"/>
              <a:t> в </a:t>
            </a:r>
            <a:r>
              <a:rPr lang="ru-RU" dirty="0" smtClean="0"/>
              <a:t>случае приостановления действия лицензии, приостановления действия государственной аккредитации полностью или в отношении отдельных уровней </a:t>
            </a:r>
            <a:r>
              <a:rPr lang="ru-RU" dirty="0" smtClean="0"/>
              <a:t>образования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52934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Другие причины отчисление </a:t>
            </a:r>
            <a:r>
              <a:rPr lang="ru-RU" sz="2800" b="1" u="sng" dirty="0" smtClean="0"/>
              <a:t>из  ОО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 smtClean="0"/>
              <a:t>случае применение в отношении обучающегося наказания в виде лишения свободы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случае смерти обучающегося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95536" y="404664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smtClean="0">
                <a:ln>
                  <a:noFill/>
                </a:ln>
                <a:solidFill>
                  <a:srgbClr val="26282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Статья 55</a:t>
            </a:r>
            <a:r>
              <a:rPr kumimoji="0" lang="ru-RU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Общие требования к приему на обучение в организацию,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осуществляющую образовательную деятельность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1520" y="1280952"/>
            <a:ext cx="835292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6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Прием на обучение </a:t>
            </a:r>
            <a:r>
              <a:rPr kumimoji="0" lang="ru-RU" sz="16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организацию, осуществляющую образовательную деятельность, </a:t>
            </a:r>
            <a:r>
              <a:rPr kumimoji="0" lang="ru-RU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проводится на принципах равных условий приема для всех поступающих</a:t>
            </a:r>
            <a:r>
              <a:rPr kumimoji="0" lang="ru-RU" sz="16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за исключением лиц, которым в соответствии с настоящим Федеральным законом предоставлены особые права (преимущества) при приеме на обучение.</a:t>
            </a:r>
            <a:endParaRPr kumimoji="0" lang="ru-RU" sz="160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Организация, осуществляющая образовательную деятельность, обязана ознакомить поступающего и (или) его родителей (законных представителей) со своим уставом, с лицензией на осуществление образовательной деятельности, со свидетельством о государственной аккредитации, с образовательными программами и другими документами</a:t>
            </a:r>
            <a:r>
              <a:rPr kumimoji="0" lang="ru-RU" sz="16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регламентирующими организацию и осуществление образовательной деятельности, права и обязанности обучающихся. При проведении приема на конкурсной основе поступающему предоставляется также информация о проводимом конкурсе и об итогах его проведения.</a:t>
            </a:r>
            <a:endParaRPr kumimoji="0" lang="ru-RU" sz="160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Прием на обучение по основным общеобразовательным программам</a:t>
            </a:r>
            <a:r>
              <a:rPr kumimoji="0" lang="ru-RU" sz="1600" i="0" u="none" strike="noStrike" cap="none" normalizeH="0" baseline="0" dirty="0" smtClean="0" bmk="sub_10865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образовательным программам среднего профессионального образования за счет бюджетных ассигнований федерального бюджета, бюджетов субъектов Российской Федерации и местных бюджетов </a:t>
            </a:r>
            <a:r>
              <a:rPr kumimoji="0" lang="ru-RU" sz="1600" b="1" i="0" u="none" strike="noStrike" cap="none" normalizeH="0" baseline="0" dirty="0" smtClean="0" bmk="sub_10865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проводится на общедоступной основе, </a:t>
            </a:r>
            <a:r>
              <a:rPr kumimoji="0" lang="ru-RU" sz="1600" i="0" u="none" strike="noStrike" cap="none" normalizeH="0" baseline="0" dirty="0" smtClean="0" bmk="sub_10865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иное не предусмотрено настоящим Федеральным законом. </a:t>
            </a:r>
            <a:r>
              <a:rPr kumimoji="0" lang="ru-RU" sz="1600" b="1" i="0" u="none" strike="noStrike" cap="none" normalizeH="0" baseline="0" dirty="0" smtClean="0" bmk="sub_10865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 ограниченными возможностями здоровья принимаются на обучение по адаптированной основной общеобразовательной программе только с согласия родителей (законных представителей) и на основании рекомендаций </a:t>
            </a:r>
            <a:r>
              <a:rPr kumimoji="0" lang="ru-RU" sz="1600" b="1" i="0" u="none" strike="noStrike" cap="none" normalizeH="0" baseline="0" dirty="0" err="1" smtClean="0" bmk="sub_10865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kumimoji="0" lang="ru-RU" sz="1600" b="1" i="0" u="none" strike="noStrike" cap="none" normalizeH="0" baseline="0" dirty="0" smtClean="0" bmk="sub_10865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комиссии.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5536" y="358498"/>
            <a:ext cx="83529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6282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Статья 67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Организация приема  на обучение по основным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общеобразовательным программам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51520" y="1412776"/>
            <a:ext cx="856895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Правила приема</a:t>
            </a:r>
            <a:r>
              <a:rPr kumimoji="0" lang="ru-RU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государственные и </a:t>
            </a:r>
            <a:r>
              <a:rPr kumimoji="0" lang="ru-RU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муниципальные образовательные </a:t>
            </a:r>
            <a:r>
              <a:rPr kumimoji="0" lang="ru-RU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организации на обучение по основным общеобразовательным программам </a:t>
            </a:r>
            <a:r>
              <a:rPr kumimoji="0" lang="ru-RU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должны обеспечивать</a:t>
            </a:r>
            <a:r>
              <a:rPr kumimoji="0" lang="ru-RU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также </a:t>
            </a:r>
            <a:r>
              <a:rPr kumimoji="0" lang="ru-RU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прием в образовательную организацию граждан, имеющих право на получение общего образования соответствующего уровня и проживающих на территории, за которой закреплена указанная образовательная организация.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b="1" dirty="0"/>
              <a:t>В приеме в государственную или муниципальную образовательную организацию может быть отказано только по причине отсутствия в ней свободных мест,</a:t>
            </a:r>
            <a:r>
              <a:rPr lang="ru-RU" dirty="0"/>
              <a:t> за исключением случаев, предусмотренных </a:t>
            </a:r>
            <a:r>
              <a:rPr lang="ru-RU" dirty="0">
                <a:hlinkClick r:id=""/>
              </a:rPr>
              <a:t>частями 5</a:t>
            </a:r>
            <a:r>
              <a:rPr lang="ru-RU" dirty="0"/>
              <a:t> и </a:t>
            </a:r>
            <a:r>
              <a:rPr lang="ru-RU" dirty="0">
                <a:hlinkClick r:id=""/>
              </a:rPr>
              <a:t>6</a:t>
            </a:r>
            <a:r>
              <a:rPr lang="ru-RU" dirty="0"/>
              <a:t> настоящей статьи и </a:t>
            </a:r>
            <a:r>
              <a:rPr lang="ru-RU" dirty="0">
                <a:hlinkClick r:id=""/>
              </a:rPr>
              <a:t>статьей 88</a:t>
            </a:r>
            <a:r>
              <a:rPr lang="ru-RU" dirty="0"/>
              <a:t> настоящего Федерального закона. </a:t>
            </a:r>
            <a:r>
              <a:rPr lang="ru-RU" b="1" dirty="0"/>
              <a:t>В случае отсутствия мест</a:t>
            </a:r>
            <a:r>
              <a:rPr lang="ru-RU" dirty="0"/>
              <a:t> </a:t>
            </a:r>
            <a:r>
              <a:rPr lang="ru-RU" b="1" dirty="0"/>
              <a:t>в</a:t>
            </a:r>
            <a:r>
              <a:rPr lang="ru-RU" dirty="0"/>
              <a:t> государственной или </a:t>
            </a:r>
            <a:r>
              <a:rPr lang="ru-RU" b="1" dirty="0"/>
              <a:t>муниципальной образовательной организации родители (законные представители) ребенка для решения вопроса о его устройстве в другую общеобразовательную организацию обращаются непосредственно</a:t>
            </a:r>
            <a:r>
              <a:rPr lang="ru-RU" dirty="0"/>
              <a:t> </a:t>
            </a:r>
            <a:r>
              <a:rPr lang="ru-RU" b="1" dirty="0"/>
              <a:t>в орган </a:t>
            </a:r>
            <a:r>
              <a:rPr lang="ru-RU" dirty="0"/>
              <a:t>исполнительной власти субъекта Российской Федерации, осуществляющий государственное управление в сфере образования, или </a:t>
            </a:r>
            <a:r>
              <a:rPr lang="ru-RU" b="1" dirty="0"/>
              <a:t>орган местного самоуправления, осуществляющий управление в сфере образования.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>
                <a:hlinkClick r:id="rId2"/>
              </a:rPr>
              <a:t>Статья 30. Локальные нормативные акты, содержащие нормы, регулирующие образовательные отношения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2. Образовательная организация принимает локальные нормативные акты по основным вопросам организации и осуществления образовательной деятельности, в том числе регламентирующие </a:t>
            </a:r>
            <a:endParaRPr lang="ru-RU" dirty="0" smtClean="0"/>
          </a:p>
          <a:p>
            <a:r>
              <a:rPr lang="ru-RU" b="1" dirty="0" smtClean="0"/>
              <a:t>правила </a:t>
            </a:r>
            <a:r>
              <a:rPr lang="ru-RU" b="1" dirty="0"/>
              <a:t>приема обучающихся,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режим </a:t>
            </a:r>
            <a:r>
              <a:rPr lang="ru-RU" dirty="0"/>
              <a:t>занятий обучающихся, </a:t>
            </a:r>
            <a:endParaRPr lang="ru-RU" dirty="0" smtClean="0"/>
          </a:p>
          <a:p>
            <a:r>
              <a:rPr lang="ru-RU" dirty="0" smtClean="0"/>
              <a:t>формы</a:t>
            </a:r>
            <a:r>
              <a:rPr lang="ru-RU" dirty="0"/>
              <a:t>, периодичность и порядок текущего контроля успеваемости и промежуточной аттестации обучающихся, </a:t>
            </a:r>
            <a:endParaRPr lang="ru-RU" dirty="0" smtClean="0"/>
          </a:p>
          <a:p>
            <a:r>
              <a:rPr lang="ru-RU" b="1" dirty="0"/>
              <a:t>п</a:t>
            </a:r>
            <a:r>
              <a:rPr lang="ru-RU" b="1" dirty="0" smtClean="0"/>
              <a:t>орядок </a:t>
            </a:r>
            <a:r>
              <a:rPr lang="ru-RU" b="1" dirty="0"/>
              <a:t>и основания перевода, отчисления и восстановления обучающихся, </a:t>
            </a:r>
            <a:endParaRPr lang="ru-RU" b="1" dirty="0" smtClean="0"/>
          </a:p>
          <a:p>
            <a:r>
              <a:rPr lang="ru-RU" dirty="0" smtClean="0"/>
              <a:t>порядок </a:t>
            </a:r>
            <a:r>
              <a:rPr lang="ru-RU" dirty="0"/>
              <a:t>оформления возникновения, приостановления и прекращения отношений между образовательной организацией и обучающимися и (или) родителями (законными представителями) несовершеннолетних обучающихся.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  <a:hlinkClick r:id="rId2"/>
              </a:rPr>
              <a:t>Приказ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  <a:hlinkClick r:id="rId2"/>
              </a:rPr>
              <a:t>Министерства образования и науки РФ от 22 января 2014 г. N 32 "Об утверждении Порядка приема граждан на обучение по образовательным программам начального общего, основного общего и среднего общего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  <a:hlinkClick r:id="rId2"/>
              </a:rPr>
              <a:t>образования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  <a:hlinkClick r:id="rId2"/>
              </a:rPr>
              <a:t>"</a:t>
            </a:r>
            <a:r>
              <a:rPr lang="ru-RU" sz="2400" b="1" dirty="0" smtClean="0">
                <a:solidFill>
                  <a:srgbClr val="26282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26282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Приказ </a:t>
            </a:r>
            <a:r>
              <a:rPr lang="ru-RU" dirty="0" smtClean="0"/>
              <a:t>Министерства образования и науки РФ от 12 марта 2014 г. № 177</a:t>
            </a:r>
            <a:br>
              <a:rPr lang="ru-RU" dirty="0" smtClean="0"/>
            </a:br>
            <a:r>
              <a:rPr lang="ru-RU" dirty="0" smtClean="0"/>
              <a:t>«Об </a:t>
            </a:r>
            <a:r>
              <a:rPr lang="ru-RU" dirty="0" smtClean="0"/>
              <a:t>утверждении Порядка и условий осуществления перевода обучающихся из одной организации, осуществляющей образовательную деятельность по образовательным программам начального общего, основного общего и среднего общего образования, в другие организации, осуществляющие образовательную деятельность по образовательным программам соответствующих уровня и </a:t>
            </a:r>
            <a:r>
              <a:rPr lang="ru-RU" dirty="0" smtClean="0"/>
              <a:t>направленности»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67544" y="260648"/>
          <a:ext cx="7643812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ПРИЁМ В 1 КЛАСС</a:t>
            </a:r>
            <a:endParaRPr lang="ru-RU" sz="2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/>
          </a:bodyPr>
          <a:lstStyle/>
          <a:p>
            <a:r>
              <a:rPr lang="ru-RU" u="sng" dirty="0" smtClean="0"/>
              <a:t>Право </a:t>
            </a:r>
            <a:r>
              <a:rPr lang="ru-RU" u="sng" dirty="0" smtClean="0"/>
              <a:t>на получение общего образования соответствующего </a:t>
            </a:r>
            <a:r>
              <a:rPr lang="ru-RU" u="sng" dirty="0" smtClean="0"/>
              <a:t>уровня</a:t>
            </a:r>
            <a:r>
              <a:rPr lang="ru-RU" dirty="0" smtClean="0"/>
              <a:t> </a:t>
            </a:r>
            <a:r>
              <a:rPr lang="ru-RU" u="sng" dirty="0" smtClean="0"/>
              <a:t>имеют граждане, проживающие </a:t>
            </a:r>
            <a:r>
              <a:rPr lang="ru-RU" u="sng" dirty="0" smtClean="0"/>
              <a:t>на территории, за которой закреплена школа, на </a:t>
            </a:r>
            <a:r>
              <a:rPr lang="ru-RU" u="sng" dirty="0" smtClean="0"/>
              <a:t>принципах </a:t>
            </a:r>
            <a:r>
              <a:rPr lang="ru-RU" u="sng" dirty="0" smtClean="0"/>
              <a:t>равных условий для всех </a:t>
            </a:r>
            <a:r>
              <a:rPr lang="ru-RU" u="sng" dirty="0" smtClean="0"/>
              <a:t>поступающих</a:t>
            </a:r>
          </a:p>
          <a:p>
            <a:r>
              <a:rPr lang="ru-RU" dirty="0" smtClean="0"/>
              <a:t>При приеме на свободные места детей, не проживающих на закрепленной территории, преимущественным правом обладают дети граждан, имеющих право на первоочередное предоставление места в школе в соответствии с законодательством Российской Федерации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2722314"/>
          </a:xfrm>
        </p:spPr>
        <p:txBody>
          <a:bodyPr>
            <a:noAutofit/>
          </a:bodyPr>
          <a:lstStyle/>
          <a:p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/>
            <a:r>
              <a:rPr lang="ru-RU" u="sng" dirty="0" smtClean="0"/>
              <a:t>Не позднее 1 февраля </a:t>
            </a:r>
            <a:r>
              <a:rPr lang="ru-RU" dirty="0" smtClean="0"/>
              <a:t>текущего года Управления образования </a:t>
            </a:r>
            <a:r>
              <a:rPr lang="ru-RU" dirty="0" err="1" smtClean="0"/>
              <a:t>Ирбитского</a:t>
            </a:r>
            <a:r>
              <a:rPr lang="ru-RU" dirty="0" smtClean="0"/>
              <a:t> муниципального образования издает распорядительный акт о закреплении образовательных организаций за конкретными территориями </a:t>
            </a:r>
            <a:r>
              <a:rPr lang="ru-RU" dirty="0" smtClean="0"/>
              <a:t>ИМО</a:t>
            </a:r>
          </a:p>
          <a:p>
            <a:pPr algn="just"/>
            <a:r>
              <a:rPr lang="ru-RU" u="sng" dirty="0" smtClean="0"/>
              <a:t>не </a:t>
            </a:r>
            <a:r>
              <a:rPr lang="ru-RU" u="sng" dirty="0" smtClean="0"/>
              <a:t>позднее 10 календарных дней </a:t>
            </a:r>
            <a:r>
              <a:rPr lang="ru-RU" dirty="0" smtClean="0"/>
              <a:t>со дня его </a:t>
            </a:r>
            <a:r>
              <a:rPr lang="ru-RU" dirty="0" smtClean="0"/>
              <a:t>издания, он </a:t>
            </a:r>
            <a:r>
              <a:rPr lang="ru-RU" dirty="0" smtClean="0"/>
              <a:t>подлежит размещению на информационном стенде, на официальном сайте </a:t>
            </a:r>
            <a:r>
              <a:rPr lang="ru-RU" dirty="0" smtClean="0"/>
              <a:t>школы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1196</Words>
  <Application>Microsoft Office PowerPoint</Application>
  <PresentationFormat>Экран (4:3)</PresentationFormat>
  <Paragraphs>141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Статья 30. Локальные нормативные акты, содержащие нормы, регулирующие образовательные отношения </vt:lpstr>
      <vt:lpstr> Приказ Министерства образования и науки РФ от 22 января 2014 г. N 32 "Об утверждении Порядка приема граждан на обучение по образовательным программам начального общего, основного общего и среднего общего образования" </vt:lpstr>
      <vt:lpstr>ПРИЁМ В 1 КЛАСС</vt:lpstr>
      <vt:lpstr>Слайд 8</vt:lpstr>
      <vt:lpstr>Слайд 9</vt:lpstr>
      <vt:lpstr>Сроки приема  </vt:lpstr>
      <vt:lpstr>Сроки приема</vt:lpstr>
      <vt:lpstr>Документы,  представляемые при поступлении в школу </vt:lpstr>
      <vt:lpstr>Документы,  представляемые при поступлении в 1 класс </vt:lpstr>
      <vt:lpstr>Журнал приема заявлений в МКОУ Речкаловскую СОШ </vt:lpstr>
      <vt:lpstr>Слайд 15</vt:lpstr>
      <vt:lpstr>Слайд 16</vt:lpstr>
      <vt:lpstr>ПРИЁМ ВО 2-11 КЛАСС</vt:lpstr>
      <vt:lpstr>   в течение 3 рабочих дней после приема заявления и документов - приказ  руководителя  о зачисление в порядке перевода     </vt:lpstr>
      <vt:lpstr>Отчисление из  ОО</vt:lpstr>
      <vt:lpstr>Отчисление из  ОО</vt:lpstr>
      <vt:lpstr>Слайд 21</vt:lpstr>
      <vt:lpstr>Слайд 22</vt:lpstr>
      <vt:lpstr>Другие причины отчисление из  ОО</vt:lpstr>
      <vt:lpstr>Другие причины отчисление из  ОО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43</cp:revision>
  <dcterms:created xsi:type="dcterms:W3CDTF">2015-02-25T16:03:03Z</dcterms:created>
  <dcterms:modified xsi:type="dcterms:W3CDTF">2015-02-26T19:17:55Z</dcterms:modified>
</cp:coreProperties>
</file>