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258" r:id="rId4"/>
    <p:sldId id="284" r:id="rId5"/>
    <p:sldId id="285" r:id="rId6"/>
    <p:sldId id="286" r:id="rId7"/>
    <p:sldId id="287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0" y="-5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7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7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5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1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9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0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6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407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211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178A1F-4A5C-4759-895F-992A642E43B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42D6DD-B4DA-4244-BDCE-E0573DFA8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150" y="2103119"/>
            <a:ext cx="9068586" cy="1946267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Воспитание патриотизма и гражданственности у школьников средствами основ православной культуры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393" y="0"/>
            <a:ext cx="11769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Государственное автономное профессиональное образовательное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учреждение Свердловской области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Камышловский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педагогический колледж»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0022" y="4369757"/>
            <a:ext cx="2843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Исполнитель: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Болотова Е.Ю.,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1" y="6406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Камышлов, 2022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29184"/>
            <a:ext cx="10058400" cy="76809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Сущность духовно-нравственного развития и воспитания человека</a:t>
            </a:r>
          </a:p>
        </p:txBody>
      </p:sp>
      <p:pic>
        <p:nvPicPr>
          <p:cNvPr id="4" name="Содержимое 5" descr="00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28" t="1367" b="2469"/>
          <a:stretch/>
        </p:blipFill>
        <p:spPr>
          <a:xfrm>
            <a:off x="1255776" y="1292353"/>
            <a:ext cx="9424416" cy="5145024"/>
          </a:xfrm>
        </p:spPr>
      </p:pic>
    </p:spTree>
    <p:extLst>
      <p:ext uri="{BB962C8B-B14F-4D97-AF65-F5344CB8AC3E}">
        <p14:creationId xmlns:p14="http://schemas.microsoft.com/office/powerpoint/2010/main" val="1634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0120" y="1540639"/>
            <a:ext cx="10131552" cy="430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Патриотизм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- (гр. – родина, отечество) – положительное духовно-нравственное качество личности, выражающееся как любовь к Родине, своему народу, местам своего рождения и проживания. </a:t>
            </a:r>
          </a:p>
          <a:p>
            <a:pPr indent="450000" algn="r">
              <a:lnSpc>
                <a:spcPct val="114000"/>
              </a:lnSpc>
            </a:pP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Основы духовной культуры</a:t>
            </a:r>
          </a:p>
          <a:p>
            <a:pPr indent="450000" algn="just">
              <a:lnSpc>
                <a:spcPct val="114000"/>
              </a:lnSpc>
            </a:pPr>
            <a:endParaRPr lang="ru-RU" sz="2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Гражданственность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- нравственное качество личности, определяющее сознательное и активное выполнение гражданских обязанностей и долга перед государством, обществом, народом; разумное использование своих гражданских прав, точное соблюдение и уважение законов страны.</a:t>
            </a:r>
          </a:p>
          <a:p>
            <a:pPr indent="450000" algn="r">
              <a:lnSpc>
                <a:spcPct val="114000"/>
              </a:lnSpc>
            </a:pP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Педагогический словарь </a:t>
            </a:r>
          </a:p>
          <a:p>
            <a:pPr algn="just">
              <a:lnSpc>
                <a:spcPct val="114000"/>
              </a:lnSpc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0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45" y="152400"/>
            <a:ext cx="10940059" cy="11155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Нормативно-правовые документы, отражающие духовно-нравственные ценности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39" y="1229743"/>
            <a:ext cx="8608458" cy="588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Конституция РФ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Федеральный закон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 31.07.2020 №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304-ФЗ«О внесении изменений в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закон «Об образовании     в Российской Федерации» по вопросам воспитания обучающихся» 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Указ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Президента РФ от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21.07.2020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474 « О национальных целях развития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Федерации на период до 2030 года»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Правительства РФ от 29.05.2015 №996 «Об утверждении стратегии развития воспитания в Российской Федерации на период до 2025 года»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Указ Президента РФ от 9 ноября 2022 г. № 809 “Об утверждении Основ государственной политики по сохранению и укреплению традиционных российских духовно-нравственных ценностей”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endParaRPr lang="ru-RU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npu-nn.ru/upload/000/u1/0/a/898521d6_5c6ff88e963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7265" y="2160141"/>
            <a:ext cx="2873359" cy="2552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60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45" y="0"/>
            <a:ext cx="10940059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Основы православной культуры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5152" y="1167715"/>
            <a:ext cx="6967728" cy="5463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воспитание обучающихся свободными и ответственными гражданами, любящими свое Отечество.</a:t>
            </a:r>
          </a:p>
          <a:p>
            <a:pPr indent="450000" algn="just">
              <a:lnSpc>
                <a:spcPct val="114000"/>
              </a:lnSpc>
            </a:pPr>
            <a:endParaRPr lang="ru-RU" sz="2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pPr indent="450000" algn="just">
              <a:lnSpc>
                <a:spcPct val="114000"/>
              </a:lnSpc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формировать у школьников таких понятий, как «Родина», «патриот», «защитник Родины»; </a:t>
            </a:r>
          </a:p>
          <a:p>
            <a:pPr indent="450000" algn="just">
              <a:lnSpc>
                <a:spcPct val="114000"/>
              </a:lnSpc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формировать родственных чувств к своей семье; </a:t>
            </a:r>
          </a:p>
          <a:p>
            <a:pPr indent="450000" algn="just">
              <a:lnSpc>
                <a:spcPct val="114000"/>
              </a:lnSpc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воспитывать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любовь к своему родному краю, родному городу; </a:t>
            </a:r>
          </a:p>
          <a:p>
            <a:pPr indent="450000" algn="just">
              <a:lnSpc>
                <a:spcPct val="114000"/>
              </a:lnSpc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воспитывать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любовь к Родине и уважение к людям, которые ее защищали и защищают. </a:t>
            </a:r>
          </a:p>
          <a:p>
            <a:pPr indent="450000" algn="just">
              <a:lnSpc>
                <a:spcPct val="114000"/>
              </a:lnSpc>
              <a:buFont typeface="Arial" pitchFamily="34" charset="0"/>
              <a:buChar char="•"/>
            </a:pPr>
            <a:endParaRPr lang="ru-RU" sz="2200" u="sng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phonoteka.org/uploads/posts/2021-07/1625631505_21-phonoteka-org-p-patriotizm-art-krasivo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" y="1243584"/>
            <a:ext cx="3471536" cy="2313432"/>
          </a:xfrm>
          <a:prstGeom prst="rect">
            <a:avLst/>
          </a:prstGeom>
          <a:noFill/>
        </p:spPr>
      </p:pic>
      <p:pic>
        <p:nvPicPr>
          <p:cNvPr id="1029" name="Picture 5" descr="https://avatars.dzeninfra.ru/get-zen_doc/35845/pub_5c0588ce9190490428e081da_5c0589cb2db1a603d8094655/scale_1200"/>
          <p:cNvPicPr>
            <a:picLocks noChangeAspect="1" noChangeArrowheads="1"/>
          </p:cNvPicPr>
          <p:nvPr/>
        </p:nvPicPr>
        <p:blipFill>
          <a:blip r:embed="rId3"/>
          <a:srcRect t="4506" r="4796"/>
          <a:stretch>
            <a:fillRect/>
          </a:stretch>
        </p:blipFill>
        <p:spPr bwMode="auto">
          <a:xfrm>
            <a:off x="752639" y="3785616"/>
            <a:ext cx="3483424" cy="23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60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45" y="128016"/>
            <a:ext cx="10940059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Темы уроков, направленные на формирование у школьников чувства патриотизма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752" y="1463040"/>
            <a:ext cx="9116568" cy="491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60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https://i.livelib.ru/auface/233315/o/4668/Aleksej_Tolsto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.livelib.ru/auface/233315/o/4668/Aleksej_Tolsto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t="16415" r="25440" b="7010"/>
          <a:stretch/>
        </p:blipFill>
        <p:spPr bwMode="auto">
          <a:xfrm>
            <a:off x="1039495" y="334172"/>
            <a:ext cx="2325268" cy="301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16426" r="23326" b="7036"/>
          <a:stretch/>
        </p:blipFill>
        <p:spPr bwMode="auto">
          <a:xfrm>
            <a:off x="6035040" y="309787"/>
            <a:ext cx="2493703" cy="30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5" t="15955" r="24812" b="7168"/>
          <a:stretch/>
        </p:blipFill>
        <p:spPr bwMode="auto">
          <a:xfrm>
            <a:off x="783464" y="3462528"/>
            <a:ext cx="2388570" cy="305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Снимок экрана (88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462528"/>
            <a:ext cx="2641073" cy="30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Снимок экрана (889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8"/>
          <a:stretch/>
        </p:blipFill>
        <p:spPr bwMode="auto">
          <a:xfrm>
            <a:off x="3450106" y="321980"/>
            <a:ext cx="2261815" cy="30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t="19959" r="30641" b="19420"/>
          <a:stretch/>
        </p:blipFill>
        <p:spPr bwMode="auto">
          <a:xfrm>
            <a:off x="8623694" y="309788"/>
            <a:ext cx="2549551" cy="304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7838" r="33906" b="10739"/>
          <a:stretch/>
        </p:blipFill>
        <p:spPr bwMode="auto">
          <a:xfrm>
            <a:off x="6514317" y="3462528"/>
            <a:ext cx="2208180" cy="305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4" t="13124" r="24410" b="5258"/>
          <a:stretch/>
        </p:blipFill>
        <p:spPr bwMode="auto">
          <a:xfrm>
            <a:off x="8815255" y="3462528"/>
            <a:ext cx="2270139" cy="30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0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0785" y="5548622"/>
            <a:ext cx="3035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Святой праведный </a:t>
            </a:r>
          </a:p>
          <a:p>
            <a:pPr algn="ct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Иоанн Кронштадтский</a:t>
            </a:r>
            <a:endParaRPr lang="ru-RU" sz="20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9483" r="32387" b="11947"/>
          <a:stretch/>
        </p:blipFill>
        <p:spPr bwMode="auto">
          <a:xfrm>
            <a:off x="594492" y="756190"/>
            <a:ext cx="3988032" cy="478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0748" y="2678272"/>
            <a:ext cx="68901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«Помните, что Отечество земное с его Церковью есть преддверие Отечества Небесного, потому любите его горячо и будьте готовы душу свою за него положить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...»</a:t>
            </a:r>
          </a:p>
          <a:p>
            <a:pPr algn="r"/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Святой праведный </a:t>
            </a:r>
          </a:p>
          <a:p>
            <a:pPr algn="r"/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Иоанн Кронштадтский</a:t>
            </a:r>
          </a:p>
          <a:p>
            <a:endParaRPr lang="ru-RU" sz="2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6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643318"/>
      </a:hlink>
      <a:folHlink>
        <a:srgbClr val="D27644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448</TotalTime>
  <Words>264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Воспитание патриотизма и гражданственности у школьников средствами основ православной культуры</vt:lpstr>
      <vt:lpstr>Сущность духовно-нравственного развития и воспитания человека</vt:lpstr>
      <vt:lpstr>Презентация PowerPoint</vt:lpstr>
      <vt:lpstr>Нормативно-правовые документы, отражающие духовно-нравственные ценности</vt:lpstr>
      <vt:lpstr>Основы православной культуры </vt:lpstr>
      <vt:lpstr>Темы уроков, направленные на формирование у школьников чувства патриотизма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«Взаимопонимание - основа семейных отношений»</dc:title>
  <dc:creator>Lenovo</dc:creator>
  <cp:lastModifiedBy>user</cp:lastModifiedBy>
  <cp:revision>58</cp:revision>
  <dcterms:created xsi:type="dcterms:W3CDTF">2021-10-02T12:01:02Z</dcterms:created>
  <dcterms:modified xsi:type="dcterms:W3CDTF">2022-11-30T12:18:04Z</dcterms:modified>
</cp:coreProperties>
</file>