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60" r:id="rId2"/>
    <p:sldId id="308" r:id="rId3"/>
    <p:sldId id="309" r:id="rId4"/>
    <p:sldId id="311" r:id="rId5"/>
    <p:sldId id="310" r:id="rId6"/>
    <p:sldId id="373" r:id="rId7"/>
    <p:sldId id="291" r:id="rId8"/>
    <p:sldId id="274" r:id="rId9"/>
    <p:sldId id="257" r:id="rId10"/>
    <p:sldId id="256" r:id="rId11"/>
    <p:sldId id="275" r:id="rId12"/>
    <p:sldId id="292" r:id="rId13"/>
    <p:sldId id="293" r:id="rId14"/>
    <p:sldId id="294" r:id="rId15"/>
    <p:sldId id="295" r:id="rId16"/>
    <p:sldId id="296" r:id="rId17"/>
    <p:sldId id="361" r:id="rId18"/>
    <p:sldId id="362" r:id="rId19"/>
    <p:sldId id="363" r:id="rId20"/>
    <p:sldId id="364" r:id="rId21"/>
    <p:sldId id="262" r:id="rId22"/>
    <p:sldId id="263" r:id="rId23"/>
    <p:sldId id="264" r:id="rId24"/>
    <p:sldId id="265" r:id="rId25"/>
    <p:sldId id="266" r:id="rId26"/>
    <p:sldId id="267" r:id="rId27"/>
    <p:sldId id="403" r:id="rId28"/>
    <p:sldId id="268" r:id="rId29"/>
    <p:sldId id="269" r:id="rId30"/>
    <p:sldId id="270" r:id="rId31"/>
    <p:sldId id="272" r:id="rId32"/>
    <p:sldId id="286" r:id="rId33"/>
    <p:sldId id="288" r:id="rId34"/>
    <p:sldId id="338" r:id="rId35"/>
    <p:sldId id="376" r:id="rId36"/>
    <p:sldId id="339" r:id="rId37"/>
    <p:sldId id="405" r:id="rId38"/>
    <p:sldId id="341" r:id="rId39"/>
    <p:sldId id="334" r:id="rId40"/>
    <p:sldId id="406" r:id="rId41"/>
    <p:sldId id="352" r:id="rId42"/>
    <p:sldId id="410" r:id="rId43"/>
    <p:sldId id="383" r:id="rId44"/>
    <p:sldId id="318" r:id="rId45"/>
    <p:sldId id="382" r:id="rId46"/>
    <p:sldId id="353" r:id="rId47"/>
    <p:sldId id="391" r:id="rId48"/>
    <p:sldId id="374" r:id="rId49"/>
    <p:sldId id="332" r:id="rId50"/>
    <p:sldId id="344" r:id="rId51"/>
    <p:sldId id="356" r:id="rId52"/>
    <p:sldId id="326" r:id="rId53"/>
    <p:sldId id="412" r:id="rId54"/>
    <p:sldId id="366" r:id="rId55"/>
    <p:sldId id="297" r:id="rId56"/>
    <p:sldId id="408" r:id="rId57"/>
    <p:sldId id="342" r:id="rId58"/>
    <p:sldId id="365" r:id="rId59"/>
    <p:sldId id="333" r:id="rId60"/>
    <p:sldId id="384" r:id="rId61"/>
    <p:sldId id="394" r:id="rId62"/>
    <p:sldId id="289" r:id="rId63"/>
    <p:sldId id="325" r:id="rId64"/>
    <p:sldId id="331" r:id="rId65"/>
    <p:sldId id="336" r:id="rId66"/>
    <p:sldId id="321" r:id="rId67"/>
    <p:sldId id="399" r:id="rId68"/>
    <p:sldId id="328" r:id="rId69"/>
    <p:sldId id="372" r:id="rId70"/>
    <p:sldId id="323" r:id="rId71"/>
    <p:sldId id="324" r:id="rId72"/>
    <p:sldId id="298" r:id="rId73"/>
    <p:sldId id="340" r:id="rId74"/>
    <p:sldId id="387" r:id="rId75"/>
    <p:sldId id="409" r:id="rId76"/>
    <p:sldId id="388" r:id="rId77"/>
    <p:sldId id="305" r:id="rId78"/>
    <p:sldId id="307" r:id="rId79"/>
    <p:sldId id="411" r:id="rId80"/>
    <p:sldId id="313" r:id="rId81"/>
    <p:sldId id="316" r:id="rId8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72"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6FF1A-5BD5-43D3-9E7D-E5B22B4ACA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45A7D169-4027-4794-9749-339F4380FE55}">
      <dgm:prSet phldrT="[Текст]" custT="1"/>
      <dgm:spPr/>
      <dgm:t>
        <a:bodyPr/>
        <a:lstStyle/>
        <a:p>
          <a:r>
            <a:rPr lang="ru-RU" sz="2800" dirty="0" smtClean="0"/>
            <a:t>прикладные</a:t>
          </a:r>
          <a:endParaRPr lang="ru-RU" sz="2800" dirty="0"/>
        </a:p>
      </dgm:t>
    </dgm:pt>
    <dgm:pt modelId="{BA84E025-B4D4-44B4-98D6-9F2E84A2EEBD}" type="parTrans" cxnId="{E8569AF7-A926-4E20-9552-78CEA92059CD}">
      <dgm:prSet/>
      <dgm:spPr/>
      <dgm:t>
        <a:bodyPr/>
        <a:lstStyle/>
        <a:p>
          <a:endParaRPr lang="ru-RU"/>
        </a:p>
      </dgm:t>
    </dgm:pt>
    <dgm:pt modelId="{9CF78908-0F5F-4DE0-BA26-0EA74E875EA7}" type="sibTrans" cxnId="{E8569AF7-A926-4E20-9552-78CEA92059CD}">
      <dgm:prSet/>
      <dgm:spPr/>
      <dgm:t>
        <a:bodyPr/>
        <a:lstStyle/>
        <a:p>
          <a:endParaRPr lang="ru-RU"/>
        </a:p>
      </dgm:t>
    </dgm:pt>
    <dgm:pt modelId="{0F67F41F-5990-4BE2-888A-9B6043E93FDD}">
      <dgm:prSet phldrT="[Текст]" custT="1"/>
      <dgm:spPr/>
      <dgm:t>
        <a:bodyPr/>
        <a:lstStyle/>
        <a:p>
          <a:r>
            <a:rPr lang="ru-RU" sz="2800" dirty="0" smtClean="0"/>
            <a:t>информационные</a:t>
          </a:r>
          <a:endParaRPr lang="ru-RU" sz="2800" dirty="0"/>
        </a:p>
      </dgm:t>
    </dgm:pt>
    <dgm:pt modelId="{E8E2824F-6E48-419E-B54A-B2473DE8FE09}" type="parTrans" cxnId="{3DC84374-67A1-4E5B-8CD3-07710C353F99}">
      <dgm:prSet/>
      <dgm:spPr/>
      <dgm:t>
        <a:bodyPr/>
        <a:lstStyle/>
        <a:p>
          <a:endParaRPr lang="ru-RU"/>
        </a:p>
      </dgm:t>
    </dgm:pt>
    <dgm:pt modelId="{50BC6497-3A44-4122-BE3D-9EA168F88ADA}" type="sibTrans" cxnId="{3DC84374-67A1-4E5B-8CD3-07710C353F99}">
      <dgm:prSet/>
      <dgm:spPr/>
      <dgm:t>
        <a:bodyPr/>
        <a:lstStyle/>
        <a:p>
          <a:endParaRPr lang="ru-RU"/>
        </a:p>
      </dgm:t>
    </dgm:pt>
    <dgm:pt modelId="{C49E0750-DBB0-47D6-8B28-7075FC64596E}">
      <dgm:prSet phldrT="[Текст]" custT="1"/>
      <dgm:spPr/>
      <dgm:t>
        <a:bodyPr/>
        <a:lstStyle/>
        <a:p>
          <a:r>
            <a:rPr lang="ru-RU" sz="3200" dirty="0" smtClean="0"/>
            <a:t>ролевые</a:t>
          </a:r>
          <a:endParaRPr lang="ru-RU" sz="3200" dirty="0"/>
        </a:p>
      </dgm:t>
    </dgm:pt>
    <dgm:pt modelId="{9265FE16-CC2C-4A8A-9B62-9EC23B95FFFA}" type="parTrans" cxnId="{6D46740E-4505-4AAA-91BC-6F7B7B543256}">
      <dgm:prSet/>
      <dgm:spPr/>
      <dgm:t>
        <a:bodyPr/>
        <a:lstStyle/>
        <a:p>
          <a:endParaRPr lang="ru-RU"/>
        </a:p>
      </dgm:t>
    </dgm:pt>
    <dgm:pt modelId="{06A2D3A7-C73A-4249-9722-F11120750B2D}" type="sibTrans" cxnId="{6D46740E-4505-4AAA-91BC-6F7B7B543256}">
      <dgm:prSet/>
      <dgm:spPr/>
      <dgm:t>
        <a:bodyPr/>
        <a:lstStyle/>
        <a:p>
          <a:endParaRPr lang="ru-RU"/>
        </a:p>
      </dgm:t>
    </dgm:pt>
    <dgm:pt modelId="{34DD2511-8A57-491A-8EDC-B03B825B4589}" type="pres">
      <dgm:prSet presAssocID="{06E6FF1A-5BD5-43D3-9E7D-E5B22B4ACAC9}" presName="linear" presStyleCnt="0">
        <dgm:presLayoutVars>
          <dgm:dir/>
          <dgm:animLvl val="lvl"/>
          <dgm:resizeHandles val="exact"/>
        </dgm:presLayoutVars>
      </dgm:prSet>
      <dgm:spPr/>
      <dgm:t>
        <a:bodyPr/>
        <a:lstStyle/>
        <a:p>
          <a:endParaRPr lang="ru-RU"/>
        </a:p>
      </dgm:t>
    </dgm:pt>
    <dgm:pt modelId="{E80FD9D0-6F06-48C3-95E2-B277EEAA835F}" type="pres">
      <dgm:prSet presAssocID="{45A7D169-4027-4794-9749-339F4380FE55}" presName="parentLin" presStyleCnt="0"/>
      <dgm:spPr/>
    </dgm:pt>
    <dgm:pt modelId="{989876EF-7C68-4A1A-A36C-1AE4DDD878F4}" type="pres">
      <dgm:prSet presAssocID="{45A7D169-4027-4794-9749-339F4380FE55}" presName="parentLeftMargin" presStyleLbl="node1" presStyleIdx="0" presStyleCnt="3"/>
      <dgm:spPr/>
      <dgm:t>
        <a:bodyPr/>
        <a:lstStyle/>
        <a:p>
          <a:endParaRPr lang="ru-RU"/>
        </a:p>
      </dgm:t>
    </dgm:pt>
    <dgm:pt modelId="{CA47224F-237E-4251-9309-978203447C0B}" type="pres">
      <dgm:prSet presAssocID="{45A7D169-4027-4794-9749-339F4380FE55}" presName="parentText" presStyleLbl="node1" presStyleIdx="0" presStyleCnt="3" custLinFactNeighborX="-5501" custLinFactNeighborY="-42915">
        <dgm:presLayoutVars>
          <dgm:chMax val="0"/>
          <dgm:bulletEnabled val="1"/>
        </dgm:presLayoutVars>
      </dgm:prSet>
      <dgm:spPr/>
      <dgm:t>
        <a:bodyPr/>
        <a:lstStyle/>
        <a:p>
          <a:endParaRPr lang="ru-RU"/>
        </a:p>
      </dgm:t>
    </dgm:pt>
    <dgm:pt modelId="{C507055B-A524-43D3-B2A9-486CA26F06B8}" type="pres">
      <dgm:prSet presAssocID="{45A7D169-4027-4794-9749-339F4380FE55}" presName="negativeSpace" presStyleCnt="0"/>
      <dgm:spPr/>
    </dgm:pt>
    <dgm:pt modelId="{8570D15A-B472-492E-8B7D-CC5DF256DCB7}" type="pres">
      <dgm:prSet presAssocID="{45A7D169-4027-4794-9749-339F4380FE55}" presName="childText" presStyleLbl="conFgAcc1" presStyleIdx="0" presStyleCnt="3">
        <dgm:presLayoutVars>
          <dgm:bulletEnabled val="1"/>
        </dgm:presLayoutVars>
      </dgm:prSet>
      <dgm:spPr/>
    </dgm:pt>
    <dgm:pt modelId="{DCC00982-08DE-41A1-931C-6D839C9BFA5E}" type="pres">
      <dgm:prSet presAssocID="{9CF78908-0F5F-4DE0-BA26-0EA74E875EA7}" presName="spaceBetweenRectangles" presStyleCnt="0"/>
      <dgm:spPr/>
    </dgm:pt>
    <dgm:pt modelId="{25A2EBC2-6014-4785-85BA-638B563001E4}" type="pres">
      <dgm:prSet presAssocID="{0F67F41F-5990-4BE2-888A-9B6043E93FDD}" presName="parentLin" presStyleCnt="0"/>
      <dgm:spPr/>
    </dgm:pt>
    <dgm:pt modelId="{BC3FE4B7-08AA-4455-B8AB-B992558DB2D3}" type="pres">
      <dgm:prSet presAssocID="{0F67F41F-5990-4BE2-888A-9B6043E93FDD}" presName="parentLeftMargin" presStyleLbl="node1" presStyleIdx="0" presStyleCnt="3"/>
      <dgm:spPr/>
      <dgm:t>
        <a:bodyPr/>
        <a:lstStyle/>
        <a:p>
          <a:endParaRPr lang="ru-RU"/>
        </a:p>
      </dgm:t>
    </dgm:pt>
    <dgm:pt modelId="{AFBE50E2-8A5F-4F63-B217-01DD785530C8}" type="pres">
      <dgm:prSet presAssocID="{0F67F41F-5990-4BE2-888A-9B6043E93FDD}" presName="parentText" presStyleLbl="node1" presStyleIdx="1" presStyleCnt="3">
        <dgm:presLayoutVars>
          <dgm:chMax val="0"/>
          <dgm:bulletEnabled val="1"/>
        </dgm:presLayoutVars>
      </dgm:prSet>
      <dgm:spPr/>
      <dgm:t>
        <a:bodyPr/>
        <a:lstStyle/>
        <a:p>
          <a:endParaRPr lang="ru-RU"/>
        </a:p>
      </dgm:t>
    </dgm:pt>
    <dgm:pt modelId="{F01A12C2-62FA-4581-98E0-292DDF55F9F8}" type="pres">
      <dgm:prSet presAssocID="{0F67F41F-5990-4BE2-888A-9B6043E93FDD}" presName="negativeSpace" presStyleCnt="0"/>
      <dgm:spPr/>
    </dgm:pt>
    <dgm:pt modelId="{3D79A43A-B297-4199-89F4-2E453666F52C}" type="pres">
      <dgm:prSet presAssocID="{0F67F41F-5990-4BE2-888A-9B6043E93FDD}" presName="childText" presStyleLbl="conFgAcc1" presStyleIdx="1" presStyleCnt="3">
        <dgm:presLayoutVars>
          <dgm:bulletEnabled val="1"/>
        </dgm:presLayoutVars>
      </dgm:prSet>
      <dgm:spPr/>
    </dgm:pt>
    <dgm:pt modelId="{908872BA-6DD0-46D6-9296-42FF68F19B67}" type="pres">
      <dgm:prSet presAssocID="{50BC6497-3A44-4122-BE3D-9EA168F88ADA}" presName="spaceBetweenRectangles" presStyleCnt="0"/>
      <dgm:spPr/>
    </dgm:pt>
    <dgm:pt modelId="{79ABCCDC-80E7-4315-B267-F721415FB951}" type="pres">
      <dgm:prSet presAssocID="{C49E0750-DBB0-47D6-8B28-7075FC64596E}" presName="parentLin" presStyleCnt="0"/>
      <dgm:spPr/>
    </dgm:pt>
    <dgm:pt modelId="{35F9F892-6131-4C78-A523-556424E90513}" type="pres">
      <dgm:prSet presAssocID="{C49E0750-DBB0-47D6-8B28-7075FC64596E}" presName="parentLeftMargin" presStyleLbl="node1" presStyleIdx="1" presStyleCnt="3"/>
      <dgm:spPr/>
      <dgm:t>
        <a:bodyPr/>
        <a:lstStyle/>
        <a:p>
          <a:endParaRPr lang="ru-RU"/>
        </a:p>
      </dgm:t>
    </dgm:pt>
    <dgm:pt modelId="{8A019EEC-833E-42E7-8D6A-674BB292EC87}" type="pres">
      <dgm:prSet presAssocID="{C49E0750-DBB0-47D6-8B28-7075FC64596E}" presName="parentText" presStyleLbl="node1" presStyleIdx="2" presStyleCnt="3">
        <dgm:presLayoutVars>
          <dgm:chMax val="0"/>
          <dgm:bulletEnabled val="1"/>
        </dgm:presLayoutVars>
      </dgm:prSet>
      <dgm:spPr/>
      <dgm:t>
        <a:bodyPr/>
        <a:lstStyle/>
        <a:p>
          <a:endParaRPr lang="ru-RU"/>
        </a:p>
      </dgm:t>
    </dgm:pt>
    <dgm:pt modelId="{7F65E5F1-4CB8-4990-8445-AC1D48B789D1}" type="pres">
      <dgm:prSet presAssocID="{C49E0750-DBB0-47D6-8B28-7075FC64596E}" presName="negativeSpace" presStyleCnt="0"/>
      <dgm:spPr/>
    </dgm:pt>
    <dgm:pt modelId="{3B7A9024-3E6F-439C-9BDF-2ED35146B234}" type="pres">
      <dgm:prSet presAssocID="{C49E0750-DBB0-47D6-8B28-7075FC64596E}" presName="childText" presStyleLbl="conFgAcc1" presStyleIdx="2" presStyleCnt="3">
        <dgm:presLayoutVars>
          <dgm:bulletEnabled val="1"/>
        </dgm:presLayoutVars>
      </dgm:prSet>
      <dgm:spPr/>
    </dgm:pt>
  </dgm:ptLst>
  <dgm:cxnLst>
    <dgm:cxn modelId="{387A5EEA-EA78-41DC-B3C6-F1C449AC443F}" type="presOf" srcId="{C49E0750-DBB0-47D6-8B28-7075FC64596E}" destId="{35F9F892-6131-4C78-A523-556424E90513}" srcOrd="0" destOrd="0" presId="urn:microsoft.com/office/officeart/2005/8/layout/list1"/>
    <dgm:cxn modelId="{871D8AFE-FA3F-405E-9ED4-663452CF2CCD}" type="presOf" srcId="{45A7D169-4027-4794-9749-339F4380FE55}" destId="{CA47224F-237E-4251-9309-978203447C0B}" srcOrd="1" destOrd="0" presId="urn:microsoft.com/office/officeart/2005/8/layout/list1"/>
    <dgm:cxn modelId="{6D46740E-4505-4AAA-91BC-6F7B7B543256}" srcId="{06E6FF1A-5BD5-43D3-9E7D-E5B22B4ACAC9}" destId="{C49E0750-DBB0-47D6-8B28-7075FC64596E}" srcOrd="2" destOrd="0" parTransId="{9265FE16-CC2C-4A8A-9B62-9EC23B95FFFA}" sibTransId="{06A2D3A7-C73A-4249-9722-F11120750B2D}"/>
    <dgm:cxn modelId="{AA2FC193-55EB-4019-8E0F-E10568CADB95}" type="presOf" srcId="{06E6FF1A-5BD5-43D3-9E7D-E5B22B4ACAC9}" destId="{34DD2511-8A57-491A-8EDC-B03B825B4589}" srcOrd="0" destOrd="0" presId="urn:microsoft.com/office/officeart/2005/8/layout/list1"/>
    <dgm:cxn modelId="{CCCF91C8-1284-4A42-BCB2-5F617ABC42BD}" type="presOf" srcId="{C49E0750-DBB0-47D6-8B28-7075FC64596E}" destId="{8A019EEC-833E-42E7-8D6A-674BB292EC87}" srcOrd="1" destOrd="0" presId="urn:microsoft.com/office/officeart/2005/8/layout/list1"/>
    <dgm:cxn modelId="{E4DB4496-9EB2-4710-A63A-36C8DD1D70A7}" type="presOf" srcId="{0F67F41F-5990-4BE2-888A-9B6043E93FDD}" destId="{AFBE50E2-8A5F-4F63-B217-01DD785530C8}" srcOrd="1" destOrd="0" presId="urn:microsoft.com/office/officeart/2005/8/layout/list1"/>
    <dgm:cxn modelId="{E8569AF7-A926-4E20-9552-78CEA92059CD}" srcId="{06E6FF1A-5BD5-43D3-9E7D-E5B22B4ACAC9}" destId="{45A7D169-4027-4794-9749-339F4380FE55}" srcOrd="0" destOrd="0" parTransId="{BA84E025-B4D4-44B4-98D6-9F2E84A2EEBD}" sibTransId="{9CF78908-0F5F-4DE0-BA26-0EA74E875EA7}"/>
    <dgm:cxn modelId="{F70C61D1-EA20-4C7D-906D-CC15E44439E0}" type="presOf" srcId="{0F67F41F-5990-4BE2-888A-9B6043E93FDD}" destId="{BC3FE4B7-08AA-4455-B8AB-B992558DB2D3}" srcOrd="0" destOrd="0" presId="urn:microsoft.com/office/officeart/2005/8/layout/list1"/>
    <dgm:cxn modelId="{9CA2F0CA-698A-445E-AC4F-3942EF10102A}" type="presOf" srcId="{45A7D169-4027-4794-9749-339F4380FE55}" destId="{989876EF-7C68-4A1A-A36C-1AE4DDD878F4}" srcOrd="0" destOrd="0" presId="urn:microsoft.com/office/officeart/2005/8/layout/list1"/>
    <dgm:cxn modelId="{3DC84374-67A1-4E5B-8CD3-07710C353F99}" srcId="{06E6FF1A-5BD5-43D3-9E7D-E5B22B4ACAC9}" destId="{0F67F41F-5990-4BE2-888A-9B6043E93FDD}" srcOrd="1" destOrd="0" parTransId="{E8E2824F-6E48-419E-B54A-B2473DE8FE09}" sibTransId="{50BC6497-3A44-4122-BE3D-9EA168F88ADA}"/>
    <dgm:cxn modelId="{D4BE45AD-08A9-4B83-B032-0554E73804FD}" type="presParOf" srcId="{34DD2511-8A57-491A-8EDC-B03B825B4589}" destId="{E80FD9D0-6F06-48C3-95E2-B277EEAA835F}" srcOrd="0" destOrd="0" presId="urn:microsoft.com/office/officeart/2005/8/layout/list1"/>
    <dgm:cxn modelId="{E66F416E-59F7-473C-9AC7-B2347A25A480}" type="presParOf" srcId="{E80FD9D0-6F06-48C3-95E2-B277EEAA835F}" destId="{989876EF-7C68-4A1A-A36C-1AE4DDD878F4}" srcOrd="0" destOrd="0" presId="urn:microsoft.com/office/officeart/2005/8/layout/list1"/>
    <dgm:cxn modelId="{E710BA62-7C44-4828-A391-A47A402CDA3A}" type="presParOf" srcId="{E80FD9D0-6F06-48C3-95E2-B277EEAA835F}" destId="{CA47224F-237E-4251-9309-978203447C0B}" srcOrd="1" destOrd="0" presId="urn:microsoft.com/office/officeart/2005/8/layout/list1"/>
    <dgm:cxn modelId="{66B9F7EB-717C-49F7-80A3-840DD5FB9CC3}" type="presParOf" srcId="{34DD2511-8A57-491A-8EDC-B03B825B4589}" destId="{C507055B-A524-43D3-B2A9-486CA26F06B8}" srcOrd="1" destOrd="0" presId="urn:microsoft.com/office/officeart/2005/8/layout/list1"/>
    <dgm:cxn modelId="{2BBF318A-C2D8-4060-9660-C716ACE4AAF8}" type="presParOf" srcId="{34DD2511-8A57-491A-8EDC-B03B825B4589}" destId="{8570D15A-B472-492E-8B7D-CC5DF256DCB7}" srcOrd="2" destOrd="0" presId="urn:microsoft.com/office/officeart/2005/8/layout/list1"/>
    <dgm:cxn modelId="{7E768C01-CC93-44F6-8F42-7CD6F0263825}" type="presParOf" srcId="{34DD2511-8A57-491A-8EDC-B03B825B4589}" destId="{DCC00982-08DE-41A1-931C-6D839C9BFA5E}" srcOrd="3" destOrd="0" presId="urn:microsoft.com/office/officeart/2005/8/layout/list1"/>
    <dgm:cxn modelId="{48D1C119-4B21-499B-BE78-31814914BF2B}" type="presParOf" srcId="{34DD2511-8A57-491A-8EDC-B03B825B4589}" destId="{25A2EBC2-6014-4785-85BA-638B563001E4}" srcOrd="4" destOrd="0" presId="urn:microsoft.com/office/officeart/2005/8/layout/list1"/>
    <dgm:cxn modelId="{2FB25458-484C-4862-947C-4475BF0CEDCC}" type="presParOf" srcId="{25A2EBC2-6014-4785-85BA-638B563001E4}" destId="{BC3FE4B7-08AA-4455-B8AB-B992558DB2D3}" srcOrd="0" destOrd="0" presId="urn:microsoft.com/office/officeart/2005/8/layout/list1"/>
    <dgm:cxn modelId="{37E40A83-6F0D-4263-91B2-E1A17BCCBA06}" type="presParOf" srcId="{25A2EBC2-6014-4785-85BA-638B563001E4}" destId="{AFBE50E2-8A5F-4F63-B217-01DD785530C8}" srcOrd="1" destOrd="0" presId="urn:microsoft.com/office/officeart/2005/8/layout/list1"/>
    <dgm:cxn modelId="{BF2D9D96-FB11-43F3-952A-3DED4CCDD930}" type="presParOf" srcId="{34DD2511-8A57-491A-8EDC-B03B825B4589}" destId="{F01A12C2-62FA-4581-98E0-292DDF55F9F8}" srcOrd="5" destOrd="0" presId="urn:microsoft.com/office/officeart/2005/8/layout/list1"/>
    <dgm:cxn modelId="{37C1119A-48FA-45A8-A437-EAE9E37EA0AF}" type="presParOf" srcId="{34DD2511-8A57-491A-8EDC-B03B825B4589}" destId="{3D79A43A-B297-4199-89F4-2E453666F52C}" srcOrd="6" destOrd="0" presId="urn:microsoft.com/office/officeart/2005/8/layout/list1"/>
    <dgm:cxn modelId="{92D1FC8C-A90D-430E-B7CC-34BDAABFC4CF}" type="presParOf" srcId="{34DD2511-8A57-491A-8EDC-B03B825B4589}" destId="{908872BA-6DD0-46D6-9296-42FF68F19B67}" srcOrd="7" destOrd="0" presId="urn:microsoft.com/office/officeart/2005/8/layout/list1"/>
    <dgm:cxn modelId="{20836E78-F302-4977-9118-C04E544122AB}" type="presParOf" srcId="{34DD2511-8A57-491A-8EDC-B03B825B4589}" destId="{79ABCCDC-80E7-4315-B267-F721415FB951}" srcOrd="8" destOrd="0" presId="urn:microsoft.com/office/officeart/2005/8/layout/list1"/>
    <dgm:cxn modelId="{109D19AD-1EBB-446C-BFF7-2381FBED1BC9}" type="presParOf" srcId="{79ABCCDC-80E7-4315-B267-F721415FB951}" destId="{35F9F892-6131-4C78-A523-556424E90513}" srcOrd="0" destOrd="0" presId="urn:microsoft.com/office/officeart/2005/8/layout/list1"/>
    <dgm:cxn modelId="{FBF7F546-3FF0-49C8-A406-CCDADD4C7F5A}" type="presParOf" srcId="{79ABCCDC-80E7-4315-B267-F721415FB951}" destId="{8A019EEC-833E-42E7-8D6A-674BB292EC87}" srcOrd="1" destOrd="0" presId="urn:microsoft.com/office/officeart/2005/8/layout/list1"/>
    <dgm:cxn modelId="{D97DA508-19AA-48F5-9EB7-30C9AA6292F7}" type="presParOf" srcId="{34DD2511-8A57-491A-8EDC-B03B825B4589}" destId="{7F65E5F1-4CB8-4990-8445-AC1D48B789D1}" srcOrd="9" destOrd="0" presId="urn:microsoft.com/office/officeart/2005/8/layout/list1"/>
    <dgm:cxn modelId="{9B7B4EB6-C138-4873-AC94-645BB6E5B49B}" type="presParOf" srcId="{34DD2511-8A57-491A-8EDC-B03B825B4589}" destId="{3B7A9024-3E6F-439C-9BDF-2ED35146B23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D5C511-D9AB-4488-A6C4-67E7B625DC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9452CB41-D5BD-4FD3-AC67-FE7A829E6598}">
      <dgm:prSet phldrT="[Текст]" custT="1"/>
      <dgm:spPr/>
      <dgm:t>
        <a:bodyPr/>
        <a:lstStyle/>
        <a:p>
          <a:r>
            <a:rPr lang="ru-RU" sz="3200" dirty="0" smtClean="0"/>
            <a:t>творческие</a:t>
          </a:r>
          <a:endParaRPr lang="ru-RU" sz="3200" dirty="0"/>
        </a:p>
      </dgm:t>
    </dgm:pt>
    <dgm:pt modelId="{777BEC69-5758-4AAD-9CC0-46E7F37707EE}" type="parTrans" cxnId="{990F040C-0235-4F5C-B42A-D8BA467A105A}">
      <dgm:prSet/>
      <dgm:spPr/>
      <dgm:t>
        <a:bodyPr/>
        <a:lstStyle/>
        <a:p>
          <a:endParaRPr lang="ru-RU"/>
        </a:p>
      </dgm:t>
    </dgm:pt>
    <dgm:pt modelId="{F235E6A5-F8A5-4A60-B50F-3ED2831F0AFA}" type="sibTrans" cxnId="{990F040C-0235-4F5C-B42A-D8BA467A105A}">
      <dgm:prSet/>
      <dgm:spPr/>
      <dgm:t>
        <a:bodyPr/>
        <a:lstStyle/>
        <a:p>
          <a:endParaRPr lang="ru-RU"/>
        </a:p>
      </dgm:t>
    </dgm:pt>
    <dgm:pt modelId="{05DC14E9-44E8-48D1-A22B-3C20003CCD15}">
      <dgm:prSet phldrT="[Текст]" custT="1"/>
      <dgm:spPr/>
      <dgm:t>
        <a:bodyPr/>
        <a:lstStyle/>
        <a:p>
          <a:r>
            <a:rPr lang="ru-RU" sz="2800" dirty="0" smtClean="0"/>
            <a:t>исследовательские</a:t>
          </a:r>
          <a:endParaRPr lang="ru-RU" sz="2800" dirty="0"/>
        </a:p>
      </dgm:t>
    </dgm:pt>
    <dgm:pt modelId="{59EF842D-1499-47C6-ABEE-44C98FC411E3}" type="parTrans" cxnId="{5E5E1B46-1940-4CBA-BA8A-376D58743808}">
      <dgm:prSet/>
      <dgm:spPr/>
      <dgm:t>
        <a:bodyPr/>
        <a:lstStyle/>
        <a:p>
          <a:endParaRPr lang="ru-RU"/>
        </a:p>
      </dgm:t>
    </dgm:pt>
    <dgm:pt modelId="{5D5DC2CD-D2FF-4EA3-BB0F-963FE1062E74}" type="sibTrans" cxnId="{5E5E1B46-1940-4CBA-BA8A-376D58743808}">
      <dgm:prSet/>
      <dgm:spPr/>
      <dgm:t>
        <a:bodyPr/>
        <a:lstStyle/>
        <a:p>
          <a:endParaRPr lang="ru-RU"/>
        </a:p>
      </dgm:t>
    </dgm:pt>
    <dgm:pt modelId="{42C98B94-FDD6-4F17-9A57-063ED981A909}" type="pres">
      <dgm:prSet presAssocID="{C7D5C511-D9AB-4488-A6C4-67E7B625DC83}" presName="linear" presStyleCnt="0">
        <dgm:presLayoutVars>
          <dgm:dir/>
          <dgm:animLvl val="lvl"/>
          <dgm:resizeHandles val="exact"/>
        </dgm:presLayoutVars>
      </dgm:prSet>
      <dgm:spPr/>
      <dgm:t>
        <a:bodyPr/>
        <a:lstStyle/>
        <a:p>
          <a:endParaRPr lang="ru-RU"/>
        </a:p>
      </dgm:t>
    </dgm:pt>
    <dgm:pt modelId="{C1AA1158-7BDF-46F5-A6CF-C35DB7C59DC9}" type="pres">
      <dgm:prSet presAssocID="{9452CB41-D5BD-4FD3-AC67-FE7A829E6598}" presName="parentLin" presStyleCnt="0"/>
      <dgm:spPr/>
    </dgm:pt>
    <dgm:pt modelId="{EE56AE2D-6327-41B3-B127-E67C13397E69}" type="pres">
      <dgm:prSet presAssocID="{9452CB41-D5BD-4FD3-AC67-FE7A829E6598}" presName="parentLeftMargin" presStyleLbl="node1" presStyleIdx="0" presStyleCnt="2"/>
      <dgm:spPr/>
      <dgm:t>
        <a:bodyPr/>
        <a:lstStyle/>
        <a:p>
          <a:endParaRPr lang="ru-RU"/>
        </a:p>
      </dgm:t>
    </dgm:pt>
    <dgm:pt modelId="{E3DD3B03-53E0-4DD5-8ACF-FB2FB2AA0CD8}" type="pres">
      <dgm:prSet presAssocID="{9452CB41-D5BD-4FD3-AC67-FE7A829E6598}" presName="parentText" presStyleLbl="node1" presStyleIdx="0" presStyleCnt="2" custScaleY="99195" custLinFactNeighborX="-5501" custLinFactNeighborY="-50631">
        <dgm:presLayoutVars>
          <dgm:chMax val="0"/>
          <dgm:bulletEnabled val="1"/>
        </dgm:presLayoutVars>
      </dgm:prSet>
      <dgm:spPr/>
      <dgm:t>
        <a:bodyPr/>
        <a:lstStyle/>
        <a:p>
          <a:endParaRPr lang="ru-RU"/>
        </a:p>
      </dgm:t>
    </dgm:pt>
    <dgm:pt modelId="{4B201BA6-5CD6-4E57-88CD-3FFB7CBFF0A7}" type="pres">
      <dgm:prSet presAssocID="{9452CB41-D5BD-4FD3-AC67-FE7A829E6598}" presName="negativeSpace" presStyleCnt="0"/>
      <dgm:spPr/>
    </dgm:pt>
    <dgm:pt modelId="{889EEE78-A2F3-4B7A-8FFD-655CD44E7894}" type="pres">
      <dgm:prSet presAssocID="{9452CB41-D5BD-4FD3-AC67-FE7A829E6598}" presName="childText" presStyleLbl="conFgAcc1" presStyleIdx="0" presStyleCnt="2" custLinFactY="-100000" custLinFactNeighborX="-34256" custLinFactNeighborY="-111634">
        <dgm:presLayoutVars>
          <dgm:bulletEnabled val="1"/>
        </dgm:presLayoutVars>
      </dgm:prSet>
      <dgm:spPr/>
    </dgm:pt>
    <dgm:pt modelId="{C2E54B91-BB6E-49A7-94FE-9229B0035147}" type="pres">
      <dgm:prSet presAssocID="{F235E6A5-F8A5-4A60-B50F-3ED2831F0AFA}" presName="spaceBetweenRectangles" presStyleCnt="0"/>
      <dgm:spPr/>
    </dgm:pt>
    <dgm:pt modelId="{89D798FF-92BC-4FCF-B14A-068FCBAE775E}" type="pres">
      <dgm:prSet presAssocID="{05DC14E9-44E8-48D1-A22B-3C20003CCD15}" presName="parentLin" presStyleCnt="0"/>
      <dgm:spPr/>
    </dgm:pt>
    <dgm:pt modelId="{5A016EAA-FE0A-4306-B421-287315FA13AE}" type="pres">
      <dgm:prSet presAssocID="{05DC14E9-44E8-48D1-A22B-3C20003CCD15}" presName="parentLeftMargin" presStyleLbl="node1" presStyleIdx="0" presStyleCnt="2"/>
      <dgm:spPr/>
      <dgm:t>
        <a:bodyPr/>
        <a:lstStyle/>
        <a:p>
          <a:endParaRPr lang="ru-RU"/>
        </a:p>
      </dgm:t>
    </dgm:pt>
    <dgm:pt modelId="{71131A32-A81D-48C7-B263-AB667D2BCE2B}" type="pres">
      <dgm:prSet presAssocID="{05DC14E9-44E8-48D1-A22B-3C20003CCD15}" presName="parentText" presStyleLbl="node1" presStyleIdx="1" presStyleCnt="2">
        <dgm:presLayoutVars>
          <dgm:chMax val="0"/>
          <dgm:bulletEnabled val="1"/>
        </dgm:presLayoutVars>
      </dgm:prSet>
      <dgm:spPr/>
      <dgm:t>
        <a:bodyPr/>
        <a:lstStyle/>
        <a:p>
          <a:endParaRPr lang="ru-RU"/>
        </a:p>
      </dgm:t>
    </dgm:pt>
    <dgm:pt modelId="{5CB5737F-7E94-40C0-BD96-DC1E2DC1A24F}" type="pres">
      <dgm:prSet presAssocID="{05DC14E9-44E8-48D1-A22B-3C20003CCD15}" presName="negativeSpace" presStyleCnt="0"/>
      <dgm:spPr/>
    </dgm:pt>
    <dgm:pt modelId="{F3F369C1-13FD-496F-85B3-0EDCE6D4BC2D}" type="pres">
      <dgm:prSet presAssocID="{05DC14E9-44E8-48D1-A22B-3C20003CCD15}" presName="childText" presStyleLbl="conFgAcc1" presStyleIdx="1" presStyleCnt="2">
        <dgm:presLayoutVars>
          <dgm:bulletEnabled val="1"/>
        </dgm:presLayoutVars>
      </dgm:prSet>
      <dgm:spPr/>
    </dgm:pt>
  </dgm:ptLst>
  <dgm:cxnLst>
    <dgm:cxn modelId="{A125F0C9-0D1F-4388-95C9-9A6392D2248B}" type="presOf" srcId="{05DC14E9-44E8-48D1-A22B-3C20003CCD15}" destId="{5A016EAA-FE0A-4306-B421-287315FA13AE}" srcOrd="0" destOrd="0" presId="urn:microsoft.com/office/officeart/2005/8/layout/list1"/>
    <dgm:cxn modelId="{990F040C-0235-4F5C-B42A-D8BA467A105A}" srcId="{C7D5C511-D9AB-4488-A6C4-67E7B625DC83}" destId="{9452CB41-D5BD-4FD3-AC67-FE7A829E6598}" srcOrd="0" destOrd="0" parTransId="{777BEC69-5758-4AAD-9CC0-46E7F37707EE}" sibTransId="{F235E6A5-F8A5-4A60-B50F-3ED2831F0AFA}"/>
    <dgm:cxn modelId="{9556C306-5E12-44F1-80A6-D823574B26E2}" type="presOf" srcId="{05DC14E9-44E8-48D1-A22B-3C20003CCD15}" destId="{71131A32-A81D-48C7-B263-AB667D2BCE2B}" srcOrd="1" destOrd="0" presId="urn:microsoft.com/office/officeart/2005/8/layout/list1"/>
    <dgm:cxn modelId="{D972DA68-BFB4-43A8-8E53-C012AEDBF1ED}" type="presOf" srcId="{9452CB41-D5BD-4FD3-AC67-FE7A829E6598}" destId="{EE56AE2D-6327-41B3-B127-E67C13397E69}" srcOrd="0" destOrd="0" presId="urn:microsoft.com/office/officeart/2005/8/layout/list1"/>
    <dgm:cxn modelId="{5E5E1B46-1940-4CBA-BA8A-376D58743808}" srcId="{C7D5C511-D9AB-4488-A6C4-67E7B625DC83}" destId="{05DC14E9-44E8-48D1-A22B-3C20003CCD15}" srcOrd="1" destOrd="0" parTransId="{59EF842D-1499-47C6-ABEE-44C98FC411E3}" sibTransId="{5D5DC2CD-D2FF-4EA3-BB0F-963FE1062E74}"/>
    <dgm:cxn modelId="{3ACB2A73-E03B-429F-968F-2E9B50812070}" type="presOf" srcId="{9452CB41-D5BD-4FD3-AC67-FE7A829E6598}" destId="{E3DD3B03-53E0-4DD5-8ACF-FB2FB2AA0CD8}" srcOrd="1" destOrd="0" presId="urn:microsoft.com/office/officeart/2005/8/layout/list1"/>
    <dgm:cxn modelId="{871A9BF7-3B1D-479A-A5FE-8FEE6BC78B4A}" type="presOf" srcId="{C7D5C511-D9AB-4488-A6C4-67E7B625DC83}" destId="{42C98B94-FDD6-4F17-9A57-063ED981A909}" srcOrd="0" destOrd="0" presId="urn:microsoft.com/office/officeart/2005/8/layout/list1"/>
    <dgm:cxn modelId="{485CA49A-801B-4382-AA49-3DF3583582CD}" type="presParOf" srcId="{42C98B94-FDD6-4F17-9A57-063ED981A909}" destId="{C1AA1158-7BDF-46F5-A6CF-C35DB7C59DC9}" srcOrd="0" destOrd="0" presId="urn:microsoft.com/office/officeart/2005/8/layout/list1"/>
    <dgm:cxn modelId="{AF4184EA-6F4A-4FCD-BF8E-156D08C4FC42}" type="presParOf" srcId="{C1AA1158-7BDF-46F5-A6CF-C35DB7C59DC9}" destId="{EE56AE2D-6327-41B3-B127-E67C13397E69}" srcOrd="0" destOrd="0" presId="urn:microsoft.com/office/officeart/2005/8/layout/list1"/>
    <dgm:cxn modelId="{589B51E5-233F-40B5-A1FF-68CF7F5C6D86}" type="presParOf" srcId="{C1AA1158-7BDF-46F5-A6CF-C35DB7C59DC9}" destId="{E3DD3B03-53E0-4DD5-8ACF-FB2FB2AA0CD8}" srcOrd="1" destOrd="0" presId="urn:microsoft.com/office/officeart/2005/8/layout/list1"/>
    <dgm:cxn modelId="{A99B9401-75A0-435D-8F2D-6339E96E5067}" type="presParOf" srcId="{42C98B94-FDD6-4F17-9A57-063ED981A909}" destId="{4B201BA6-5CD6-4E57-88CD-3FFB7CBFF0A7}" srcOrd="1" destOrd="0" presId="urn:microsoft.com/office/officeart/2005/8/layout/list1"/>
    <dgm:cxn modelId="{2BF71CDA-0B9E-47EE-A419-302CE857C55B}" type="presParOf" srcId="{42C98B94-FDD6-4F17-9A57-063ED981A909}" destId="{889EEE78-A2F3-4B7A-8FFD-655CD44E7894}" srcOrd="2" destOrd="0" presId="urn:microsoft.com/office/officeart/2005/8/layout/list1"/>
    <dgm:cxn modelId="{B47886EC-F40B-4EAE-B335-7973FF811E13}" type="presParOf" srcId="{42C98B94-FDD6-4F17-9A57-063ED981A909}" destId="{C2E54B91-BB6E-49A7-94FE-9229B0035147}" srcOrd="3" destOrd="0" presId="urn:microsoft.com/office/officeart/2005/8/layout/list1"/>
    <dgm:cxn modelId="{A2DCB427-3AA9-40E7-B476-A95E9B7BD1D4}" type="presParOf" srcId="{42C98B94-FDD6-4F17-9A57-063ED981A909}" destId="{89D798FF-92BC-4FCF-B14A-068FCBAE775E}" srcOrd="4" destOrd="0" presId="urn:microsoft.com/office/officeart/2005/8/layout/list1"/>
    <dgm:cxn modelId="{0101AAB2-D020-4AE4-9763-E469906B91EB}" type="presParOf" srcId="{89D798FF-92BC-4FCF-B14A-068FCBAE775E}" destId="{5A016EAA-FE0A-4306-B421-287315FA13AE}" srcOrd="0" destOrd="0" presId="urn:microsoft.com/office/officeart/2005/8/layout/list1"/>
    <dgm:cxn modelId="{787DF46E-DFC6-41F4-A3AF-5A5F4637A98D}" type="presParOf" srcId="{89D798FF-92BC-4FCF-B14A-068FCBAE775E}" destId="{71131A32-A81D-48C7-B263-AB667D2BCE2B}" srcOrd="1" destOrd="0" presId="urn:microsoft.com/office/officeart/2005/8/layout/list1"/>
    <dgm:cxn modelId="{569CD2CE-9D9D-4775-B3A4-A141A79CEB65}" type="presParOf" srcId="{42C98B94-FDD6-4F17-9A57-063ED981A909}" destId="{5CB5737F-7E94-40C0-BD96-DC1E2DC1A24F}" srcOrd="5" destOrd="0" presId="urn:microsoft.com/office/officeart/2005/8/layout/list1"/>
    <dgm:cxn modelId="{41BAD9F1-08F0-45DF-BF96-27AA4E8AF1FF}" type="presParOf" srcId="{42C98B94-FDD6-4F17-9A57-063ED981A909}" destId="{F3F369C1-13FD-496F-85B3-0EDCE6D4BC2D}"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DFDF1D-B4B3-40D4-B59D-39EE923492C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FAB6F48B-0D9C-47ED-BCAB-B167BD0FDF61}">
      <dgm:prSet phldrT="[Текст]"/>
      <dgm:spPr/>
      <dgm:t>
        <a:bodyPr/>
        <a:lstStyle/>
        <a:p>
          <a:r>
            <a:rPr lang="ru-RU" dirty="0" err="1" smtClean="0"/>
            <a:t>Монопроекты</a:t>
          </a:r>
          <a:endParaRPr lang="ru-RU" dirty="0"/>
        </a:p>
      </dgm:t>
    </dgm:pt>
    <dgm:pt modelId="{DDDB4F38-7140-43B1-BDBA-C05751AE9420}" type="parTrans" cxnId="{A1EB4F8F-4A48-42A8-85D6-F67428E0B40E}">
      <dgm:prSet/>
      <dgm:spPr/>
      <dgm:t>
        <a:bodyPr/>
        <a:lstStyle/>
        <a:p>
          <a:endParaRPr lang="ru-RU"/>
        </a:p>
      </dgm:t>
    </dgm:pt>
    <dgm:pt modelId="{298FA935-147D-44D4-9FF1-1DDD0172492E}" type="sibTrans" cxnId="{A1EB4F8F-4A48-42A8-85D6-F67428E0B40E}">
      <dgm:prSet/>
      <dgm:spPr/>
      <dgm:t>
        <a:bodyPr/>
        <a:lstStyle/>
        <a:p>
          <a:endParaRPr lang="ru-RU"/>
        </a:p>
      </dgm:t>
    </dgm:pt>
    <dgm:pt modelId="{B4C07D37-DBFC-4F4D-9ADD-27F301CD82DB}">
      <dgm:prSet phldrT="[Текст]"/>
      <dgm:spPr/>
      <dgm:t>
        <a:bodyPr/>
        <a:lstStyle/>
        <a:p>
          <a:r>
            <a:rPr lang="ru-RU" dirty="0" err="1" smtClean="0"/>
            <a:t>Межпредметные</a:t>
          </a:r>
          <a:endParaRPr lang="ru-RU" dirty="0"/>
        </a:p>
      </dgm:t>
    </dgm:pt>
    <dgm:pt modelId="{83F6A15B-6C97-4345-B990-3CB032FF01BE}" type="parTrans" cxnId="{6FFD2B8D-3C5D-4941-BEE6-E756676DD3F8}">
      <dgm:prSet/>
      <dgm:spPr/>
      <dgm:t>
        <a:bodyPr/>
        <a:lstStyle/>
        <a:p>
          <a:endParaRPr lang="ru-RU"/>
        </a:p>
      </dgm:t>
    </dgm:pt>
    <dgm:pt modelId="{9D733AE3-4E38-43C7-9D1D-B59186E419DD}" type="sibTrans" cxnId="{6FFD2B8D-3C5D-4941-BEE6-E756676DD3F8}">
      <dgm:prSet/>
      <dgm:spPr/>
      <dgm:t>
        <a:bodyPr/>
        <a:lstStyle/>
        <a:p>
          <a:endParaRPr lang="ru-RU"/>
        </a:p>
      </dgm:t>
    </dgm:pt>
    <dgm:pt modelId="{A21F9045-9AE9-44AD-8B3B-0BC8F74F1973}" type="pres">
      <dgm:prSet presAssocID="{E8DFDF1D-B4B3-40D4-B59D-39EE923492C6}" presName="linear" presStyleCnt="0">
        <dgm:presLayoutVars>
          <dgm:dir/>
          <dgm:animLvl val="lvl"/>
          <dgm:resizeHandles val="exact"/>
        </dgm:presLayoutVars>
      </dgm:prSet>
      <dgm:spPr/>
      <dgm:t>
        <a:bodyPr/>
        <a:lstStyle/>
        <a:p>
          <a:endParaRPr lang="ru-RU"/>
        </a:p>
      </dgm:t>
    </dgm:pt>
    <dgm:pt modelId="{BC612733-E7E4-45EA-8883-D0E3C249A485}" type="pres">
      <dgm:prSet presAssocID="{FAB6F48B-0D9C-47ED-BCAB-B167BD0FDF61}" presName="parentLin" presStyleCnt="0"/>
      <dgm:spPr/>
    </dgm:pt>
    <dgm:pt modelId="{35FFF0A8-9084-4248-9504-B1098F139D35}" type="pres">
      <dgm:prSet presAssocID="{FAB6F48B-0D9C-47ED-BCAB-B167BD0FDF61}" presName="parentLeftMargin" presStyleLbl="node1" presStyleIdx="0" presStyleCnt="2"/>
      <dgm:spPr/>
      <dgm:t>
        <a:bodyPr/>
        <a:lstStyle/>
        <a:p>
          <a:endParaRPr lang="ru-RU"/>
        </a:p>
      </dgm:t>
    </dgm:pt>
    <dgm:pt modelId="{D6A64661-6A50-4737-83A5-659887AE8042}" type="pres">
      <dgm:prSet presAssocID="{FAB6F48B-0D9C-47ED-BCAB-B167BD0FDF61}" presName="parentText" presStyleLbl="node1" presStyleIdx="0" presStyleCnt="2">
        <dgm:presLayoutVars>
          <dgm:chMax val="0"/>
          <dgm:bulletEnabled val="1"/>
        </dgm:presLayoutVars>
      </dgm:prSet>
      <dgm:spPr/>
      <dgm:t>
        <a:bodyPr/>
        <a:lstStyle/>
        <a:p>
          <a:endParaRPr lang="ru-RU"/>
        </a:p>
      </dgm:t>
    </dgm:pt>
    <dgm:pt modelId="{9A034E6F-E759-498C-A7A1-AC6FDE1FA076}" type="pres">
      <dgm:prSet presAssocID="{FAB6F48B-0D9C-47ED-BCAB-B167BD0FDF61}" presName="negativeSpace" presStyleCnt="0"/>
      <dgm:spPr/>
    </dgm:pt>
    <dgm:pt modelId="{99C30271-3548-4DA7-8C0B-B59336DBCB81}" type="pres">
      <dgm:prSet presAssocID="{FAB6F48B-0D9C-47ED-BCAB-B167BD0FDF61}" presName="childText" presStyleLbl="conFgAcc1" presStyleIdx="0" presStyleCnt="2">
        <dgm:presLayoutVars>
          <dgm:bulletEnabled val="1"/>
        </dgm:presLayoutVars>
      </dgm:prSet>
      <dgm:spPr/>
    </dgm:pt>
    <dgm:pt modelId="{D06A9369-1D11-4A69-815B-D79CF3C9DDAB}" type="pres">
      <dgm:prSet presAssocID="{298FA935-147D-44D4-9FF1-1DDD0172492E}" presName="spaceBetweenRectangles" presStyleCnt="0"/>
      <dgm:spPr/>
    </dgm:pt>
    <dgm:pt modelId="{594548AE-FDC1-4C4E-8207-4B4BF5BB0D1D}" type="pres">
      <dgm:prSet presAssocID="{B4C07D37-DBFC-4F4D-9ADD-27F301CD82DB}" presName="parentLin" presStyleCnt="0"/>
      <dgm:spPr/>
    </dgm:pt>
    <dgm:pt modelId="{64403D53-8EB6-4445-AE1E-6BE9D4485175}" type="pres">
      <dgm:prSet presAssocID="{B4C07D37-DBFC-4F4D-9ADD-27F301CD82DB}" presName="parentLeftMargin" presStyleLbl="node1" presStyleIdx="0" presStyleCnt="2"/>
      <dgm:spPr/>
      <dgm:t>
        <a:bodyPr/>
        <a:lstStyle/>
        <a:p>
          <a:endParaRPr lang="ru-RU"/>
        </a:p>
      </dgm:t>
    </dgm:pt>
    <dgm:pt modelId="{26FBC73B-C101-4B7A-AAAA-3B9F738E7DBF}" type="pres">
      <dgm:prSet presAssocID="{B4C07D37-DBFC-4F4D-9ADD-27F301CD82DB}" presName="parentText" presStyleLbl="node1" presStyleIdx="1" presStyleCnt="2">
        <dgm:presLayoutVars>
          <dgm:chMax val="0"/>
          <dgm:bulletEnabled val="1"/>
        </dgm:presLayoutVars>
      </dgm:prSet>
      <dgm:spPr/>
      <dgm:t>
        <a:bodyPr/>
        <a:lstStyle/>
        <a:p>
          <a:endParaRPr lang="ru-RU"/>
        </a:p>
      </dgm:t>
    </dgm:pt>
    <dgm:pt modelId="{DDBDE21B-76AF-4105-A359-7F740CC43493}" type="pres">
      <dgm:prSet presAssocID="{B4C07D37-DBFC-4F4D-9ADD-27F301CD82DB}" presName="negativeSpace" presStyleCnt="0"/>
      <dgm:spPr/>
    </dgm:pt>
    <dgm:pt modelId="{F8E78B0F-E959-4069-A6D3-B78259AAA730}" type="pres">
      <dgm:prSet presAssocID="{B4C07D37-DBFC-4F4D-9ADD-27F301CD82DB}" presName="childText" presStyleLbl="conFgAcc1" presStyleIdx="1" presStyleCnt="2">
        <dgm:presLayoutVars>
          <dgm:bulletEnabled val="1"/>
        </dgm:presLayoutVars>
      </dgm:prSet>
      <dgm:spPr/>
    </dgm:pt>
  </dgm:ptLst>
  <dgm:cxnLst>
    <dgm:cxn modelId="{206826DA-D03D-4A86-9A3C-097783BCA0CA}" type="presOf" srcId="{B4C07D37-DBFC-4F4D-9ADD-27F301CD82DB}" destId="{26FBC73B-C101-4B7A-AAAA-3B9F738E7DBF}" srcOrd="1" destOrd="0" presId="urn:microsoft.com/office/officeart/2005/8/layout/list1"/>
    <dgm:cxn modelId="{6FFD2B8D-3C5D-4941-BEE6-E756676DD3F8}" srcId="{E8DFDF1D-B4B3-40D4-B59D-39EE923492C6}" destId="{B4C07D37-DBFC-4F4D-9ADD-27F301CD82DB}" srcOrd="1" destOrd="0" parTransId="{83F6A15B-6C97-4345-B990-3CB032FF01BE}" sibTransId="{9D733AE3-4E38-43C7-9D1D-B59186E419DD}"/>
    <dgm:cxn modelId="{5234EBEF-EDC4-4E45-95DF-E468A228AD4B}" type="presOf" srcId="{FAB6F48B-0D9C-47ED-BCAB-B167BD0FDF61}" destId="{D6A64661-6A50-4737-83A5-659887AE8042}" srcOrd="1" destOrd="0" presId="urn:microsoft.com/office/officeart/2005/8/layout/list1"/>
    <dgm:cxn modelId="{528A238F-31A2-4863-8AF5-DBF575FAC6CB}" type="presOf" srcId="{E8DFDF1D-B4B3-40D4-B59D-39EE923492C6}" destId="{A21F9045-9AE9-44AD-8B3B-0BC8F74F1973}" srcOrd="0" destOrd="0" presId="urn:microsoft.com/office/officeart/2005/8/layout/list1"/>
    <dgm:cxn modelId="{57277393-804E-45F1-889E-FB7DF1358E21}" type="presOf" srcId="{FAB6F48B-0D9C-47ED-BCAB-B167BD0FDF61}" destId="{35FFF0A8-9084-4248-9504-B1098F139D35}" srcOrd="0" destOrd="0" presId="urn:microsoft.com/office/officeart/2005/8/layout/list1"/>
    <dgm:cxn modelId="{A1EB4F8F-4A48-42A8-85D6-F67428E0B40E}" srcId="{E8DFDF1D-B4B3-40D4-B59D-39EE923492C6}" destId="{FAB6F48B-0D9C-47ED-BCAB-B167BD0FDF61}" srcOrd="0" destOrd="0" parTransId="{DDDB4F38-7140-43B1-BDBA-C05751AE9420}" sibTransId="{298FA935-147D-44D4-9FF1-1DDD0172492E}"/>
    <dgm:cxn modelId="{842F2CDB-1AB7-4426-AF37-4A6E7D9484C3}" type="presOf" srcId="{B4C07D37-DBFC-4F4D-9ADD-27F301CD82DB}" destId="{64403D53-8EB6-4445-AE1E-6BE9D4485175}" srcOrd="0" destOrd="0" presId="urn:microsoft.com/office/officeart/2005/8/layout/list1"/>
    <dgm:cxn modelId="{EB1F7535-F30F-4BDB-90B6-82207BAE6F9A}" type="presParOf" srcId="{A21F9045-9AE9-44AD-8B3B-0BC8F74F1973}" destId="{BC612733-E7E4-45EA-8883-D0E3C249A485}" srcOrd="0" destOrd="0" presId="urn:microsoft.com/office/officeart/2005/8/layout/list1"/>
    <dgm:cxn modelId="{3290460B-930F-42E1-A891-C8B284B0660F}" type="presParOf" srcId="{BC612733-E7E4-45EA-8883-D0E3C249A485}" destId="{35FFF0A8-9084-4248-9504-B1098F139D35}" srcOrd="0" destOrd="0" presId="urn:microsoft.com/office/officeart/2005/8/layout/list1"/>
    <dgm:cxn modelId="{4A861898-CAC4-4C34-B419-1D19C2932694}" type="presParOf" srcId="{BC612733-E7E4-45EA-8883-D0E3C249A485}" destId="{D6A64661-6A50-4737-83A5-659887AE8042}" srcOrd="1" destOrd="0" presId="urn:microsoft.com/office/officeart/2005/8/layout/list1"/>
    <dgm:cxn modelId="{C38BABC3-2E92-4147-8ACF-A02788C36FAF}" type="presParOf" srcId="{A21F9045-9AE9-44AD-8B3B-0BC8F74F1973}" destId="{9A034E6F-E759-498C-A7A1-AC6FDE1FA076}" srcOrd="1" destOrd="0" presId="urn:microsoft.com/office/officeart/2005/8/layout/list1"/>
    <dgm:cxn modelId="{DB7BABB5-EA99-4CDF-9E45-990AF0124F2C}" type="presParOf" srcId="{A21F9045-9AE9-44AD-8B3B-0BC8F74F1973}" destId="{99C30271-3548-4DA7-8C0B-B59336DBCB81}" srcOrd="2" destOrd="0" presId="urn:microsoft.com/office/officeart/2005/8/layout/list1"/>
    <dgm:cxn modelId="{1D1A3F6F-2DD4-4F37-A084-E4978F8AE9F8}" type="presParOf" srcId="{A21F9045-9AE9-44AD-8B3B-0BC8F74F1973}" destId="{D06A9369-1D11-4A69-815B-D79CF3C9DDAB}" srcOrd="3" destOrd="0" presId="urn:microsoft.com/office/officeart/2005/8/layout/list1"/>
    <dgm:cxn modelId="{7CAB15C3-A135-4204-A4F6-F418F477D4BB}" type="presParOf" srcId="{A21F9045-9AE9-44AD-8B3B-0BC8F74F1973}" destId="{594548AE-FDC1-4C4E-8207-4B4BF5BB0D1D}" srcOrd="4" destOrd="0" presId="urn:microsoft.com/office/officeart/2005/8/layout/list1"/>
    <dgm:cxn modelId="{00D916E5-5BC1-4B00-8A16-7A53017C333F}" type="presParOf" srcId="{594548AE-FDC1-4C4E-8207-4B4BF5BB0D1D}" destId="{64403D53-8EB6-4445-AE1E-6BE9D4485175}" srcOrd="0" destOrd="0" presId="urn:microsoft.com/office/officeart/2005/8/layout/list1"/>
    <dgm:cxn modelId="{048573F3-8D93-4EB6-B4A9-7CC836AE5F0C}" type="presParOf" srcId="{594548AE-FDC1-4C4E-8207-4B4BF5BB0D1D}" destId="{26FBC73B-C101-4B7A-AAAA-3B9F738E7DBF}" srcOrd="1" destOrd="0" presId="urn:microsoft.com/office/officeart/2005/8/layout/list1"/>
    <dgm:cxn modelId="{2BB54E7D-6815-49D3-B919-E2F052F1D468}" type="presParOf" srcId="{A21F9045-9AE9-44AD-8B3B-0BC8F74F1973}" destId="{DDBDE21B-76AF-4105-A359-7F740CC43493}" srcOrd="5" destOrd="0" presId="urn:microsoft.com/office/officeart/2005/8/layout/list1"/>
    <dgm:cxn modelId="{1F0FA6B6-2809-45BC-8C94-733358A2013D}" type="presParOf" srcId="{A21F9045-9AE9-44AD-8B3B-0BC8F74F1973}" destId="{F8E78B0F-E959-4069-A6D3-B78259AAA73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19845D-CEB5-4062-A9BD-F8161FC982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B5D3BE49-4335-4951-ABE8-862B6D0AA000}">
      <dgm:prSet phldrT="[Текст]"/>
      <dgm:spPr/>
      <dgm:t>
        <a:bodyPr/>
        <a:lstStyle/>
        <a:p>
          <a:r>
            <a:rPr lang="ru-RU" dirty="0" smtClean="0"/>
            <a:t>Индивидуальные</a:t>
          </a:r>
          <a:endParaRPr lang="ru-RU" dirty="0"/>
        </a:p>
      </dgm:t>
    </dgm:pt>
    <dgm:pt modelId="{B6D41832-8DCA-4119-AD13-4CD195C77D7D}" type="parTrans" cxnId="{5FFA1BAC-6A7D-4F7A-BA98-1B6A736E44D1}">
      <dgm:prSet/>
      <dgm:spPr/>
      <dgm:t>
        <a:bodyPr/>
        <a:lstStyle/>
        <a:p>
          <a:endParaRPr lang="ru-RU"/>
        </a:p>
      </dgm:t>
    </dgm:pt>
    <dgm:pt modelId="{615B73D4-2661-4433-B354-012BD31849A5}" type="sibTrans" cxnId="{5FFA1BAC-6A7D-4F7A-BA98-1B6A736E44D1}">
      <dgm:prSet/>
      <dgm:spPr/>
      <dgm:t>
        <a:bodyPr/>
        <a:lstStyle/>
        <a:p>
          <a:endParaRPr lang="ru-RU"/>
        </a:p>
      </dgm:t>
    </dgm:pt>
    <dgm:pt modelId="{F9C81E96-38F9-4619-B879-FD201051A551}">
      <dgm:prSet phldrT="[Текст]"/>
      <dgm:spPr/>
      <dgm:t>
        <a:bodyPr/>
        <a:lstStyle/>
        <a:p>
          <a:r>
            <a:rPr lang="ru-RU" dirty="0" smtClean="0"/>
            <a:t>Парные</a:t>
          </a:r>
          <a:endParaRPr lang="ru-RU" dirty="0"/>
        </a:p>
      </dgm:t>
    </dgm:pt>
    <dgm:pt modelId="{F9209C4F-0511-4760-B915-1EE864E05ECE}" type="parTrans" cxnId="{5C8DCBAC-63D4-4703-B828-3006BA67A47D}">
      <dgm:prSet/>
      <dgm:spPr/>
      <dgm:t>
        <a:bodyPr/>
        <a:lstStyle/>
        <a:p>
          <a:endParaRPr lang="ru-RU"/>
        </a:p>
      </dgm:t>
    </dgm:pt>
    <dgm:pt modelId="{2B6C06BF-C2A1-44B8-958B-8D2A866B7EA1}" type="sibTrans" cxnId="{5C8DCBAC-63D4-4703-B828-3006BA67A47D}">
      <dgm:prSet/>
      <dgm:spPr/>
      <dgm:t>
        <a:bodyPr/>
        <a:lstStyle/>
        <a:p>
          <a:endParaRPr lang="ru-RU"/>
        </a:p>
      </dgm:t>
    </dgm:pt>
    <dgm:pt modelId="{4D7ADB7C-B39A-4F97-85FD-A9B479BE3962}">
      <dgm:prSet phldrT="[Текст]"/>
      <dgm:spPr/>
      <dgm:t>
        <a:bodyPr/>
        <a:lstStyle/>
        <a:p>
          <a:r>
            <a:rPr lang="ru-RU" dirty="0" smtClean="0"/>
            <a:t>Групповые</a:t>
          </a:r>
          <a:endParaRPr lang="ru-RU" dirty="0"/>
        </a:p>
      </dgm:t>
    </dgm:pt>
    <dgm:pt modelId="{F9330D1D-93F4-4654-B739-90F61E74BFFC}" type="parTrans" cxnId="{C292A22A-9E84-4988-A837-9602A0989DF8}">
      <dgm:prSet/>
      <dgm:spPr/>
      <dgm:t>
        <a:bodyPr/>
        <a:lstStyle/>
        <a:p>
          <a:endParaRPr lang="ru-RU"/>
        </a:p>
      </dgm:t>
    </dgm:pt>
    <dgm:pt modelId="{058B96D5-A777-45C4-8FBD-9B12D6A34717}" type="sibTrans" cxnId="{C292A22A-9E84-4988-A837-9602A0989DF8}">
      <dgm:prSet/>
      <dgm:spPr/>
      <dgm:t>
        <a:bodyPr/>
        <a:lstStyle/>
        <a:p>
          <a:endParaRPr lang="ru-RU"/>
        </a:p>
      </dgm:t>
    </dgm:pt>
    <dgm:pt modelId="{F3C18DA3-07F3-4D49-A3B9-E3200CA02986}" type="pres">
      <dgm:prSet presAssocID="{5019845D-CEB5-4062-A9BD-F8161FC982CE}" presName="linear" presStyleCnt="0">
        <dgm:presLayoutVars>
          <dgm:dir/>
          <dgm:animLvl val="lvl"/>
          <dgm:resizeHandles val="exact"/>
        </dgm:presLayoutVars>
      </dgm:prSet>
      <dgm:spPr/>
      <dgm:t>
        <a:bodyPr/>
        <a:lstStyle/>
        <a:p>
          <a:endParaRPr lang="ru-RU"/>
        </a:p>
      </dgm:t>
    </dgm:pt>
    <dgm:pt modelId="{63FF29BC-00A7-4E6E-A8D2-63EEA7D0875C}" type="pres">
      <dgm:prSet presAssocID="{B5D3BE49-4335-4951-ABE8-862B6D0AA000}" presName="parentLin" presStyleCnt="0"/>
      <dgm:spPr/>
    </dgm:pt>
    <dgm:pt modelId="{3E071660-007F-4562-A971-06A5B6A93592}" type="pres">
      <dgm:prSet presAssocID="{B5D3BE49-4335-4951-ABE8-862B6D0AA000}" presName="parentLeftMargin" presStyleLbl="node1" presStyleIdx="0" presStyleCnt="3"/>
      <dgm:spPr/>
      <dgm:t>
        <a:bodyPr/>
        <a:lstStyle/>
        <a:p>
          <a:endParaRPr lang="ru-RU"/>
        </a:p>
      </dgm:t>
    </dgm:pt>
    <dgm:pt modelId="{0176B0E4-A0AC-4CD9-8F25-A4D5E7716308}" type="pres">
      <dgm:prSet presAssocID="{B5D3BE49-4335-4951-ABE8-862B6D0AA000}" presName="parentText" presStyleLbl="node1" presStyleIdx="0" presStyleCnt="3">
        <dgm:presLayoutVars>
          <dgm:chMax val="0"/>
          <dgm:bulletEnabled val="1"/>
        </dgm:presLayoutVars>
      </dgm:prSet>
      <dgm:spPr/>
      <dgm:t>
        <a:bodyPr/>
        <a:lstStyle/>
        <a:p>
          <a:endParaRPr lang="ru-RU"/>
        </a:p>
      </dgm:t>
    </dgm:pt>
    <dgm:pt modelId="{0EF0301E-AC57-4200-AE19-5B6387809D0D}" type="pres">
      <dgm:prSet presAssocID="{B5D3BE49-4335-4951-ABE8-862B6D0AA000}" presName="negativeSpace" presStyleCnt="0"/>
      <dgm:spPr/>
    </dgm:pt>
    <dgm:pt modelId="{BAAB13FA-B2A6-4CFA-B79E-C80FCB16D1CE}" type="pres">
      <dgm:prSet presAssocID="{B5D3BE49-4335-4951-ABE8-862B6D0AA000}" presName="childText" presStyleLbl="conFgAcc1" presStyleIdx="0" presStyleCnt="3">
        <dgm:presLayoutVars>
          <dgm:bulletEnabled val="1"/>
        </dgm:presLayoutVars>
      </dgm:prSet>
      <dgm:spPr/>
    </dgm:pt>
    <dgm:pt modelId="{CDE167EF-AFC3-4A47-998E-CE6E96781EDC}" type="pres">
      <dgm:prSet presAssocID="{615B73D4-2661-4433-B354-012BD31849A5}" presName="spaceBetweenRectangles" presStyleCnt="0"/>
      <dgm:spPr/>
    </dgm:pt>
    <dgm:pt modelId="{F32F4F4B-811F-465C-A37B-3FAF24D702FA}" type="pres">
      <dgm:prSet presAssocID="{F9C81E96-38F9-4619-B879-FD201051A551}" presName="parentLin" presStyleCnt="0"/>
      <dgm:spPr/>
    </dgm:pt>
    <dgm:pt modelId="{6BC8C980-62AB-4D2C-A925-BA87831C7018}" type="pres">
      <dgm:prSet presAssocID="{F9C81E96-38F9-4619-B879-FD201051A551}" presName="parentLeftMargin" presStyleLbl="node1" presStyleIdx="0" presStyleCnt="3"/>
      <dgm:spPr/>
      <dgm:t>
        <a:bodyPr/>
        <a:lstStyle/>
        <a:p>
          <a:endParaRPr lang="ru-RU"/>
        </a:p>
      </dgm:t>
    </dgm:pt>
    <dgm:pt modelId="{8AEB8D63-0B58-4EDD-B653-13FAC2355329}" type="pres">
      <dgm:prSet presAssocID="{F9C81E96-38F9-4619-B879-FD201051A551}" presName="parentText" presStyleLbl="node1" presStyleIdx="1" presStyleCnt="3">
        <dgm:presLayoutVars>
          <dgm:chMax val="0"/>
          <dgm:bulletEnabled val="1"/>
        </dgm:presLayoutVars>
      </dgm:prSet>
      <dgm:spPr/>
      <dgm:t>
        <a:bodyPr/>
        <a:lstStyle/>
        <a:p>
          <a:endParaRPr lang="ru-RU"/>
        </a:p>
      </dgm:t>
    </dgm:pt>
    <dgm:pt modelId="{AC0B5478-B925-4B08-825B-FB94B150CA9A}" type="pres">
      <dgm:prSet presAssocID="{F9C81E96-38F9-4619-B879-FD201051A551}" presName="negativeSpace" presStyleCnt="0"/>
      <dgm:spPr/>
    </dgm:pt>
    <dgm:pt modelId="{1C4C7989-47BA-4FD9-8E8E-5F320D5DA204}" type="pres">
      <dgm:prSet presAssocID="{F9C81E96-38F9-4619-B879-FD201051A551}" presName="childText" presStyleLbl="conFgAcc1" presStyleIdx="1" presStyleCnt="3">
        <dgm:presLayoutVars>
          <dgm:bulletEnabled val="1"/>
        </dgm:presLayoutVars>
      </dgm:prSet>
      <dgm:spPr/>
    </dgm:pt>
    <dgm:pt modelId="{28770712-C31F-4395-A208-67A28ECFDB24}" type="pres">
      <dgm:prSet presAssocID="{2B6C06BF-C2A1-44B8-958B-8D2A866B7EA1}" presName="spaceBetweenRectangles" presStyleCnt="0"/>
      <dgm:spPr/>
    </dgm:pt>
    <dgm:pt modelId="{37460CAE-05E1-4BDA-BCE5-F8BFAA07749D}" type="pres">
      <dgm:prSet presAssocID="{4D7ADB7C-B39A-4F97-85FD-A9B479BE3962}" presName="parentLin" presStyleCnt="0"/>
      <dgm:spPr/>
    </dgm:pt>
    <dgm:pt modelId="{FFD2264A-323D-4990-AFB0-ED27220ED523}" type="pres">
      <dgm:prSet presAssocID="{4D7ADB7C-B39A-4F97-85FD-A9B479BE3962}" presName="parentLeftMargin" presStyleLbl="node1" presStyleIdx="1" presStyleCnt="3"/>
      <dgm:spPr/>
      <dgm:t>
        <a:bodyPr/>
        <a:lstStyle/>
        <a:p>
          <a:endParaRPr lang="ru-RU"/>
        </a:p>
      </dgm:t>
    </dgm:pt>
    <dgm:pt modelId="{B252AFCF-051D-4171-A0F5-873701DC3451}" type="pres">
      <dgm:prSet presAssocID="{4D7ADB7C-B39A-4F97-85FD-A9B479BE3962}" presName="parentText" presStyleLbl="node1" presStyleIdx="2" presStyleCnt="3">
        <dgm:presLayoutVars>
          <dgm:chMax val="0"/>
          <dgm:bulletEnabled val="1"/>
        </dgm:presLayoutVars>
      </dgm:prSet>
      <dgm:spPr/>
      <dgm:t>
        <a:bodyPr/>
        <a:lstStyle/>
        <a:p>
          <a:endParaRPr lang="ru-RU"/>
        </a:p>
      </dgm:t>
    </dgm:pt>
    <dgm:pt modelId="{F0375E05-DE52-4816-BC5C-A5C0691DCC2A}" type="pres">
      <dgm:prSet presAssocID="{4D7ADB7C-B39A-4F97-85FD-A9B479BE3962}" presName="negativeSpace" presStyleCnt="0"/>
      <dgm:spPr/>
    </dgm:pt>
    <dgm:pt modelId="{C51DA580-F7FD-4CE2-B65D-FA76708B078F}" type="pres">
      <dgm:prSet presAssocID="{4D7ADB7C-B39A-4F97-85FD-A9B479BE3962}" presName="childText" presStyleLbl="conFgAcc1" presStyleIdx="2" presStyleCnt="3" custLinFactNeighborY="33574">
        <dgm:presLayoutVars>
          <dgm:bulletEnabled val="1"/>
        </dgm:presLayoutVars>
      </dgm:prSet>
      <dgm:spPr/>
    </dgm:pt>
  </dgm:ptLst>
  <dgm:cxnLst>
    <dgm:cxn modelId="{C292A22A-9E84-4988-A837-9602A0989DF8}" srcId="{5019845D-CEB5-4062-A9BD-F8161FC982CE}" destId="{4D7ADB7C-B39A-4F97-85FD-A9B479BE3962}" srcOrd="2" destOrd="0" parTransId="{F9330D1D-93F4-4654-B739-90F61E74BFFC}" sibTransId="{058B96D5-A777-45C4-8FBD-9B12D6A34717}"/>
    <dgm:cxn modelId="{5FFA1BAC-6A7D-4F7A-BA98-1B6A736E44D1}" srcId="{5019845D-CEB5-4062-A9BD-F8161FC982CE}" destId="{B5D3BE49-4335-4951-ABE8-862B6D0AA000}" srcOrd="0" destOrd="0" parTransId="{B6D41832-8DCA-4119-AD13-4CD195C77D7D}" sibTransId="{615B73D4-2661-4433-B354-012BD31849A5}"/>
    <dgm:cxn modelId="{25B7D023-8595-43C0-B823-7A8ED66D843D}" type="presOf" srcId="{4D7ADB7C-B39A-4F97-85FD-A9B479BE3962}" destId="{FFD2264A-323D-4990-AFB0-ED27220ED523}" srcOrd="0" destOrd="0" presId="urn:microsoft.com/office/officeart/2005/8/layout/list1"/>
    <dgm:cxn modelId="{91CABCFD-2511-45E6-BFB5-8845E8D8E4D3}" type="presOf" srcId="{4D7ADB7C-B39A-4F97-85FD-A9B479BE3962}" destId="{B252AFCF-051D-4171-A0F5-873701DC3451}" srcOrd="1" destOrd="0" presId="urn:microsoft.com/office/officeart/2005/8/layout/list1"/>
    <dgm:cxn modelId="{4AB555D0-8DD4-430D-8D27-33DD50F7FE84}" type="presOf" srcId="{F9C81E96-38F9-4619-B879-FD201051A551}" destId="{6BC8C980-62AB-4D2C-A925-BA87831C7018}" srcOrd="0" destOrd="0" presId="urn:microsoft.com/office/officeart/2005/8/layout/list1"/>
    <dgm:cxn modelId="{76C452FD-35BA-490F-AB55-97ECA4DD9FBE}" type="presOf" srcId="{F9C81E96-38F9-4619-B879-FD201051A551}" destId="{8AEB8D63-0B58-4EDD-B653-13FAC2355329}" srcOrd="1" destOrd="0" presId="urn:microsoft.com/office/officeart/2005/8/layout/list1"/>
    <dgm:cxn modelId="{8B716098-3ED0-4C60-9E22-355DE9E5DF1E}" type="presOf" srcId="{B5D3BE49-4335-4951-ABE8-862B6D0AA000}" destId="{0176B0E4-A0AC-4CD9-8F25-A4D5E7716308}" srcOrd="1" destOrd="0" presId="urn:microsoft.com/office/officeart/2005/8/layout/list1"/>
    <dgm:cxn modelId="{FD058DC4-BF7D-4A29-9963-8492B67CE5A3}" type="presOf" srcId="{5019845D-CEB5-4062-A9BD-F8161FC982CE}" destId="{F3C18DA3-07F3-4D49-A3B9-E3200CA02986}" srcOrd="0" destOrd="0" presId="urn:microsoft.com/office/officeart/2005/8/layout/list1"/>
    <dgm:cxn modelId="{5C8DCBAC-63D4-4703-B828-3006BA67A47D}" srcId="{5019845D-CEB5-4062-A9BD-F8161FC982CE}" destId="{F9C81E96-38F9-4619-B879-FD201051A551}" srcOrd="1" destOrd="0" parTransId="{F9209C4F-0511-4760-B915-1EE864E05ECE}" sibTransId="{2B6C06BF-C2A1-44B8-958B-8D2A866B7EA1}"/>
    <dgm:cxn modelId="{69FCAF5E-5836-4F68-B4E8-290B4DC283EB}" type="presOf" srcId="{B5D3BE49-4335-4951-ABE8-862B6D0AA000}" destId="{3E071660-007F-4562-A971-06A5B6A93592}" srcOrd="0" destOrd="0" presId="urn:microsoft.com/office/officeart/2005/8/layout/list1"/>
    <dgm:cxn modelId="{161A0353-5A11-4FED-9FFE-2086455E04B6}" type="presParOf" srcId="{F3C18DA3-07F3-4D49-A3B9-E3200CA02986}" destId="{63FF29BC-00A7-4E6E-A8D2-63EEA7D0875C}" srcOrd="0" destOrd="0" presId="urn:microsoft.com/office/officeart/2005/8/layout/list1"/>
    <dgm:cxn modelId="{9070A152-2E8E-4972-B37A-CE8571730648}" type="presParOf" srcId="{63FF29BC-00A7-4E6E-A8D2-63EEA7D0875C}" destId="{3E071660-007F-4562-A971-06A5B6A93592}" srcOrd="0" destOrd="0" presId="urn:microsoft.com/office/officeart/2005/8/layout/list1"/>
    <dgm:cxn modelId="{D381C549-1F2D-4AD5-894F-EBCA484F2A93}" type="presParOf" srcId="{63FF29BC-00A7-4E6E-A8D2-63EEA7D0875C}" destId="{0176B0E4-A0AC-4CD9-8F25-A4D5E7716308}" srcOrd="1" destOrd="0" presId="urn:microsoft.com/office/officeart/2005/8/layout/list1"/>
    <dgm:cxn modelId="{759B8772-B191-4CDE-B75D-560CA3FCB8AD}" type="presParOf" srcId="{F3C18DA3-07F3-4D49-A3B9-E3200CA02986}" destId="{0EF0301E-AC57-4200-AE19-5B6387809D0D}" srcOrd="1" destOrd="0" presId="urn:microsoft.com/office/officeart/2005/8/layout/list1"/>
    <dgm:cxn modelId="{5E9003D0-E716-4A10-B4DE-0CE95DB4C856}" type="presParOf" srcId="{F3C18DA3-07F3-4D49-A3B9-E3200CA02986}" destId="{BAAB13FA-B2A6-4CFA-B79E-C80FCB16D1CE}" srcOrd="2" destOrd="0" presId="urn:microsoft.com/office/officeart/2005/8/layout/list1"/>
    <dgm:cxn modelId="{E007F269-0085-4786-8F62-F6D9CC47A731}" type="presParOf" srcId="{F3C18DA3-07F3-4D49-A3B9-E3200CA02986}" destId="{CDE167EF-AFC3-4A47-998E-CE6E96781EDC}" srcOrd="3" destOrd="0" presId="urn:microsoft.com/office/officeart/2005/8/layout/list1"/>
    <dgm:cxn modelId="{8F257F2F-9695-49DE-8058-6FE9FEC626A4}" type="presParOf" srcId="{F3C18DA3-07F3-4D49-A3B9-E3200CA02986}" destId="{F32F4F4B-811F-465C-A37B-3FAF24D702FA}" srcOrd="4" destOrd="0" presId="urn:microsoft.com/office/officeart/2005/8/layout/list1"/>
    <dgm:cxn modelId="{034B4FB3-486E-47C8-976B-D931D82314C9}" type="presParOf" srcId="{F32F4F4B-811F-465C-A37B-3FAF24D702FA}" destId="{6BC8C980-62AB-4D2C-A925-BA87831C7018}" srcOrd="0" destOrd="0" presId="urn:microsoft.com/office/officeart/2005/8/layout/list1"/>
    <dgm:cxn modelId="{4289E58D-4FA8-4BEB-94B2-6D7709ACF5AB}" type="presParOf" srcId="{F32F4F4B-811F-465C-A37B-3FAF24D702FA}" destId="{8AEB8D63-0B58-4EDD-B653-13FAC2355329}" srcOrd="1" destOrd="0" presId="urn:microsoft.com/office/officeart/2005/8/layout/list1"/>
    <dgm:cxn modelId="{E27E0CF8-12A8-4CE2-A624-6DF7925A0F70}" type="presParOf" srcId="{F3C18DA3-07F3-4D49-A3B9-E3200CA02986}" destId="{AC0B5478-B925-4B08-825B-FB94B150CA9A}" srcOrd="5" destOrd="0" presId="urn:microsoft.com/office/officeart/2005/8/layout/list1"/>
    <dgm:cxn modelId="{E33FE1CE-7A18-4535-B975-D804C53999FD}" type="presParOf" srcId="{F3C18DA3-07F3-4D49-A3B9-E3200CA02986}" destId="{1C4C7989-47BA-4FD9-8E8E-5F320D5DA204}" srcOrd="6" destOrd="0" presId="urn:microsoft.com/office/officeart/2005/8/layout/list1"/>
    <dgm:cxn modelId="{B02B60ED-C7B5-411B-8A0D-CBCD4EFD071A}" type="presParOf" srcId="{F3C18DA3-07F3-4D49-A3B9-E3200CA02986}" destId="{28770712-C31F-4395-A208-67A28ECFDB24}" srcOrd="7" destOrd="0" presId="urn:microsoft.com/office/officeart/2005/8/layout/list1"/>
    <dgm:cxn modelId="{60B26177-AF49-4749-9BAF-126EC1FFDE7F}" type="presParOf" srcId="{F3C18DA3-07F3-4D49-A3B9-E3200CA02986}" destId="{37460CAE-05E1-4BDA-BCE5-F8BFAA07749D}" srcOrd="8" destOrd="0" presId="urn:microsoft.com/office/officeart/2005/8/layout/list1"/>
    <dgm:cxn modelId="{DDBA2A1B-9280-411F-94A9-9CF6214E0FEF}" type="presParOf" srcId="{37460CAE-05E1-4BDA-BCE5-F8BFAA07749D}" destId="{FFD2264A-323D-4990-AFB0-ED27220ED523}" srcOrd="0" destOrd="0" presId="urn:microsoft.com/office/officeart/2005/8/layout/list1"/>
    <dgm:cxn modelId="{4840F2A8-E121-4768-B37A-746839F2F9C5}" type="presParOf" srcId="{37460CAE-05E1-4BDA-BCE5-F8BFAA07749D}" destId="{B252AFCF-051D-4171-A0F5-873701DC3451}" srcOrd="1" destOrd="0" presId="urn:microsoft.com/office/officeart/2005/8/layout/list1"/>
    <dgm:cxn modelId="{195AC05E-F0D7-44F1-9AED-DC81580119E4}" type="presParOf" srcId="{F3C18DA3-07F3-4D49-A3B9-E3200CA02986}" destId="{F0375E05-DE52-4816-BC5C-A5C0691DCC2A}" srcOrd="9" destOrd="0" presId="urn:microsoft.com/office/officeart/2005/8/layout/list1"/>
    <dgm:cxn modelId="{846355ED-62C5-43B6-8D1E-0036BF61D53C}" type="presParOf" srcId="{F3C18DA3-07F3-4D49-A3B9-E3200CA02986}" destId="{C51DA580-F7FD-4CE2-B65D-FA76708B078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E4A836-1E3D-4B69-A9BF-E44A3A7BAE1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4D78FC01-5B65-48B3-8D67-E9AECDDE74AB}">
      <dgm:prSet phldrT="[Текст]"/>
      <dgm:spPr/>
      <dgm:t>
        <a:bodyPr/>
        <a:lstStyle/>
        <a:p>
          <a:r>
            <a:rPr lang="ru-RU" dirty="0" smtClean="0"/>
            <a:t>долгосрочные</a:t>
          </a:r>
          <a:endParaRPr lang="ru-RU" dirty="0"/>
        </a:p>
      </dgm:t>
    </dgm:pt>
    <dgm:pt modelId="{72F17F85-BBF9-4EE3-89C5-5B38F93BDF29}" type="parTrans" cxnId="{FADF77CD-D59E-4426-971D-A6A6875B47ED}">
      <dgm:prSet/>
      <dgm:spPr/>
      <dgm:t>
        <a:bodyPr/>
        <a:lstStyle/>
        <a:p>
          <a:endParaRPr lang="ru-RU"/>
        </a:p>
      </dgm:t>
    </dgm:pt>
    <dgm:pt modelId="{2BF5FD04-E789-4CC2-A269-F93348557659}" type="sibTrans" cxnId="{FADF77CD-D59E-4426-971D-A6A6875B47ED}">
      <dgm:prSet/>
      <dgm:spPr/>
      <dgm:t>
        <a:bodyPr/>
        <a:lstStyle/>
        <a:p>
          <a:endParaRPr lang="ru-RU"/>
        </a:p>
      </dgm:t>
    </dgm:pt>
    <dgm:pt modelId="{1BFD35B8-C07E-458F-A416-05445F7068B7}">
      <dgm:prSet phldrT="[Текст]"/>
      <dgm:spPr/>
      <dgm:t>
        <a:bodyPr/>
        <a:lstStyle/>
        <a:p>
          <a:r>
            <a:rPr lang="ru-RU" dirty="0" smtClean="0"/>
            <a:t>краткосрочные</a:t>
          </a:r>
          <a:endParaRPr lang="ru-RU" dirty="0"/>
        </a:p>
      </dgm:t>
    </dgm:pt>
    <dgm:pt modelId="{C41BFEA0-53B9-41CF-8FB7-2DB247A3EEA0}" type="parTrans" cxnId="{FC2F2973-2006-4577-9CE6-B78C54634292}">
      <dgm:prSet/>
      <dgm:spPr/>
      <dgm:t>
        <a:bodyPr/>
        <a:lstStyle/>
        <a:p>
          <a:endParaRPr lang="ru-RU"/>
        </a:p>
      </dgm:t>
    </dgm:pt>
    <dgm:pt modelId="{E4F55FFF-60AD-4D17-B03F-0339DFC36671}" type="sibTrans" cxnId="{FC2F2973-2006-4577-9CE6-B78C54634292}">
      <dgm:prSet/>
      <dgm:spPr/>
      <dgm:t>
        <a:bodyPr/>
        <a:lstStyle/>
        <a:p>
          <a:endParaRPr lang="ru-RU"/>
        </a:p>
      </dgm:t>
    </dgm:pt>
    <dgm:pt modelId="{2ED8355B-478B-4BDB-96F9-E5EFC3EE498E}" type="pres">
      <dgm:prSet presAssocID="{95E4A836-1E3D-4B69-A9BF-E44A3A7BAE10}" presName="linear" presStyleCnt="0">
        <dgm:presLayoutVars>
          <dgm:dir/>
          <dgm:animLvl val="lvl"/>
          <dgm:resizeHandles val="exact"/>
        </dgm:presLayoutVars>
      </dgm:prSet>
      <dgm:spPr/>
      <dgm:t>
        <a:bodyPr/>
        <a:lstStyle/>
        <a:p>
          <a:endParaRPr lang="ru-RU"/>
        </a:p>
      </dgm:t>
    </dgm:pt>
    <dgm:pt modelId="{76060CD3-534D-4A04-823D-382CFA3AE445}" type="pres">
      <dgm:prSet presAssocID="{4D78FC01-5B65-48B3-8D67-E9AECDDE74AB}" presName="parentLin" presStyleCnt="0"/>
      <dgm:spPr/>
    </dgm:pt>
    <dgm:pt modelId="{943E9203-1A2E-422D-B1E4-9A43F790DBB5}" type="pres">
      <dgm:prSet presAssocID="{4D78FC01-5B65-48B3-8D67-E9AECDDE74AB}" presName="parentLeftMargin" presStyleLbl="node1" presStyleIdx="0" presStyleCnt="2"/>
      <dgm:spPr/>
      <dgm:t>
        <a:bodyPr/>
        <a:lstStyle/>
        <a:p>
          <a:endParaRPr lang="ru-RU"/>
        </a:p>
      </dgm:t>
    </dgm:pt>
    <dgm:pt modelId="{E1ECDBBB-C041-4F70-A8CB-C1EC007E207F}" type="pres">
      <dgm:prSet presAssocID="{4D78FC01-5B65-48B3-8D67-E9AECDDE74AB}" presName="parentText" presStyleLbl="node1" presStyleIdx="0" presStyleCnt="2">
        <dgm:presLayoutVars>
          <dgm:chMax val="0"/>
          <dgm:bulletEnabled val="1"/>
        </dgm:presLayoutVars>
      </dgm:prSet>
      <dgm:spPr/>
      <dgm:t>
        <a:bodyPr/>
        <a:lstStyle/>
        <a:p>
          <a:endParaRPr lang="ru-RU"/>
        </a:p>
      </dgm:t>
    </dgm:pt>
    <dgm:pt modelId="{82D082DB-7E21-4264-B223-05545EAACB20}" type="pres">
      <dgm:prSet presAssocID="{4D78FC01-5B65-48B3-8D67-E9AECDDE74AB}" presName="negativeSpace" presStyleCnt="0"/>
      <dgm:spPr/>
    </dgm:pt>
    <dgm:pt modelId="{B32A953B-891C-435F-B4C9-70B9EB962ADE}" type="pres">
      <dgm:prSet presAssocID="{4D78FC01-5B65-48B3-8D67-E9AECDDE74AB}" presName="childText" presStyleLbl="conFgAcc1" presStyleIdx="0" presStyleCnt="2">
        <dgm:presLayoutVars>
          <dgm:bulletEnabled val="1"/>
        </dgm:presLayoutVars>
      </dgm:prSet>
      <dgm:spPr/>
    </dgm:pt>
    <dgm:pt modelId="{6B7C51C4-4F43-4908-9484-F39B85EFFB55}" type="pres">
      <dgm:prSet presAssocID="{2BF5FD04-E789-4CC2-A269-F93348557659}" presName="spaceBetweenRectangles" presStyleCnt="0"/>
      <dgm:spPr/>
    </dgm:pt>
    <dgm:pt modelId="{D619BD58-20D4-43DE-807D-8B6068D9D3DD}" type="pres">
      <dgm:prSet presAssocID="{1BFD35B8-C07E-458F-A416-05445F7068B7}" presName="parentLin" presStyleCnt="0"/>
      <dgm:spPr/>
    </dgm:pt>
    <dgm:pt modelId="{C06B31CD-1639-4B81-B819-38F5925D4C47}" type="pres">
      <dgm:prSet presAssocID="{1BFD35B8-C07E-458F-A416-05445F7068B7}" presName="parentLeftMargin" presStyleLbl="node1" presStyleIdx="0" presStyleCnt="2"/>
      <dgm:spPr/>
      <dgm:t>
        <a:bodyPr/>
        <a:lstStyle/>
        <a:p>
          <a:endParaRPr lang="ru-RU"/>
        </a:p>
      </dgm:t>
    </dgm:pt>
    <dgm:pt modelId="{28C3C614-9BB6-4462-A156-E29445AC597E}" type="pres">
      <dgm:prSet presAssocID="{1BFD35B8-C07E-458F-A416-05445F7068B7}" presName="parentText" presStyleLbl="node1" presStyleIdx="1" presStyleCnt="2">
        <dgm:presLayoutVars>
          <dgm:chMax val="0"/>
          <dgm:bulletEnabled val="1"/>
        </dgm:presLayoutVars>
      </dgm:prSet>
      <dgm:spPr/>
      <dgm:t>
        <a:bodyPr/>
        <a:lstStyle/>
        <a:p>
          <a:endParaRPr lang="ru-RU"/>
        </a:p>
      </dgm:t>
    </dgm:pt>
    <dgm:pt modelId="{8BDC5016-BBC7-4350-96A7-0F51B7665FFC}" type="pres">
      <dgm:prSet presAssocID="{1BFD35B8-C07E-458F-A416-05445F7068B7}" presName="negativeSpace" presStyleCnt="0"/>
      <dgm:spPr/>
    </dgm:pt>
    <dgm:pt modelId="{6A4048B8-0204-4E5D-B40D-81FDB3C57BAA}" type="pres">
      <dgm:prSet presAssocID="{1BFD35B8-C07E-458F-A416-05445F7068B7}" presName="childText" presStyleLbl="conFgAcc1" presStyleIdx="1" presStyleCnt="2">
        <dgm:presLayoutVars>
          <dgm:bulletEnabled val="1"/>
        </dgm:presLayoutVars>
      </dgm:prSet>
      <dgm:spPr/>
    </dgm:pt>
  </dgm:ptLst>
  <dgm:cxnLst>
    <dgm:cxn modelId="{4711CF3C-DFA9-4B00-9583-D187795B49C4}" type="presOf" srcId="{4D78FC01-5B65-48B3-8D67-E9AECDDE74AB}" destId="{E1ECDBBB-C041-4F70-A8CB-C1EC007E207F}" srcOrd="1" destOrd="0" presId="urn:microsoft.com/office/officeart/2005/8/layout/list1"/>
    <dgm:cxn modelId="{4F8E4005-77A1-45F3-85A6-9DE1ACCC8422}" type="presOf" srcId="{1BFD35B8-C07E-458F-A416-05445F7068B7}" destId="{C06B31CD-1639-4B81-B819-38F5925D4C47}" srcOrd="0" destOrd="0" presId="urn:microsoft.com/office/officeart/2005/8/layout/list1"/>
    <dgm:cxn modelId="{96DBD0FB-A304-409F-A8F0-0D5F2B59BA0B}" type="presOf" srcId="{4D78FC01-5B65-48B3-8D67-E9AECDDE74AB}" destId="{943E9203-1A2E-422D-B1E4-9A43F790DBB5}" srcOrd="0" destOrd="0" presId="urn:microsoft.com/office/officeart/2005/8/layout/list1"/>
    <dgm:cxn modelId="{FC2F2973-2006-4577-9CE6-B78C54634292}" srcId="{95E4A836-1E3D-4B69-A9BF-E44A3A7BAE10}" destId="{1BFD35B8-C07E-458F-A416-05445F7068B7}" srcOrd="1" destOrd="0" parTransId="{C41BFEA0-53B9-41CF-8FB7-2DB247A3EEA0}" sibTransId="{E4F55FFF-60AD-4D17-B03F-0339DFC36671}"/>
    <dgm:cxn modelId="{FADF77CD-D59E-4426-971D-A6A6875B47ED}" srcId="{95E4A836-1E3D-4B69-A9BF-E44A3A7BAE10}" destId="{4D78FC01-5B65-48B3-8D67-E9AECDDE74AB}" srcOrd="0" destOrd="0" parTransId="{72F17F85-BBF9-4EE3-89C5-5B38F93BDF29}" sibTransId="{2BF5FD04-E789-4CC2-A269-F93348557659}"/>
    <dgm:cxn modelId="{8342D799-0886-4FED-B6EC-191C52E564A7}" type="presOf" srcId="{95E4A836-1E3D-4B69-A9BF-E44A3A7BAE10}" destId="{2ED8355B-478B-4BDB-96F9-E5EFC3EE498E}" srcOrd="0" destOrd="0" presId="urn:microsoft.com/office/officeart/2005/8/layout/list1"/>
    <dgm:cxn modelId="{EDA95D64-90C2-4AA6-AF78-F9DBF3A92913}" type="presOf" srcId="{1BFD35B8-C07E-458F-A416-05445F7068B7}" destId="{28C3C614-9BB6-4462-A156-E29445AC597E}" srcOrd="1" destOrd="0" presId="urn:microsoft.com/office/officeart/2005/8/layout/list1"/>
    <dgm:cxn modelId="{D5267832-93A0-485C-BC69-5C9A239AA996}" type="presParOf" srcId="{2ED8355B-478B-4BDB-96F9-E5EFC3EE498E}" destId="{76060CD3-534D-4A04-823D-382CFA3AE445}" srcOrd="0" destOrd="0" presId="urn:microsoft.com/office/officeart/2005/8/layout/list1"/>
    <dgm:cxn modelId="{83DA9C15-8AB0-4A19-85E2-4A0EB5678E81}" type="presParOf" srcId="{76060CD3-534D-4A04-823D-382CFA3AE445}" destId="{943E9203-1A2E-422D-B1E4-9A43F790DBB5}" srcOrd="0" destOrd="0" presId="urn:microsoft.com/office/officeart/2005/8/layout/list1"/>
    <dgm:cxn modelId="{FBD70B49-827E-4C5A-84A6-2EC1856A9022}" type="presParOf" srcId="{76060CD3-534D-4A04-823D-382CFA3AE445}" destId="{E1ECDBBB-C041-4F70-A8CB-C1EC007E207F}" srcOrd="1" destOrd="0" presId="urn:microsoft.com/office/officeart/2005/8/layout/list1"/>
    <dgm:cxn modelId="{2B155271-994B-432F-8D54-4ACE9B7C6F24}" type="presParOf" srcId="{2ED8355B-478B-4BDB-96F9-E5EFC3EE498E}" destId="{82D082DB-7E21-4264-B223-05545EAACB20}" srcOrd="1" destOrd="0" presId="urn:microsoft.com/office/officeart/2005/8/layout/list1"/>
    <dgm:cxn modelId="{ECCD43FB-EE3A-4EC3-9289-23C3CDE75403}" type="presParOf" srcId="{2ED8355B-478B-4BDB-96F9-E5EFC3EE498E}" destId="{B32A953B-891C-435F-B4C9-70B9EB962ADE}" srcOrd="2" destOrd="0" presId="urn:microsoft.com/office/officeart/2005/8/layout/list1"/>
    <dgm:cxn modelId="{8F3FF4C4-6C37-46E4-A0AB-64FA199FE015}" type="presParOf" srcId="{2ED8355B-478B-4BDB-96F9-E5EFC3EE498E}" destId="{6B7C51C4-4F43-4908-9484-F39B85EFFB55}" srcOrd="3" destOrd="0" presId="urn:microsoft.com/office/officeart/2005/8/layout/list1"/>
    <dgm:cxn modelId="{B9FBCF70-0ABE-4D2A-854D-319D52979700}" type="presParOf" srcId="{2ED8355B-478B-4BDB-96F9-E5EFC3EE498E}" destId="{D619BD58-20D4-43DE-807D-8B6068D9D3DD}" srcOrd="4" destOrd="0" presId="urn:microsoft.com/office/officeart/2005/8/layout/list1"/>
    <dgm:cxn modelId="{FE1CA395-5E40-4396-BF10-5AFC87DA9FB9}" type="presParOf" srcId="{D619BD58-20D4-43DE-807D-8B6068D9D3DD}" destId="{C06B31CD-1639-4B81-B819-38F5925D4C47}" srcOrd="0" destOrd="0" presId="urn:microsoft.com/office/officeart/2005/8/layout/list1"/>
    <dgm:cxn modelId="{F73A5450-E539-47E2-AAFE-E68EB4CC80A5}" type="presParOf" srcId="{D619BD58-20D4-43DE-807D-8B6068D9D3DD}" destId="{28C3C614-9BB6-4462-A156-E29445AC597E}" srcOrd="1" destOrd="0" presId="urn:microsoft.com/office/officeart/2005/8/layout/list1"/>
    <dgm:cxn modelId="{0FC6E302-CE2F-443D-BD0D-30333B81533A}" type="presParOf" srcId="{2ED8355B-478B-4BDB-96F9-E5EFC3EE498E}" destId="{8BDC5016-BBC7-4350-96A7-0F51B7665FFC}" srcOrd="5" destOrd="0" presId="urn:microsoft.com/office/officeart/2005/8/layout/list1"/>
    <dgm:cxn modelId="{D337093D-D637-4B5C-8BA5-9FF5B21EA62D}" type="presParOf" srcId="{2ED8355B-478B-4BDB-96F9-E5EFC3EE498E}" destId="{6A4048B8-0204-4E5D-B40D-81FDB3C57BA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0D15A-B472-492E-8B7D-CC5DF256DCB7}">
      <dsp:nvSpPr>
        <dsp:cNvPr id="0" name=""/>
        <dsp:cNvSpPr/>
      </dsp:nvSpPr>
      <dsp:spPr>
        <a:xfrm>
          <a:off x="0" y="299119"/>
          <a:ext cx="6096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47224F-237E-4251-9309-978203447C0B}">
      <dsp:nvSpPr>
        <dsp:cNvPr id="0" name=""/>
        <dsp:cNvSpPr/>
      </dsp:nvSpPr>
      <dsp:spPr>
        <a:xfrm>
          <a:off x="288032" y="0"/>
          <a:ext cx="42672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ru-RU" sz="2800" kern="1200" dirty="0" smtClean="0"/>
            <a:t>прикладные</a:t>
          </a:r>
          <a:endParaRPr lang="ru-RU" sz="2800" kern="1200" dirty="0"/>
        </a:p>
      </dsp:txBody>
      <dsp:txXfrm>
        <a:off x="315412" y="27380"/>
        <a:ext cx="4212440" cy="506120"/>
      </dsp:txXfrm>
    </dsp:sp>
    <dsp:sp modelId="{3D79A43A-B297-4199-89F4-2E453666F52C}">
      <dsp:nvSpPr>
        <dsp:cNvPr id="0" name=""/>
        <dsp:cNvSpPr/>
      </dsp:nvSpPr>
      <dsp:spPr>
        <a:xfrm>
          <a:off x="0" y="1160959"/>
          <a:ext cx="6096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BE50E2-8A5F-4F63-B217-01DD785530C8}">
      <dsp:nvSpPr>
        <dsp:cNvPr id="0" name=""/>
        <dsp:cNvSpPr/>
      </dsp:nvSpPr>
      <dsp:spPr>
        <a:xfrm>
          <a:off x="304800" y="880519"/>
          <a:ext cx="42672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ru-RU" sz="2800" kern="1200" dirty="0" smtClean="0"/>
            <a:t>информационные</a:t>
          </a:r>
          <a:endParaRPr lang="ru-RU" sz="2800" kern="1200" dirty="0"/>
        </a:p>
      </dsp:txBody>
      <dsp:txXfrm>
        <a:off x="332180" y="907899"/>
        <a:ext cx="4212440" cy="506120"/>
      </dsp:txXfrm>
    </dsp:sp>
    <dsp:sp modelId="{3B7A9024-3E6F-439C-9BDF-2ED35146B234}">
      <dsp:nvSpPr>
        <dsp:cNvPr id="0" name=""/>
        <dsp:cNvSpPr/>
      </dsp:nvSpPr>
      <dsp:spPr>
        <a:xfrm>
          <a:off x="0" y="2022800"/>
          <a:ext cx="6096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019EEC-833E-42E7-8D6A-674BB292EC87}">
      <dsp:nvSpPr>
        <dsp:cNvPr id="0" name=""/>
        <dsp:cNvSpPr/>
      </dsp:nvSpPr>
      <dsp:spPr>
        <a:xfrm>
          <a:off x="304800" y="1742360"/>
          <a:ext cx="42672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422400">
            <a:lnSpc>
              <a:spcPct val="90000"/>
            </a:lnSpc>
            <a:spcBef>
              <a:spcPct val="0"/>
            </a:spcBef>
            <a:spcAft>
              <a:spcPct val="35000"/>
            </a:spcAft>
          </a:pPr>
          <a:r>
            <a:rPr lang="ru-RU" sz="3200" kern="1200" dirty="0" smtClean="0"/>
            <a:t>ролевые</a:t>
          </a:r>
          <a:endParaRPr lang="ru-RU" sz="3200" kern="1200" dirty="0"/>
        </a:p>
      </dsp:txBody>
      <dsp:txXfrm>
        <a:off x="332180" y="1769740"/>
        <a:ext cx="42124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EEE78-A2F3-4B7A-8FFD-655CD44E7894}">
      <dsp:nvSpPr>
        <dsp:cNvPr id="0" name=""/>
        <dsp:cNvSpPr/>
      </dsp:nvSpPr>
      <dsp:spPr>
        <a:xfrm>
          <a:off x="0" y="0"/>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DD3B03-53E0-4DD5-8ACF-FB2FB2AA0CD8}">
      <dsp:nvSpPr>
        <dsp:cNvPr id="0" name=""/>
        <dsp:cNvSpPr/>
      </dsp:nvSpPr>
      <dsp:spPr>
        <a:xfrm>
          <a:off x="287751" y="0"/>
          <a:ext cx="4263032" cy="5270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422400">
            <a:lnSpc>
              <a:spcPct val="90000"/>
            </a:lnSpc>
            <a:spcBef>
              <a:spcPct val="0"/>
            </a:spcBef>
            <a:spcAft>
              <a:spcPct val="35000"/>
            </a:spcAft>
          </a:pPr>
          <a:r>
            <a:rPr lang="ru-RU" sz="3200" kern="1200" dirty="0" smtClean="0"/>
            <a:t>творческие</a:t>
          </a:r>
          <a:endParaRPr lang="ru-RU" sz="3200" kern="1200" dirty="0"/>
        </a:p>
      </dsp:txBody>
      <dsp:txXfrm>
        <a:off x="313481" y="25730"/>
        <a:ext cx="4211572" cy="475622"/>
      </dsp:txXfrm>
    </dsp:sp>
    <dsp:sp modelId="{F3F369C1-13FD-496F-85B3-0EDCE6D4BC2D}">
      <dsp:nvSpPr>
        <dsp:cNvPr id="0" name=""/>
        <dsp:cNvSpPr/>
      </dsp:nvSpPr>
      <dsp:spPr>
        <a:xfrm>
          <a:off x="0" y="1078648"/>
          <a:ext cx="60960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31A32-A81D-48C7-B263-AB667D2BCE2B}">
      <dsp:nvSpPr>
        <dsp:cNvPr id="0" name=""/>
        <dsp:cNvSpPr/>
      </dsp:nvSpPr>
      <dsp:spPr>
        <a:xfrm>
          <a:off x="304800" y="812968"/>
          <a:ext cx="42672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ru-RU" sz="2800" kern="1200" dirty="0" smtClean="0"/>
            <a:t>исследовательские</a:t>
          </a:r>
          <a:endParaRPr lang="ru-RU" sz="2800" kern="1200" dirty="0"/>
        </a:p>
      </dsp:txBody>
      <dsp:txXfrm>
        <a:off x="330739" y="838907"/>
        <a:ext cx="421532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30271-3548-4DA7-8C0B-B59336DBCB81}">
      <dsp:nvSpPr>
        <dsp:cNvPr id="0" name=""/>
        <dsp:cNvSpPr/>
      </dsp:nvSpPr>
      <dsp:spPr>
        <a:xfrm>
          <a:off x="0" y="915999"/>
          <a:ext cx="6096000" cy="100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64661-6A50-4737-83A5-659887AE8042}">
      <dsp:nvSpPr>
        <dsp:cNvPr id="0" name=""/>
        <dsp:cNvSpPr/>
      </dsp:nvSpPr>
      <dsp:spPr>
        <a:xfrm>
          <a:off x="304800" y="325599"/>
          <a:ext cx="4267200" cy="1180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778000">
            <a:lnSpc>
              <a:spcPct val="90000"/>
            </a:lnSpc>
            <a:spcBef>
              <a:spcPct val="0"/>
            </a:spcBef>
            <a:spcAft>
              <a:spcPct val="35000"/>
            </a:spcAft>
          </a:pPr>
          <a:r>
            <a:rPr lang="ru-RU" sz="4000" kern="1200" dirty="0" err="1" smtClean="0"/>
            <a:t>Монопроекты</a:t>
          </a:r>
          <a:endParaRPr lang="ru-RU" sz="4000" kern="1200" dirty="0"/>
        </a:p>
      </dsp:txBody>
      <dsp:txXfrm>
        <a:off x="362442" y="383241"/>
        <a:ext cx="4151916" cy="1065516"/>
      </dsp:txXfrm>
    </dsp:sp>
    <dsp:sp modelId="{F8E78B0F-E959-4069-A6D3-B78259AAA730}">
      <dsp:nvSpPr>
        <dsp:cNvPr id="0" name=""/>
        <dsp:cNvSpPr/>
      </dsp:nvSpPr>
      <dsp:spPr>
        <a:xfrm>
          <a:off x="0" y="2730400"/>
          <a:ext cx="6096000" cy="100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FBC73B-C101-4B7A-AAAA-3B9F738E7DBF}">
      <dsp:nvSpPr>
        <dsp:cNvPr id="0" name=""/>
        <dsp:cNvSpPr/>
      </dsp:nvSpPr>
      <dsp:spPr>
        <a:xfrm>
          <a:off x="304800" y="2140000"/>
          <a:ext cx="4267200" cy="1180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778000">
            <a:lnSpc>
              <a:spcPct val="90000"/>
            </a:lnSpc>
            <a:spcBef>
              <a:spcPct val="0"/>
            </a:spcBef>
            <a:spcAft>
              <a:spcPct val="35000"/>
            </a:spcAft>
          </a:pPr>
          <a:r>
            <a:rPr lang="ru-RU" sz="4000" kern="1200" dirty="0" err="1" smtClean="0"/>
            <a:t>Межпредметные</a:t>
          </a:r>
          <a:endParaRPr lang="ru-RU" sz="4000" kern="1200" dirty="0"/>
        </a:p>
      </dsp:txBody>
      <dsp:txXfrm>
        <a:off x="362442" y="2197642"/>
        <a:ext cx="4151916" cy="1065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B13FA-B2A6-4CFA-B79E-C80FCB16D1CE}">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6B0E4-A0AC-4CD9-8F25-A4D5E7716308}">
      <dsp:nvSpPr>
        <dsp:cNvPr id="0" name=""/>
        <dsp:cNvSpPr/>
      </dsp:nvSpPr>
      <dsp:spPr>
        <a:xfrm>
          <a:off x="304800" y="6459"/>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ru-RU" sz="3100" kern="1200" dirty="0" smtClean="0"/>
            <a:t>Индивидуальные</a:t>
          </a:r>
          <a:endParaRPr lang="ru-RU" sz="3100" kern="1200" dirty="0"/>
        </a:p>
      </dsp:txBody>
      <dsp:txXfrm>
        <a:off x="349472" y="51131"/>
        <a:ext cx="4177856" cy="825776"/>
      </dsp:txXfrm>
    </dsp:sp>
    <dsp:sp modelId="{1C4C7989-47BA-4FD9-8E8E-5F320D5DA204}">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EB8D63-0B58-4EDD-B653-13FAC2355329}">
      <dsp:nvSpPr>
        <dsp:cNvPr id="0" name=""/>
        <dsp:cNvSpPr/>
      </dsp:nvSpPr>
      <dsp:spPr>
        <a:xfrm>
          <a:off x="304800" y="1412619"/>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ru-RU" sz="3100" kern="1200" dirty="0" smtClean="0"/>
            <a:t>Парные</a:t>
          </a:r>
          <a:endParaRPr lang="ru-RU" sz="3100" kern="1200" dirty="0"/>
        </a:p>
      </dsp:txBody>
      <dsp:txXfrm>
        <a:off x="349472" y="1457291"/>
        <a:ext cx="4177856" cy="825776"/>
      </dsp:txXfrm>
    </dsp:sp>
    <dsp:sp modelId="{C51DA580-F7FD-4CE2-B65D-FA76708B078F}">
      <dsp:nvSpPr>
        <dsp:cNvPr id="0" name=""/>
        <dsp:cNvSpPr/>
      </dsp:nvSpPr>
      <dsp:spPr>
        <a:xfrm>
          <a:off x="0" y="328279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2AFCF-051D-4171-A0F5-873701DC3451}">
      <dsp:nvSpPr>
        <dsp:cNvPr id="0" name=""/>
        <dsp:cNvSpPr/>
      </dsp:nvSpPr>
      <dsp:spPr>
        <a:xfrm>
          <a:off x="304800" y="2818780"/>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ru-RU" sz="3100" kern="1200" dirty="0" smtClean="0"/>
            <a:t>Групповые</a:t>
          </a:r>
          <a:endParaRPr lang="ru-RU" sz="3100" kern="1200" dirty="0"/>
        </a:p>
      </dsp:txBody>
      <dsp:txXfrm>
        <a:off x="349472" y="2863452"/>
        <a:ext cx="4177856" cy="825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A953B-891C-435F-B4C9-70B9EB962ADE}">
      <dsp:nvSpPr>
        <dsp:cNvPr id="0" name=""/>
        <dsp:cNvSpPr/>
      </dsp:nvSpPr>
      <dsp:spPr>
        <a:xfrm>
          <a:off x="0" y="748599"/>
          <a:ext cx="6096000" cy="115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ECDBBB-C041-4F70-A8CB-C1EC007E207F}">
      <dsp:nvSpPr>
        <dsp:cNvPr id="0" name=""/>
        <dsp:cNvSpPr/>
      </dsp:nvSpPr>
      <dsp:spPr>
        <a:xfrm>
          <a:off x="304800" y="69639"/>
          <a:ext cx="4267200" cy="1357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2044700">
            <a:lnSpc>
              <a:spcPct val="90000"/>
            </a:lnSpc>
            <a:spcBef>
              <a:spcPct val="0"/>
            </a:spcBef>
            <a:spcAft>
              <a:spcPct val="35000"/>
            </a:spcAft>
          </a:pPr>
          <a:r>
            <a:rPr lang="ru-RU" sz="4600" kern="1200" dirty="0" smtClean="0"/>
            <a:t>долгосрочные</a:t>
          </a:r>
          <a:endParaRPr lang="ru-RU" sz="4600" kern="1200" dirty="0"/>
        </a:p>
      </dsp:txBody>
      <dsp:txXfrm>
        <a:off x="371088" y="135927"/>
        <a:ext cx="4134624" cy="1225344"/>
      </dsp:txXfrm>
    </dsp:sp>
    <dsp:sp modelId="{6A4048B8-0204-4E5D-B40D-81FDB3C57BAA}">
      <dsp:nvSpPr>
        <dsp:cNvPr id="0" name=""/>
        <dsp:cNvSpPr/>
      </dsp:nvSpPr>
      <dsp:spPr>
        <a:xfrm>
          <a:off x="0" y="2835160"/>
          <a:ext cx="6096000" cy="115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C3C614-9BB6-4462-A156-E29445AC597E}">
      <dsp:nvSpPr>
        <dsp:cNvPr id="0" name=""/>
        <dsp:cNvSpPr/>
      </dsp:nvSpPr>
      <dsp:spPr>
        <a:xfrm>
          <a:off x="304800" y="2156199"/>
          <a:ext cx="4267200" cy="1357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2044700">
            <a:lnSpc>
              <a:spcPct val="90000"/>
            </a:lnSpc>
            <a:spcBef>
              <a:spcPct val="0"/>
            </a:spcBef>
            <a:spcAft>
              <a:spcPct val="35000"/>
            </a:spcAft>
          </a:pPr>
          <a:r>
            <a:rPr lang="ru-RU" sz="4600" kern="1200" dirty="0" smtClean="0"/>
            <a:t>краткосрочные</a:t>
          </a:r>
          <a:endParaRPr lang="ru-RU" sz="4600" kern="1200" dirty="0"/>
        </a:p>
      </dsp:txBody>
      <dsp:txXfrm>
        <a:off x="371088" y="2222487"/>
        <a:ext cx="4134624" cy="12253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422B48-92CE-4F52-B48B-D72836A381D6}" type="datetimeFigureOut">
              <a:rPr lang="ru-RU" smtClean="0"/>
              <a:t>17.04.2020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FA8EB-5F7E-4AC9-A096-E06FBFB28FB3}" type="slidenum">
              <a:rPr lang="ru-RU" smtClean="0"/>
              <a:t>‹#›</a:t>
            </a:fld>
            <a:endParaRPr lang="ru-RU"/>
          </a:p>
        </p:txBody>
      </p:sp>
    </p:spTree>
    <p:extLst>
      <p:ext uri="{BB962C8B-B14F-4D97-AF65-F5344CB8AC3E}">
        <p14:creationId xmlns:p14="http://schemas.microsoft.com/office/powerpoint/2010/main" val="246190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12FA8EB-5F7E-4AC9-A096-E06FBFB28FB3}" type="slidenum">
              <a:rPr lang="ru-RU" smtClean="0"/>
              <a:t>15</a:t>
            </a:fld>
            <a:endParaRPr lang="ru-RU"/>
          </a:p>
        </p:txBody>
      </p:sp>
    </p:spTree>
    <p:extLst>
      <p:ext uri="{BB962C8B-B14F-4D97-AF65-F5344CB8AC3E}">
        <p14:creationId xmlns:p14="http://schemas.microsoft.com/office/powerpoint/2010/main" val="21266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17.04.2020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17.04.2020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17.04.2020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17.04.2020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6000" dirty="0" smtClean="0">
                <a:latin typeface="Monotype Corsiva" panose="03010101010201010101" pitchFamily="66" charset="0"/>
              </a:rPr>
              <a:t>Проектная деятельность на уроках истории и обществознания</a:t>
            </a:r>
            <a:endParaRPr lang="ru-RU" sz="6000" dirty="0">
              <a:latin typeface="Monotype Corsiva" panose="03010101010201010101" pitchFamily="66" charset="0"/>
            </a:endParaRPr>
          </a:p>
        </p:txBody>
      </p:sp>
      <p:sp>
        <p:nvSpPr>
          <p:cNvPr id="3" name="Подзаголовок 2"/>
          <p:cNvSpPr>
            <a:spLocks noGrp="1"/>
          </p:cNvSpPr>
          <p:nvPr>
            <p:ph type="subTitle" idx="1"/>
          </p:nvPr>
        </p:nvSpPr>
        <p:spPr>
          <a:xfrm>
            <a:off x="3707904" y="4581128"/>
            <a:ext cx="4896544" cy="1752600"/>
          </a:xfrm>
        </p:spPr>
        <p:txBody>
          <a:bodyPr>
            <a:normAutofit fontScale="32500" lnSpcReduction="20000"/>
          </a:bodyPr>
          <a:lstStyle/>
          <a:p>
            <a:pPr algn="l"/>
            <a:r>
              <a:rPr lang="ru-RU" sz="7400" dirty="0" smtClean="0">
                <a:solidFill>
                  <a:schemeClr val="tx1"/>
                </a:solidFill>
                <a:latin typeface="Times New Roman" panose="02020603050405020304" pitchFamily="18" charset="0"/>
                <a:cs typeface="Times New Roman" panose="02020603050405020304" pitchFamily="18" charset="0"/>
              </a:rPr>
              <a:t>«Скажи мне, и я забуду.</a:t>
            </a:r>
            <a:br>
              <a:rPr lang="ru-RU" sz="7400" dirty="0" smtClean="0">
                <a:solidFill>
                  <a:schemeClr val="tx1"/>
                </a:solidFill>
                <a:latin typeface="Times New Roman" panose="02020603050405020304" pitchFamily="18" charset="0"/>
                <a:cs typeface="Times New Roman" panose="02020603050405020304" pitchFamily="18" charset="0"/>
              </a:rPr>
            </a:br>
            <a:r>
              <a:rPr lang="ru-RU" sz="7400" dirty="0" smtClean="0">
                <a:solidFill>
                  <a:schemeClr val="tx1"/>
                </a:solidFill>
                <a:latin typeface="Times New Roman" panose="02020603050405020304" pitchFamily="18" charset="0"/>
                <a:cs typeface="Times New Roman" panose="02020603050405020304" pitchFamily="18" charset="0"/>
              </a:rPr>
              <a:t>Покажи мне, - я смогу запомнить.</a:t>
            </a:r>
            <a:br>
              <a:rPr lang="ru-RU" sz="7400" dirty="0" smtClean="0">
                <a:solidFill>
                  <a:schemeClr val="tx1"/>
                </a:solidFill>
                <a:latin typeface="Times New Roman" panose="02020603050405020304" pitchFamily="18" charset="0"/>
                <a:cs typeface="Times New Roman" panose="02020603050405020304" pitchFamily="18" charset="0"/>
              </a:rPr>
            </a:br>
            <a:r>
              <a:rPr lang="ru-RU" sz="7400" dirty="0" smtClean="0">
                <a:solidFill>
                  <a:schemeClr val="tx1"/>
                </a:solidFill>
                <a:latin typeface="Times New Roman" panose="02020603050405020304" pitchFamily="18" charset="0"/>
                <a:cs typeface="Times New Roman" panose="02020603050405020304" pitchFamily="18" charset="0"/>
              </a:rPr>
              <a:t>Позволь мне это сделать самому,</a:t>
            </a:r>
            <a:br>
              <a:rPr lang="ru-RU" sz="7400" dirty="0" smtClean="0">
                <a:solidFill>
                  <a:schemeClr val="tx1"/>
                </a:solidFill>
                <a:latin typeface="Times New Roman" panose="02020603050405020304" pitchFamily="18" charset="0"/>
                <a:cs typeface="Times New Roman" panose="02020603050405020304" pitchFamily="18" charset="0"/>
              </a:rPr>
            </a:br>
            <a:r>
              <a:rPr lang="ru-RU" sz="7400" dirty="0" smtClean="0">
                <a:solidFill>
                  <a:schemeClr val="tx1"/>
                </a:solidFill>
                <a:latin typeface="Times New Roman" panose="02020603050405020304" pitchFamily="18" charset="0"/>
                <a:cs typeface="Times New Roman" panose="02020603050405020304" pitchFamily="18" charset="0"/>
              </a:rPr>
              <a:t>И это станет моим навсегда».</a:t>
            </a:r>
          </a:p>
          <a:p>
            <a:pPr algn="l"/>
            <a:r>
              <a:rPr lang="ru-RU" sz="7400" dirty="0" smtClean="0">
                <a:solidFill>
                  <a:schemeClr val="tx1"/>
                </a:solidFill>
                <a:latin typeface="Monotype Corsiva" panose="03010101010201010101" pitchFamily="66" charset="0"/>
                <a:cs typeface="Times New Roman" panose="02020603050405020304" pitchFamily="18" charset="0"/>
              </a:rPr>
              <a:t>               (Древняя китайская мудрость)</a:t>
            </a:r>
          </a:p>
          <a:p>
            <a:endParaRPr lang="ru-RU" dirty="0" smtClean="0">
              <a:solidFill>
                <a:schemeClr val="bg1"/>
              </a:solidFill>
              <a:latin typeface="Monotype Corsiva" panose="03010101010201010101" pitchFamily="66" charset="0"/>
            </a:endParaRPr>
          </a:p>
        </p:txBody>
      </p:sp>
    </p:spTree>
    <p:extLst>
      <p:ext uri="{BB962C8B-B14F-4D97-AF65-F5344CB8AC3E}">
        <p14:creationId xmlns:p14="http://schemas.microsoft.com/office/powerpoint/2010/main" val="3094323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012974"/>
          </a:xfrm>
        </p:spPr>
        <p:txBody>
          <a:bodyPr>
            <a:noAutofit/>
          </a:bodyPr>
          <a:lstStyle/>
          <a:p>
            <a:r>
              <a:rPr lang="ru-RU" sz="4800" dirty="0">
                <a:latin typeface="Monotype Corsiva" panose="03010101010201010101" pitchFamily="66" charset="0"/>
              </a:rPr>
              <a:t>Цели моей работы:</a:t>
            </a:r>
            <a:br>
              <a:rPr lang="ru-RU" sz="4800" dirty="0">
                <a:latin typeface="Monotype Corsiva" panose="03010101010201010101" pitchFamily="66" charset="0"/>
              </a:rPr>
            </a:br>
            <a:endParaRPr lang="ru-RU" sz="4800" dirty="0">
              <a:latin typeface="Monotype Corsiva" panose="03010101010201010101" pitchFamily="66" charset="0"/>
            </a:endParaRPr>
          </a:p>
        </p:txBody>
      </p:sp>
      <p:sp>
        <p:nvSpPr>
          <p:cNvPr id="3" name="Объект 2"/>
          <p:cNvSpPr>
            <a:spLocks noGrp="1"/>
          </p:cNvSpPr>
          <p:nvPr>
            <p:ph idx="1"/>
          </p:nvPr>
        </p:nvSpPr>
        <p:spPr>
          <a:xfrm>
            <a:off x="467544" y="1052736"/>
            <a:ext cx="8229600" cy="5472608"/>
          </a:xfrm>
        </p:spPr>
        <p:txBody>
          <a:bodyPr>
            <a:normAutofit fontScale="85000" lnSpcReduction="20000"/>
          </a:bodyPr>
          <a:lstStyle/>
          <a:p>
            <a:pPr lvl="0"/>
            <a:r>
              <a:rPr lang="ru-RU" dirty="0"/>
              <a:t>организация </a:t>
            </a:r>
            <a:r>
              <a:rPr lang="ru-RU" dirty="0" err="1"/>
              <a:t>учебно</a:t>
            </a:r>
            <a:r>
              <a:rPr lang="ru-RU" dirty="0"/>
              <a:t>–воспитательного процесса, при котором каждый ученик имеет возможность </a:t>
            </a:r>
            <a:r>
              <a:rPr lang="ru-RU" sz="4600" dirty="0">
                <a:solidFill>
                  <a:srgbClr val="C00000"/>
                </a:solidFill>
                <a:latin typeface="Monotype Corsiva" panose="03010101010201010101" pitchFamily="66" charset="0"/>
              </a:rPr>
              <a:t>овладевать не только базовым уровнем учебного материала, но и развивать свои творческие способности.</a:t>
            </a:r>
          </a:p>
          <a:p>
            <a:pPr lvl="0"/>
            <a:r>
              <a:rPr lang="ru-RU" dirty="0"/>
              <a:t>формирование и развитие </a:t>
            </a:r>
            <a:r>
              <a:rPr lang="ru-RU" sz="4200" dirty="0">
                <a:latin typeface="Monotype Corsiva" panose="03010101010201010101" pitchFamily="66" charset="0"/>
              </a:rPr>
              <a:t>познавательного </a:t>
            </a:r>
            <a:r>
              <a:rPr lang="ru-RU" sz="4200" dirty="0">
                <a:solidFill>
                  <a:srgbClr val="C00000"/>
                </a:solidFill>
                <a:latin typeface="Monotype Corsiva" panose="03010101010201010101" pitchFamily="66" charset="0"/>
              </a:rPr>
              <a:t>интереса к историческому исследованию, научному поиску, творческой деятельности</a:t>
            </a:r>
          </a:p>
          <a:p>
            <a:pPr lvl="0"/>
            <a:r>
              <a:rPr lang="ru-RU" sz="4200" dirty="0">
                <a:solidFill>
                  <a:srgbClr val="C00000"/>
                </a:solidFill>
                <a:latin typeface="Monotype Corsiva" panose="03010101010201010101" pitchFamily="66" charset="0"/>
              </a:rPr>
              <a:t>воспитание социально–активной творческой личности, способной к самоутверждению и самосовершенствованию.</a:t>
            </a:r>
          </a:p>
          <a:p>
            <a:endParaRPr lang="ru-RU" sz="4200" dirty="0">
              <a:latin typeface="Monotype Corsiva" panose="03010101010201010101" pitchFamily="66" charset="0"/>
            </a:endParaRPr>
          </a:p>
        </p:txBody>
      </p:sp>
    </p:spTree>
    <p:extLst>
      <p:ext uri="{BB962C8B-B14F-4D97-AF65-F5344CB8AC3E}">
        <p14:creationId xmlns:p14="http://schemas.microsoft.com/office/powerpoint/2010/main" val="1190309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dirty="0"/>
              <a:t> </a:t>
            </a:r>
            <a:r>
              <a:rPr lang="ru-RU" sz="4800" dirty="0">
                <a:latin typeface="Monotype Corsiva" panose="03010101010201010101" pitchFamily="66" charset="0"/>
              </a:rPr>
              <a:t>В своей работе наиболее часто использую следующие виды проектов:</a:t>
            </a:r>
          </a:p>
        </p:txBody>
      </p:sp>
      <p:sp>
        <p:nvSpPr>
          <p:cNvPr id="3" name="Объект 2"/>
          <p:cNvSpPr>
            <a:spLocks noGrp="1"/>
          </p:cNvSpPr>
          <p:nvPr>
            <p:ph idx="1"/>
          </p:nvPr>
        </p:nvSpPr>
        <p:spPr>
          <a:xfrm>
            <a:off x="457200" y="1988840"/>
            <a:ext cx="8229600" cy="4680520"/>
          </a:xfrm>
        </p:spPr>
        <p:txBody>
          <a:bodyPr/>
          <a:lstStyle/>
          <a:p>
            <a:pPr lvl="0"/>
            <a:r>
              <a:rPr lang="ru-RU" dirty="0"/>
              <a:t>Социальный </a:t>
            </a:r>
            <a:r>
              <a:rPr lang="ru-RU" dirty="0" smtClean="0"/>
              <a:t>проект («Я гражданин»)</a:t>
            </a:r>
            <a:endParaRPr lang="ru-RU" dirty="0"/>
          </a:p>
          <a:p>
            <a:pPr lvl="0"/>
            <a:r>
              <a:rPr lang="ru-RU" dirty="0"/>
              <a:t>Учебный проект</a:t>
            </a:r>
          </a:p>
          <a:p>
            <a:pPr lvl="0"/>
            <a:r>
              <a:rPr lang="ru-RU" dirty="0"/>
              <a:t>Исследовательский проект</a:t>
            </a:r>
          </a:p>
          <a:p>
            <a:pPr lvl="0"/>
            <a:r>
              <a:rPr lang="ru-RU" dirty="0"/>
              <a:t>Воспитательный проект (КТД)</a:t>
            </a:r>
          </a:p>
          <a:p>
            <a:pPr lvl="0"/>
            <a:r>
              <a:rPr lang="ru-RU" dirty="0"/>
              <a:t>Учебные суды</a:t>
            </a:r>
          </a:p>
          <a:p>
            <a:endParaRPr lang="ru-RU" dirty="0"/>
          </a:p>
        </p:txBody>
      </p:sp>
    </p:spTree>
    <p:extLst>
      <p:ext uri="{BB962C8B-B14F-4D97-AF65-F5344CB8AC3E}">
        <p14:creationId xmlns:p14="http://schemas.microsoft.com/office/powerpoint/2010/main" val="3346693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70186"/>
          </a:xfrm>
        </p:spPr>
        <p:txBody>
          <a:bodyPr>
            <a:normAutofit fontScale="90000"/>
          </a:bodyPr>
          <a:lstStyle/>
          <a:p>
            <a:r>
              <a:rPr lang="ru-RU" b="1" dirty="0">
                <a:latin typeface="Monotype Corsiva" panose="03010101010201010101" pitchFamily="66" charset="0"/>
              </a:rPr>
              <a:t>Чем исследовательская деятельность отличается от проектной деятельности?</a:t>
            </a:r>
            <a:endParaRPr lang="ru-RU" dirty="0">
              <a:latin typeface="Monotype Corsiva" panose="03010101010201010101" pitchFamily="66" charset="0"/>
            </a:endParaRPr>
          </a:p>
        </p:txBody>
      </p:sp>
      <p:sp>
        <p:nvSpPr>
          <p:cNvPr id="3" name="Объект 2"/>
          <p:cNvSpPr>
            <a:spLocks noGrp="1"/>
          </p:cNvSpPr>
          <p:nvPr>
            <p:ph idx="1"/>
          </p:nvPr>
        </p:nvSpPr>
        <p:spPr>
          <a:xfrm>
            <a:off x="457200" y="1988840"/>
            <a:ext cx="8229600" cy="4608512"/>
          </a:xfrm>
        </p:spPr>
        <p:txBody>
          <a:bodyPr>
            <a:noAutofit/>
          </a:bodyPr>
          <a:lstStyle/>
          <a:p>
            <a:r>
              <a:rPr lang="ru-RU" sz="1600" b="1" dirty="0">
                <a:latin typeface="Times New Roman" panose="02020603050405020304" pitchFamily="18" charset="0"/>
                <a:cs typeface="Times New Roman" panose="02020603050405020304" pitchFamily="18" charset="0"/>
              </a:rPr>
              <a:t>1. По определению</a:t>
            </a:r>
            <a:endParaRPr lang="ru-RU" sz="1600"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Проект</a:t>
            </a:r>
            <a:r>
              <a:rPr lang="ru-RU" sz="1600" dirty="0">
                <a:latin typeface="Times New Roman" panose="02020603050405020304" pitchFamily="18" charset="0"/>
                <a:cs typeface="Times New Roman" panose="02020603050405020304" pitchFamily="18" charset="0"/>
              </a:rPr>
              <a:t> - это "специально организованный учителем и самостоятельно выполняемый детьми комплекс действий, завершающихся созданием продукта, состоящего из объекта труда, изготовленного в процессе проектирования, и его представления в рамках устной или письменной презентации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Таким образом, проект создает то, чего еще нет, он требует всегда иного качества или показывает путь к его получению.</a:t>
            </a:r>
          </a:p>
          <a:p>
            <a:r>
              <a:rPr lang="ru-RU" sz="1600" b="1" dirty="0">
                <a:latin typeface="Times New Roman" panose="02020603050405020304" pitchFamily="18" charset="0"/>
                <a:cs typeface="Times New Roman" panose="02020603050405020304" pitchFamily="18" charset="0"/>
              </a:rPr>
              <a:t>Исследование</a:t>
            </a:r>
            <a:r>
              <a:rPr lang="ru-RU" sz="1600" dirty="0">
                <a:latin typeface="Times New Roman" panose="02020603050405020304" pitchFamily="18" charset="0"/>
                <a:cs typeface="Times New Roman" panose="02020603050405020304" pitchFamily="18" charset="0"/>
              </a:rPr>
              <a:t> понимается преимущественно как процесс выработки новых знаний, один из видов познавательной деятельности человека.</a:t>
            </a:r>
          </a:p>
          <a:p>
            <a:r>
              <a:rPr lang="ru-RU" sz="1800" b="1" dirty="0">
                <a:solidFill>
                  <a:srgbClr val="C00000"/>
                </a:solidFill>
                <a:latin typeface="Times New Roman" panose="02020603050405020304" pitchFamily="18" charset="0"/>
                <a:cs typeface="Times New Roman" panose="02020603050405020304" pitchFamily="18" charset="0"/>
              </a:rPr>
              <a:t>Принципиальное отличие</a:t>
            </a:r>
            <a:r>
              <a:rPr lang="ru-RU" sz="1800" dirty="0">
                <a:solidFill>
                  <a:srgbClr val="C00000"/>
                </a:solidFill>
                <a:latin typeface="Times New Roman" panose="02020603050405020304" pitchFamily="18" charset="0"/>
                <a:cs typeface="Times New Roman" panose="02020603050405020304" pitchFamily="18" charset="0"/>
              </a:rPr>
              <a:t> исследования от проектирования состоит в том, что </a:t>
            </a:r>
            <a:r>
              <a:rPr lang="ru-RU" sz="1800" b="1" dirty="0">
                <a:solidFill>
                  <a:srgbClr val="C00000"/>
                </a:solidFill>
                <a:latin typeface="Times New Roman" panose="02020603050405020304" pitchFamily="18" charset="0"/>
                <a:cs typeface="Times New Roman" panose="02020603050405020304" pitchFamily="18" charset="0"/>
              </a:rPr>
              <a:t>исследование не предполагает</a:t>
            </a:r>
            <a:r>
              <a:rPr lang="ru-RU" sz="1800" dirty="0">
                <a:solidFill>
                  <a:srgbClr val="C00000"/>
                </a:solidFill>
                <a:latin typeface="Times New Roman" panose="02020603050405020304" pitchFamily="18" charset="0"/>
                <a:cs typeface="Times New Roman" panose="02020603050405020304" pitchFamily="18" charset="0"/>
              </a:rPr>
              <a:t> создания какого-нибудь заранее планируемого объекта, даже его модели или прототипа. </a:t>
            </a:r>
            <a:r>
              <a:rPr lang="ru-RU" sz="1800" b="1" dirty="0">
                <a:solidFill>
                  <a:srgbClr val="C00000"/>
                </a:solidFill>
                <a:latin typeface="Times New Roman" panose="02020603050405020304" pitchFamily="18" charset="0"/>
                <a:cs typeface="Times New Roman" panose="02020603050405020304" pitchFamily="18" charset="0"/>
              </a:rPr>
              <a:t>Исследование </a:t>
            </a:r>
            <a:r>
              <a:rPr lang="ru-RU" sz="1800" dirty="0">
                <a:solidFill>
                  <a:srgbClr val="C00000"/>
                </a:solidFill>
                <a:latin typeface="Times New Roman" panose="02020603050405020304" pitchFamily="18" charset="0"/>
                <a:cs typeface="Times New Roman" panose="02020603050405020304" pitchFamily="18" charset="0"/>
              </a:rPr>
              <a:t>- это процесс поиска неизвестного, новых знаний, один из видов познавательной деятельности.</a:t>
            </a:r>
          </a:p>
          <a:p>
            <a:r>
              <a:rPr lang="ru-RU" sz="1600" b="1" i="1" dirty="0">
                <a:latin typeface="Times New Roman" panose="02020603050405020304" pitchFamily="18" charset="0"/>
                <a:cs typeface="Times New Roman" panose="02020603050405020304" pitchFamily="18" charset="0"/>
              </a:rPr>
              <a:t>Исследование - поиск истины или неизвестного, а проектирование - решение определенной, ясно осознаваемой задачи.</a:t>
            </a:r>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060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6"/>
            <a:ext cx="8229600" cy="1143000"/>
          </a:xfrm>
        </p:spPr>
        <p:txBody>
          <a:bodyPr>
            <a:normAutofit fontScale="90000"/>
          </a:bodyPr>
          <a:lstStyle/>
          <a:p>
            <a:r>
              <a:rPr lang="ru-RU" b="1" dirty="0">
                <a:latin typeface="Monotype Corsiva" panose="03010101010201010101" pitchFamily="66" charset="0"/>
              </a:rPr>
              <a:t>Чем исследовательская деятельность отличается от проектной деятельности?</a:t>
            </a: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2132856"/>
            <a:ext cx="8229600" cy="4464496"/>
          </a:xfrm>
        </p:spPr>
        <p:txBody>
          <a:bodyPr>
            <a:normAutofit fontScale="55000" lnSpcReduction="20000"/>
          </a:bodyPr>
          <a:lstStyle/>
          <a:p>
            <a:r>
              <a:rPr lang="ru-RU" sz="4400" b="1" dirty="0">
                <a:latin typeface="Times New Roman" panose="02020603050405020304" pitchFamily="18" charset="0"/>
                <a:cs typeface="Times New Roman" panose="02020603050405020304" pitchFamily="18" charset="0"/>
              </a:rPr>
              <a:t>2. По цели</a:t>
            </a:r>
            <a:endParaRPr lang="ru-RU" sz="4400" dirty="0">
              <a:latin typeface="Times New Roman" panose="02020603050405020304" pitchFamily="18" charset="0"/>
              <a:cs typeface="Times New Roman" panose="02020603050405020304" pitchFamily="18" charset="0"/>
            </a:endParaRPr>
          </a:p>
          <a:p>
            <a:pPr marL="0" indent="0">
              <a:buNone/>
            </a:pPr>
            <a:r>
              <a:rPr lang="ru-RU" sz="4400" b="1" dirty="0">
                <a:latin typeface="Times New Roman" panose="02020603050405020304" pitchFamily="18" charset="0"/>
                <a:cs typeface="Times New Roman" panose="02020603050405020304" pitchFamily="18" charset="0"/>
              </a:rPr>
              <a:t>Цель проектной деятельности</a:t>
            </a:r>
            <a:r>
              <a:rPr lang="ru-RU" sz="4400" dirty="0">
                <a:latin typeface="Times New Roman" panose="02020603050405020304" pitchFamily="18" charset="0"/>
                <a:cs typeface="Times New Roman" panose="02020603050405020304" pitchFamily="18" charset="0"/>
              </a:rPr>
              <a:t> – реализация проектного замысла.</a:t>
            </a:r>
          </a:p>
          <a:p>
            <a:pPr marL="0" indent="0">
              <a:buNone/>
            </a:pPr>
            <a:r>
              <a:rPr lang="ru-RU" sz="4400" b="1" dirty="0">
                <a:latin typeface="Times New Roman" panose="02020603050405020304" pitchFamily="18" charset="0"/>
                <a:cs typeface="Times New Roman" panose="02020603050405020304" pitchFamily="18" charset="0"/>
              </a:rPr>
              <a:t>Цель исследовательской деятельности</a:t>
            </a:r>
            <a:r>
              <a:rPr lang="ru-RU" sz="4400" dirty="0">
                <a:latin typeface="Times New Roman" panose="02020603050405020304" pitchFamily="18" charset="0"/>
                <a:cs typeface="Times New Roman" panose="02020603050405020304" pitchFamily="18" charset="0"/>
              </a:rPr>
              <a:t> - уяснения сущности явления, истины, открытие новых закономерностей и т.п.</a:t>
            </a:r>
          </a:p>
          <a:p>
            <a:pPr marL="0" indent="0">
              <a:buNone/>
            </a:pPr>
            <a:r>
              <a:rPr lang="ru-RU" sz="4400" i="1" dirty="0">
                <a:latin typeface="Times New Roman" panose="02020603050405020304" pitchFamily="18" charset="0"/>
                <a:cs typeface="Times New Roman" panose="02020603050405020304" pitchFamily="18" charset="0"/>
              </a:rPr>
              <a:t>Оба вида деятельности в зависимости от цели могут быть подсистемами друг у друга. То есть, в случае реализации проекта в качестве одного из средств будет выступать исследование, а, в случае проведения исследования – одним их средств может быть проектирование.</a:t>
            </a:r>
            <a:r>
              <a:rPr lang="ru-RU" sz="4400" dirty="0">
                <a:latin typeface="Times New Roman" panose="02020603050405020304" pitchFamily="18" charset="0"/>
                <a:cs typeface="Times New Roman" panose="02020603050405020304" pitchFamily="18" charset="0"/>
              </a:rPr>
              <a:t/>
            </a:r>
            <a:br>
              <a:rPr lang="ru-RU" sz="4400" dirty="0">
                <a:latin typeface="Times New Roman" panose="02020603050405020304" pitchFamily="18" charset="0"/>
                <a:cs typeface="Times New Roman" panose="02020603050405020304" pitchFamily="18" charset="0"/>
              </a:rPr>
            </a:br>
            <a:r>
              <a:rPr lang="ru-RU" dirty="0"/>
              <a:t/>
            </a:r>
            <a:br>
              <a:rPr lang="ru-RU" dirty="0"/>
            </a:br>
            <a:endParaRPr lang="ru-RU" dirty="0"/>
          </a:p>
        </p:txBody>
      </p:sp>
    </p:spTree>
    <p:extLst>
      <p:ext uri="{BB962C8B-B14F-4D97-AF65-F5344CB8AC3E}">
        <p14:creationId xmlns:p14="http://schemas.microsoft.com/office/powerpoint/2010/main" val="380200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872208"/>
          </a:xfrm>
        </p:spPr>
        <p:txBody>
          <a:bodyPr>
            <a:normAutofit fontScale="90000"/>
          </a:bodyPr>
          <a:lstStyle/>
          <a:p>
            <a:r>
              <a:rPr lang="ru-RU" b="1" dirty="0">
                <a:latin typeface="Monotype Corsiva" panose="03010101010201010101" pitchFamily="66" charset="0"/>
              </a:rPr>
              <a:t>Чем исследовательская деятельность отличается от проектной деятельности?</a:t>
            </a: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2276872"/>
            <a:ext cx="8229600" cy="3849291"/>
          </a:xfrm>
        </p:spPr>
        <p:txBody>
          <a:bodyPr>
            <a:normAutofit fontScale="92500" lnSpcReduction="10000"/>
          </a:bodyPr>
          <a:lstStyle/>
          <a:p>
            <a:r>
              <a:rPr lang="ru-RU" b="1" dirty="0">
                <a:latin typeface="Times New Roman" panose="02020603050405020304" pitchFamily="18" charset="0"/>
                <a:cs typeface="Times New Roman" panose="02020603050405020304" pitchFamily="18" charset="0"/>
              </a:rPr>
              <a:t>3. По наличию гипотезы</a:t>
            </a:r>
            <a:endParaRPr lang="ru-RU" dirty="0">
              <a:latin typeface="Times New Roman" panose="02020603050405020304" pitchFamily="18" charset="0"/>
              <a:cs typeface="Times New Roman" panose="02020603050405020304" pitchFamily="18" charset="0"/>
            </a:endParaRPr>
          </a:p>
          <a:p>
            <a:pPr marL="0" indent="0">
              <a:buNone/>
            </a:pPr>
            <a:r>
              <a:rPr lang="ru-RU" b="1" dirty="0">
                <a:latin typeface="Times New Roman" panose="02020603050405020304" pitchFamily="18" charset="0"/>
                <a:cs typeface="Times New Roman" panose="02020603050405020304" pitchFamily="18" charset="0"/>
              </a:rPr>
              <a:t>Исследование</a:t>
            </a:r>
            <a:r>
              <a:rPr lang="ru-RU" dirty="0">
                <a:latin typeface="Times New Roman" panose="02020603050405020304" pitchFamily="18" charset="0"/>
                <a:cs typeface="Times New Roman" panose="02020603050405020304" pitchFamily="18" charset="0"/>
              </a:rPr>
              <a:t> подразумевает выдвижение гипотез и теорий, их экспериментальную и теоретическую проверку.</a:t>
            </a:r>
          </a:p>
          <a:p>
            <a:pPr marL="0" indent="0">
              <a:buNone/>
            </a:pPr>
            <a:r>
              <a:rPr lang="ru-RU" b="1" dirty="0">
                <a:latin typeface="Times New Roman" panose="02020603050405020304" pitchFamily="18" charset="0"/>
                <a:cs typeface="Times New Roman" panose="02020603050405020304" pitchFamily="18" charset="0"/>
              </a:rPr>
              <a:t>Проекты</a:t>
            </a:r>
            <a:r>
              <a:rPr lang="ru-RU" dirty="0">
                <a:latin typeface="Times New Roman" panose="02020603050405020304" pitchFamily="18" charset="0"/>
                <a:cs typeface="Times New Roman" panose="02020603050405020304" pitchFamily="18" charset="0"/>
              </a:rPr>
              <a:t> могут быть и без исследования (творческие, социальные, информационные).</a:t>
            </a:r>
          </a:p>
          <a:p>
            <a:pPr marL="0" indent="0">
              <a:buNone/>
            </a:pPr>
            <a:r>
              <a:rPr lang="ru-RU" i="1" dirty="0">
                <a:latin typeface="Times New Roman" panose="02020603050405020304" pitchFamily="18" charset="0"/>
                <a:cs typeface="Times New Roman" panose="02020603050405020304" pitchFamily="18" charset="0"/>
              </a:rPr>
              <a:t>Гипотеза в проекте может быть не всегда, нет исследования в проекте, нет гипотезы</a:t>
            </a:r>
            <a:r>
              <a:rPr lang="ru-RU" i="1" dirty="0"/>
              <a:t>.</a:t>
            </a:r>
            <a:endParaRPr lang="ru-RU" dirty="0"/>
          </a:p>
          <a:p>
            <a:endParaRPr lang="ru-RU" dirty="0"/>
          </a:p>
        </p:txBody>
      </p:sp>
    </p:spTree>
    <p:extLst>
      <p:ext uri="{BB962C8B-B14F-4D97-AF65-F5344CB8AC3E}">
        <p14:creationId xmlns:p14="http://schemas.microsoft.com/office/powerpoint/2010/main" val="523401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584176"/>
          </a:xfrm>
        </p:spPr>
        <p:txBody>
          <a:bodyPr>
            <a:normAutofit fontScale="90000"/>
          </a:bodyPr>
          <a:lstStyle/>
          <a:p>
            <a:r>
              <a:rPr lang="ru-RU" b="1" dirty="0">
                <a:latin typeface="Monotype Corsiva" panose="03010101010201010101" pitchFamily="66" charset="0"/>
              </a:rPr>
              <a:t>Чем исследовательская деятельность отличается от проектной деятельности?</a:t>
            </a: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1556792"/>
            <a:ext cx="8229600" cy="5112568"/>
          </a:xfrm>
        </p:spPr>
        <p:txBody>
          <a:bodyPr>
            <a:noAutofit/>
          </a:bodyPr>
          <a:lstStyle/>
          <a:p>
            <a:r>
              <a:rPr lang="ru-RU" sz="1600" b="1" dirty="0"/>
              <a:t>4. По этапам исследования</a:t>
            </a:r>
            <a:r>
              <a:rPr lang="ru-RU" sz="1600" dirty="0"/>
              <a:t/>
            </a:r>
            <a:br>
              <a:rPr lang="ru-RU" sz="1600" dirty="0"/>
            </a:br>
            <a:r>
              <a:rPr lang="ru-RU" sz="1600" b="1" dirty="0"/>
              <a:t>Основные этапы проектной деятельности</a:t>
            </a:r>
            <a:r>
              <a:rPr lang="ru-RU" sz="1600" dirty="0"/>
              <a:t>:</a:t>
            </a:r>
          </a:p>
          <a:p>
            <a:pPr marL="0" indent="0">
              <a:buNone/>
            </a:pPr>
            <a:r>
              <a:rPr lang="ru-RU" sz="1600" dirty="0"/>
              <a:t>• Определение темы проекта, поиск и анализ проблемы, постановка цели проекта, выбор названия проекта;</a:t>
            </a:r>
          </a:p>
          <a:p>
            <a:pPr marL="0" indent="0">
              <a:buNone/>
            </a:pPr>
            <a:r>
              <a:rPr lang="ru-RU" sz="1600" dirty="0"/>
              <a:t>• Обсуждение возможных вариантов исследования, сравнение предполагаемых стратегий, выбор способов, сбор и изучение информации, определение формы продукта и требований к продукту, составление плана работы, распределение обязанностей;</a:t>
            </a:r>
          </a:p>
          <a:p>
            <a:pPr marL="0" indent="0">
              <a:buNone/>
            </a:pPr>
            <a:r>
              <a:rPr lang="ru-RU" sz="1600" dirty="0"/>
              <a:t>• Выполнение запланированных технологический операций, внесение необходимых изменений;</a:t>
            </a:r>
          </a:p>
          <a:p>
            <a:pPr marL="0" indent="0">
              <a:buNone/>
            </a:pPr>
            <a:r>
              <a:rPr lang="ru-RU" sz="1600" dirty="0"/>
              <a:t>• Подготовка и защита презентации;</a:t>
            </a:r>
          </a:p>
          <a:p>
            <a:pPr marL="0" indent="0">
              <a:buNone/>
            </a:pPr>
            <a:r>
              <a:rPr lang="ru-RU" sz="1600" dirty="0"/>
              <a:t>• Анализ результатов выполнения проекта, оценка качества выполнения проекта.</a:t>
            </a:r>
          </a:p>
          <a:p>
            <a:r>
              <a:rPr lang="ru-RU" sz="1600" b="1" dirty="0"/>
              <a:t>Этапы исследования:</a:t>
            </a:r>
            <a:r>
              <a:rPr lang="ru-RU" sz="1600" dirty="0"/>
              <a:t/>
            </a:r>
            <a:br>
              <a:rPr lang="ru-RU" sz="1600" dirty="0"/>
            </a:br>
            <a:r>
              <a:rPr lang="ru-RU" sz="1600" dirty="0"/>
              <a:t>• Формулирование проблемы, обоснование актуальности выбранной темы.</a:t>
            </a:r>
          </a:p>
          <a:p>
            <a:r>
              <a:rPr lang="ru-RU" sz="1600" dirty="0"/>
              <a:t>• Выдвижение гипотезы.</a:t>
            </a:r>
            <a:br>
              <a:rPr lang="ru-RU" sz="1600" dirty="0"/>
            </a:br>
            <a:r>
              <a:rPr lang="ru-RU" sz="1600" dirty="0"/>
              <a:t>• Постановка цели и конкретных задач исследования.</a:t>
            </a:r>
            <a:br>
              <a:rPr lang="ru-RU" sz="1600" dirty="0"/>
            </a:br>
            <a:r>
              <a:rPr lang="ru-RU" sz="1600" dirty="0"/>
              <a:t>• Определение объекта и предмета исследования.</a:t>
            </a:r>
            <a:br>
              <a:rPr lang="ru-RU" sz="1600" dirty="0"/>
            </a:br>
            <a:r>
              <a:rPr lang="ru-RU" sz="1600" dirty="0"/>
              <a:t>• Выбор методов и методики проведения исследования.</a:t>
            </a:r>
            <a:br>
              <a:rPr lang="ru-RU" sz="1600" dirty="0"/>
            </a:br>
            <a:r>
              <a:rPr lang="ru-RU" sz="1600" dirty="0"/>
              <a:t>• Описание процесса исследования.</a:t>
            </a:r>
            <a:br>
              <a:rPr lang="ru-RU" sz="1600" dirty="0"/>
            </a:br>
            <a:r>
              <a:rPr lang="ru-RU" sz="1600" dirty="0"/>
              <a:t>• Обсуждение результатов исследования.</a:t>
            </a:r>
            <a:br>
              <a:rPr lang="ru-RU" sz="1600" dirty="0"/>
            </a:br>
            <a:r>
              <a:rPr lang="ru-RU" sz="1600" dirty="0"/>
              <a:t>• Формулирование выводов и оценка полученных результатов.</a:t>
            </a:r>
          </a:p>
          <a:p>
            <a:endParaRPr lang="ru-RU" sz="1800" dirty="0"/>
          </a:p>
        </p:txBody>
      </p:sp>
    </p:spTree>
    <p:extLst>
      <p:ext uri="{BB962C8B-B14F-4D97-AF65-F5344CB8AC3E}">
        <p14:creationId xmlns:p14="http://schemas.microsoft.com/office/powerpoint/2010/main" val="3512000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290266"/>
          </a:xfrm>
        </p:spPr>
        <p:txBody>
          <a:bodyPr>
            <a:normAutofit fontScale="90000"/>
          </a:bodyPr>
          <a:lstStyle/>
          <a:p>
            <a:r>
              <a:rPr lang="ru-RU" b="1" dirty="0">
                <a:latin typeface="Monotype Corsiva" panose="03010101010201010101" pitchFamily="66" charset="0"/>
              </a:rPr>
              <a:t>Чем исследовательская деятельность отличается от проектной деятельности?</a:t>
            </a: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1988840"/>
            <a:ext cx="8229600" cy="4869160"/>
          </a:xfrm>
        </p:spPr>
        <p:txBody>
          <a:bodyPr>
            <a:normAutofit fontScale="47500" lnSpcReduction="20000"/>
          </a:bodyPr>
          <a:lstStyle/>
          <a:p>
            <a:pPr marL="0" indent="0">
              <a:buNone/>
            </a:pPr>
            <a:r>
              <a:rPr lang="ru-RU" sz="3400" b="1" dirty="0" smtClean="0">
                <a:latin typeface="Times New Roman" panose="02020603050405020304" pitchFamily="18" charset="0"/>
                <a:cs typeface="Times New Roman" panose="02020603050405020304" pitchFamily="18" charset="0"/>
              </a:rPr>
              <a:t>    </a:t>
            </a:r>
            <a:r>
              <a:rPr lang="ru-RU" sz="4200" b="1" dirty="0" smtClean="0">
                <a:latin typeface="Times New Roman" panose="02020603050405020304" pitchFamily="18" charset="0"/>
                <a:cs typeface="Times New Roman" panose="02020603050405020304" pitchFamily="18" charset="0"/>
              </a:rPr>
              <a:t>5</a:t>
            </a:r>
            <a:r>
              <a:rPr lang="ru-RU" sz="4200" b="1" dirty="0">
                <a:latin typeface="Times New Roman" panose="02020603050405020304" pitchFamily="18" charset="0"/>
                <a:cs typeface="Times New Roman" panose="02020603050405020304" pitchFamily="18" charset="0"/>
              </a:rPr>
              <a:t>. По продукту</a:t>
            </a:r>
            <a:endParaRPr lang="ru-RU" sz="4200" dirty="0">
              <a:latin typeface="Times New Roman" panose="02020603050405020304" pitchFamily="18" charset="0"/>
              <a:cs typeface="Times New Roman" panose="02020603050405020304" pitchFamily="18" charset="0"/>
            </a:endParaRPr>
          </a:p>
          <a:p>
            <a:pPr marL="0" indent="0">
              <a:buNone/>
            </a:pPr>
            <a:r>
              <a:rPr lang="ru-RU" sz="4200" b="1" dirty="0">
                <a:latin typeface="Times New Roman" panose="02020603050405020304" pitchFamily="18" charset="0"/>
                <a:cs typeface="Times New Roman" panose="02020603050405020304" pitchFamily="18" charset="0"/>
              </a:rPr>
              <a:t>Проект</a:t>
            </a:r>
            <a:r>
              <a:rPr lang="ru-RU" sz="4200" dirty="0">
                <a:latin typeface="Times New Roman" panose="02020603050405020304" pitchFamily="18" charset="0"/>
                <a:cs typeface="Times New Roman" panose="02020603050405020304" pitchFamily="18" charset="0"/>
              </a:rPr>
              <a:t> – это замысел, план, творчество по плану.</a:t>
            </a:r>
          </a:p>
          <a:p>
            <a:pPr marL="0" indent="0">
              <a:buNone/>
            </a:pPr>
            <a:r>
              <a:rPr lang="ru-RU" sz="4200" b="1" dirty="0">
                <a:latin typeface="Times New Roman" panose="02020603050405020304" pitchFamily="18" charset="0"/>
                <a:cs typeface="Times New Roman" panose="02020603050405020304" pitchFamily="18" charset="0"/>
              </a:rPr>
              <a:t>Проектирование</a:t>
            </a:r>
            <a:r>
              <a:rPr lang="ru-RU" sz="4200" dirty="0">
                <a:latin typeface="Times New Roman" panose="02020603050405020304" pitchFamily="18" charset="0"/>
                <a:cs typeface="Times New Roman" panose="02020603050405020304" pitchFamily="18" charset="0"/>
              </a:rPr>
              <a:t> может быть представлено как последовательное выполнение серии четко определенных, алгоритмизированных шагов для получения результата</a:t>
            </a:r>
            <a:r>
              <a:rPr lang="ru-RU" sz="4200" dirty="0" smtClean="0">
                <a:latin typeface="Times New Roman" panose="02020603050405020304" pitchFamily="18" charset="0"/>
                <a:cs typeface="Times New Roman" panose="02020603050405020304" pitchFamily="18" charset="0"/>
              </a:rPr>
              <a:t>.</a:t>
            </a:r>
            <a:endParaRPr lang="ru-RU" sz="4200" dirty="0">
              <a:latin typeface="Times New Roman" panose="02020603050405020304" pitchFamily="18" charset="0"/>
              <a:cs typeface="Times New Roman" panose="02020603050405020304" pitchFamily="18" charset="0"/>
            </a:endParaRPr>
          </a:p>
          <a:p>
            <a:pPr marL="0" indent="0">
              <a:buNone/>
            </a:pPr>
            <a:r>
              <a:rPr lang="ru-RU" sz="4200" b="1" dirty="0">
                <a:latin typeface="Times New Roman" panose="02020603050405020304" pitchFamily="18" charset="0"/>
                <a:cs typeface="Times New Roman" panose="02020603050405020304" pitchFamily="18" charset="0"/>
              </a:rPr>
              <a:t>Исследование</a:t>
            </a:r>
            <a:r>
              <a:rPr lang="ru-RU" sz="4200" dirty="0">
                <a:latin typeface="Times New Roman" panose="02020603050405020304" pitchFamily="18" charset="0"/>
                <a:cs typeface="Times New Roman" panose="02020603050405020304" pitchFamily="18" charset="0"/>
              </a:rPr>
              <a:t> – процесс выработки новых знаний, истинное творчество.</a:t>
            </a:r>
          </a:p>
          <a:p>
            <a:pPr marL="0" indent="0">
              <a:buNone/>
            </a:pPr>
            <a:r>
              <a:rPr lang="ru-RU" sz="4200" dirty="0">
                <a:latin typeface="Times New Roman" panose="02020603050405020304" pitchFamily="18" charset="0"/>
                <a:cs typeface="Times New Roman" panose="02020603050405020304" pitchFamily="18" charset="0"/>
              </a:rPr>
              <a:t>Исследование - это поиск истины, неизвестного, новых знаний. При этом исследователь не всегда знает, что принесет ему сделанное в ходе исследования открытие.</a:t>
            </a:r>
            <a:br>
              <a:rPr lang="ru-RU" sz="4200" dirty="0">
                <a:latin typeface="Times New Roman" panose="02020603050405020304" pitchFamily="18" charset="0"/>
                <a:cs typeface="Times New Roman" panose="02020603050405020304" pitchFamily="18" charset="0"/>
              </a:rPr>
            </a:br>
            <a:r>
              <a:rPr lang="ru-RU" sz="4200" dirty="0">
                <a:latin typeface="Times New Roman" panose="02020603050405020304" pitchFamily="18" charset="0"/>
                <a:cs typeface="Times New Roman" panose="02020603050405020304" pitchFamily="18" charset="0"/>
              </a:rPr>
              <a:t/>
            </a:r>
            <a:br>
              <a:rPr lang="ru-RU" sz="4200" dirty="0">
                <a:latin typeface="Times New Roman" panose="02020603050405020304" pitchFamily="18" charset="0"/>
                <a:cs typeface="Times New Roman" panose="02020603050405020304" pitchFamily="18" charset="0"/>
              </a:rPr>
            </a:br>
            <a:r>
              <a:rPr lang="ru-RU" sz="4200" b="1" dirty="0">
                <a:latin typeface="Times New Roman" panose="02020603050405020304" pitchFamily="18" charset="0"/>
                <a:cs typeface="Times New Roman" panose="02020603050405020304" pitchFamily="18" charset="0"/>
              </a:rPr>
              <a:t>Исследовательская деятельность</a:t>
            </a:r>
            <a:r>
              <a:rPr lang="ru-RU" sz="4200" dirty="0">
                <a:latin typeface="Times New Roman" panose="02020603050405020304" pitchFamily="18" charset="0"/>
                <a:cs typeface="Times New Roman" panose="02020603050405020304" pitchFamily="18" charset="0"/>
              </a:rPr>
              <a:t> изначально должна быть свободной, не регламентированной какими-либо внешними установками, она более гибкая, в ней значительно больше места для импровизации.</a:t>
            </a:r>
          </a:p>
          <a:p>
            <a:pPr marL="0" indent="0">
              <a:buNone/>
            </a:pPr>
            <a:r>
              <a:rPr lang="ru-RU" sz="4200" dirty="0">
                <a:latin typeface="Times New Roman" panose="02020603050405020304" pitchFamily="18" charset="0"/>
                <a:cs typeface="Times New Roman" panose="02020603050405020304" pitchFamily="18" charset="0"/>
              </a:rPr>
              <a:t>При организации любой деятельности необходимо учитывать возрастные особенности школьников, создавать условия для их развития.</a:t>
            </a:r>
          </a:p>
          <a:p>
            <a:endParaRPr lang="ru-RU" sz="4200" dirty="0"/>
          </a:p>
        </p:txBody>
      </p:sp>
    </p:spTree>
    <p:extLst>
      <p:ext uri="{BB962C8B-B14F-4D97-AF65-F5344CB8AC3E}">
        <p14:creationId xmlns:p14="http://schemas.microsoft.com/office/powerpoint/2010/main" val="980913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29600" cy="1143000"/>
          </a:xfrm>
        </p:spPr>
        <p:txBody>
          <a:bodyPr>
            <a:noAutofit/>
          </a:bodyPr>
          <a:lstStyle/>
          <a:p>
            <a:r>
              <a:rPr lang="ru-RU" sz="3600" dirty="0">
                <a:latin typeface="Monotype Corsiva" panose="03010101010201010101" pitchFamily="66" charset="0"/>
              </a:rPr>
              <a:t>Изучив различные подходы к типам проектов, можно выделить четыре классификации  по следующим признакам:</a:t>
            </a:r>
            <a:br>
              <a:rPr lang="ru-RU" sz="3600" dirty="0">
                <a:latin typeface="Monotype Corsiva" panose="03010101010201010101" pitchFamily="66" charset="0"/>
              </a:rPr>
            </a:br>
            <a:endParaRPr lang="ru-RU" sz="3600" dirty="0">
              <a:latin typeface="Monotype Corsiva" panose="03010101010201010101" pitchFamily="66" charset="0"/>
            </a:endParaRPr>
          </a:p>
        </p:txBody>
      </p:sp>
      <p:sp>
        <p:nvSpPr>
          <p:cNvPr id="3" name="Объект 2"/>
          <p:cNvSpPr>
            <a:spLocks noGrp="1"/>
          </p:cNvSpPr>
          <p:nvPr>
            <p:ph idx="1"/>
          </p:nvPr>
        </p:nvSpPr>
        <p:spPr/>
        <p:txBody>
          <a:bodyPr>
            <a:normAutofit/>
          </a:bodyPr>
          <a:lstStyle/>
          <a:p>
            <a:r>
              <a:rPr lang="ru-RU" dirty="0" smtClean="0"/>
              <a:t>По роду деятельности:</a:t>
            </a:r>
            <a:endParaRPr lang="ru-RU" dirty="0"/>
          </a:p>
        </p:txBody>
      </p:sp>
      <p:graphicFrame>
        <p:nvGraphicFramePr>
          <p:cNvPr id="10" name="Схема 9"/>
          <p:cNvGraphicFramePr/>
          <p:nvPr>
            <p:extLst>
              <p:ext uri="{D42A27DB-BD31-4B8C-83A1-F6EECF244321}">
                <p14:modId xmlns:p14="http://schemas.microsoft.com/office/powerpoint/2010/main" val="3209011622"/>
              </p:ext>
            </p:extLst>
          </p:nvPr>
        </p:nvGraphicFramePr>
        <p:xfrm>
          <a:off x="1043608" y="2348880"/>
          <a:ext cx="6096000" cy="2520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Схема 10"/>
          <p:cNvGraphicFramePr/>
          <p:nvPr>
            <p:extLst>
              <p:ext uri="{D42A27DB-BD31-4B8C-83A1-F6EECF244321}">
                <p14:modId xmlns:p14="http://schemas.microsoft.com/office/powerpoint/2010/main" val="3386396879"/>
              </p:ext>
            </p:extLst>
          </p:nvPr>
        </p:nvGraphicFramePr>
        <p:xfrm>
          <a:off x="1043608" y="5136345"/>
          <a:ext cx="6096000" cy="15330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53262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26170"/>
          </a:xfrm>
        </p:spPr>
        <p:txBody>
          <a:bodyPr>
            <a:noAutofit/>
          </a:bodyPr>
          <a:lstStyle/>
          <a:p>
            <a:r>
              <a:rPr lang="ru-RU" sz="4800" dirty="0" smtClean="0">
                <a:latin typeface="Monotype Corsiva" panose="03010101010201010101" pitchFamily="66" charset="0"/>
              </a:rPr>
              <a:t>Классификация проектов по содержанию:</a:t>
            </a:r>
            <a:endParaRPr lang="ru-RU" sz="4800" dirty="0">
              <a:latin typeface="Monotype Corsiva" panose="03010101010201010101" pitchFamily="66" charset="0"/>
            </a:endParaRPr>
          </a:p>
        </p:txBody>
      </p:sp>
      <p:graphicFrame>
        <p:nvGraphicFramePr>
          <p:cNvPr id="5" name="Схема 4"/>
          <p:cNvGraphicFramePr/>
          <p:nvPr>
            <p:extLst>
              <p:ext uri="{D42A27DB-BD31-4B8C-83A1-F6EECF244321}">
                <p14:modId xmlns:p14="http://schemas.microsoft.com/office/powerpoint/2010/main" val="2479529547"/>
              </p:ext>
            </p:extLst>
          </p:nvPr>
        </p:nvGraphicFramePr>
        <p:xfrm>
          <a:off x="1403648" y="20608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5133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8229600" cy="926976"/>
          </a:xfrm>
        </p:spPr>
        <p:txBody>
          <a:bodyPr>
            <a:noAutofit/>
          </a:bodyPr>
          <a:lstStyle/>
          <a:p>
            <a:r>
              <a:rPr lang="ru-RU" sz="4800" dirty="0" smtClean="0">
                <a:latin typeface="Monotype Corsiva" panose="03010101010201010101" pitchFamily="66" charset="0"/>
              </a:rPr>
              <a:t>Классификация проектов по количеству участников:</a:t>
            </a:r>
            <a:endParaRPr lang="ru-RU" sz="4800" dirty="0">
              <a:latin typeface="Monotype Corsiva" panose="03010101010201010101" pitchFamily="66" charset="0"/>
            </a:endParaRPr>
          </a:p>
        </p:txBody>
      </p:sp>
      <p:graphicFrame>
        <p:nvGraphicFramePr>
          <p:cNvPr id="4" name="Схема 3"/>
          <p:cNvGraphicFramePr/>
          <p:nvPr>
            <p:extLst>
              <p:ext uri="{D42A27DB-BD31-4B8C-83A1-F6EECF244321}">
                <p14:modId xmlns:p14="http://schemas.microsoft.com/office/powerpoint/2010/main" val="3742714709"/>
              </p:ext>
            </p:extLst>
          </p:nvPr>
        </p:nvGraphicFramePr>
        <p:xfrm>
          <a:off x="1547664" y="19888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7922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764704"/>
            <a:ext cx="8229600" cy="5688632"/>
          </a:xfrm>
        </p:spPr>
        <p:txBody>
          <a:bodyPr>
            <a:normAutofit fontScale="90000"/>
          </a:bodyPr>
          <a:lstStyle/>
          <a:p>
            <a:pPr lvl="0"/>
            <a:r>
              <a:rPr lang="ru-RU" sz="4000" dirty="0"/>
              <a:t>Слово "проект" произошло от латинского "</a:t>
            </a:r>
            <a:r>
              <a:rPr lang="ru-RU" sz="4000" dirty="0" err="1"/>
              <a:t>projectus</a:t>
            </a:r>
            <a:r>
              <a:rPr lang="ru-RU" sz="4000" dirty="0"/>
              <a:t>", что </a:t>
            </a:r>
            <a:r>
              <a:rPr lang="ru-RU" sz="4000" i="1" dirty="0"/>
              <a:t>означает</a:t>
            </a:r>
            <a:r>
              <a:rPr lang="ru-RU" sz="4000" dirty="0"/>
              <a:t> "брошенный вперед", "выступающий", "бросающийся в глаза". И на самом деле, </a:t>
            </a:r>
            <a:r>
              <a:rPr lang="ru-RU" dirty="0">
                <a:solidFill>
                  <a:srgbClr val="C00000"/>
                </a:solidFill>
                <a:latin typeface="Monotype Corsiva" panose="03010101010201010101" pitchFamily="66" charset="0"/>
              </a:rPr>
              <a:t>планируя проект, учитель как бы заглядывает в будущее, воображает нечто, что ученик может создать или получить, затратив определенные усилия.</a:t>
            </a:r>
            <a:br>
              <a:rPr lang="ru-RU" dirty="0">
                <a:solidFill>
                  <a:srgbClr val="C00000"/>
                </a:solidFill>
                <a:latin typeface="Monotype Corsiva" panose="03010101010201010101" pitchFamily="66" charset="0"/>
              </a:rPr>
            </a:br>
            <a:endParaRPr lang="ru-RU" dirty="0">
              <a:solidFill>
                <a:srgbClr val="C00000"/>
              </a:solidFill>
              <a:latin typeface="Monotype Corsiva" panose="03010101010201010101" pitchFamily="66" charset="0"/>
            </a:endParaRPr>
          </a:p>
        </p:txBody>
      </p:sp>
    </p:spTree>
    <p:extLst>
      <p:ext uri="{BB962C8B-B14F-4D97-AF65-F5344CB8AC3E}">
        <p14:creationId xmlns:p14="http://schemas.microsoft.com/office/powerpoint/2010/main" val="2853689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26170"/>
          </a:xfrm>
        </p:spPr>
        <p:txBody>
          <a:bodyPr>
            <a:noAutofit/>
          </a:bodyPr>
          <a:lstStyle/>
          <a:p>
            <a:r>
              <a:rPr lang="ru-RU" sz="4800" dirty="0">
                <a:latin typeface="Monotype Corsiva" panose="03010101010201010101" pitchFamily="66" charset="0"/>
              </a:rPr>
              <a:t>Классификации </a:t>
            </a:r>
            <a:r>
              <a:rPr lang="ru-RU" sz="4800" dirty="0" smtClean="0">
                <a:latin typeface="Monotype Corsiva" panose="03010101010201010101" pitchFamily="66" charset="0"/>
              </a:rPr>
              <a:t>проектов по продолжительности:</a:t>
            </a:r>
            <a:endParaRPr lang="ru-RU" sz="4800" dirty="0"/>
          </a:p>
        </p:txBody>
      </p:sp>
      <p:sp>
        <p:nvSpPr>
          <p:cNvPr id="3" name="Объект 2"/>
          <p:cNvSpPr>
            <a:spLocks noGrp="1"/>
          </p:cNvSpPr>
          <p:nvPr>
            <p:ph idx="1"/>
          </p:nvPr>
        </p:nvSpPr>
        <p:spPr/>
        <p:txBody>
          <a:bodyPr/>
          <a:lstStyle/>
          <a:p>
            <a:pPr marL="0" indent="0">
              <a:buNone/>
            </a:pPr>
            <a:endParaRPr lang="ru-RU" dirty="0" smtClean="0"/>
          </a:p>
          <a:p>
            <a:endParaRPr lang="ru-RU" dirty="0"/>
          </a:p>
        </p:txBody>
      </p:sp>
      <p:graphicFrame>
        <p:nvGraphicFramePr>
          <p:cNvPr id="4" name="Схема 3"/>
          <p:cNvGraphicFramePr/>
          <p:nvPr>
            <p:extLst>
              <p:ext uri="{D42A27DB-BD31-4B8C-83A1-F6EECF244321}">
                <p14:modId xmlns:p14="http://schemas.microsoft.com/office/powerpoint/2010/main" val="2701657541"/>
              </p:ext>
            </p:extLst>
          </p:nvPr>
        </p:nvGraphicFramePr>
        <p:xfrm>
          <a:off x="1547664" y="20608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3235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latin typeface="Monotype Corsiva" panose="03010101010201010101" pitchFamily="66" charset="0"/>
              </a:rPr>
              <a:t>Этапы работы над </a:t>
            </a:r>
            <a:r>
              <a:rPr lang="ru-RU" sz="5400" dirty="0" smtClean="0">
                <a:latin typeface="Monotype Corsiva" panose="03010101010201010101" pitchFamily="66" charset="0"/>
              </a:rPr>
              <a:t>проектом </a:t>
            </a:r>
            <a:endParaRPr lang="ru-RU" sz="5400" dirty="0">
              <a:latin typeface="Monotype Corsiva" panose="03010101010201010101" pitchFamily="66" charset="0"/>
            </a:endParaRPr>
          </a:p>
        </p:txBody>
      </p:sp>
      <p:sp>
        <p:nvSpPr>
          <p:cNvPr id="3" name="Объект 2"/>
          <p:cNvSpPr>
            <a:spLocks noGrp="1"/>
          </p:cNvSpPr>
          <p:nvPr>
            <p:ph idx="1"/>
          </p:nvPr>
        </p:nvSpPr>
        <p:spPr/>
        <p:txBody>
          <a:bodyPr>
            <a:normAutofit lnSpcReduction="10000"/>
          </a:bodyPr>
          <a:lstStyle/>
          <a:p>
            <a:pPr marL="0" indent="0">
              <a:buNone/>
            </a:pPr>
            <a:r>
              <a:rPr lang="ru-RU" dirty="0" smtClean="0"/>
              <a:t>   </a:t>
            </a:r>
            <a:r>
              <a:rPr lang="ru-RU" dirty="0"/>
              <a:t>1. Подготовительный:</a:t>
            </a:r>
          </a:p>
          <a:p>
            <a:pPr marL="0" indent="0">
              <a:buNone/>
            </a:pPr>
            <a:r>
              <a:rPr lang="ru-RU" dirty="0"/>
              <a:t>- определение темы и целей проекта;</a:t>
            </a:r>
          </a:p>
          <a:p>
            <a:pPr marL="0" indent="0">
              <a:buNone/>
            </a:pPr>
            <a:r>
              <a:rPr lang="ru-RU" dirty="0"/>
              <a:t>- формирование рабочей группы;</a:t>
            </a:r>
          </a:p>
          <a:p>
            <a:pPr marL="0" indent="0">
              <a:buNone/>
            </a:pPr>
            <a:r>
              <a:rPr lang="ru-RU" dirty="0"/>
              <a:t>- обсуждение предмета проекта с учителем, при необходимости учащиеся получают дополнительную информацию, ставят цели, знакомятся со смыслом проектного подхода и мотивацией.</a:t>
            </a:r>
            <a:br>
              <a:rPr lang="ru-RU" dirty="0"/>
            </a:br>
            <a:endParaRPr lang="ru-RU" dirty="0"/>
          </a:p>
        </p:txBody>
      </p:sp>
    </p:spTree>
    <p:extLst>
      <p:ext uri="{BB962C8B-B14F-4D97-AF65-F5344CB8AC3E}">
        <p14:creationId xmlns:p14="http://schemas.microsoft.com/office/powerpoint/2010/main" val="2249272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latin typeface="Monotype Corsiva" panose="03010101010201010101" pitchFamily="66" charset="0"/>
              </a:rPr>
              <a:t>Этапы работы над </a:t>
            </a:r>
            <a:r>
              <a:rPr lang="ru-RU" sz="5400" dirty="0" smtClean="0">
                <a:latin typeface="Monotype Corsiva" panose="03010101010201010101" pitchFamily="66" charset="0"/>
              </a:rPr>
              <a:t>проектом </a:t>
            </a:r>
            <a:endParaRPr lang="ru-RU" sz="5400" dirty="0"/>
          </a:p>
        </p:txBody>
      </p:sp>
      <p:sp>
        <p:nvSpPr>
          <p:cNvPr id="3" name="Объект 2"/>
          <p:cNvSpPr>
            <a:spLocks noGrp="1"/>
          </p:cNvSpPr>
          <p:nvPr>
            <p:ph idx="1"/>
          </p:nvPr>
        </p:nvSpPr>
        <p:spPr/>
        <p:txBody>
          <a:bodyPr>
            <a:normAutofit fontScale="85000" lnSpcReduction="10000"/>
          </a:bodyPr>
          <a:lstStyle/>
          <a:p>
            <a:pPr marL="0" indent="0">
              <a:buNone/>
            </a:pPr>
            <a:r>
              <a:rPr lang="ru-RU" dirty="0" smtClean="0"/>
              <a:t>   2</a:t>
            </a:r>
            <a:r>
              <a:rPr lang="ru-RU" dirty="0"/>
              <a:t>. Планирование:</a:t>
            </a:r>
          </a:p>
          <a:p>
            <a:pPr marL="0" indent="0">
              <a:buNone/>
            </a:pPr>
            <a:r>
              <a:rPr lang="ru-RU" dirty="0"/>
              <a:t> - определение источников информации; </a:t>
            </a:r>
          </a:p>
          <a:p>
            <a:pPr marL="0" indent="0">
              <a:buNone/>
            </a:pPr>
            <a:r>
              <a:rPr lang="ru-RU" dirty="0"/>
              <a:t> - определение способов сбора и анализа информации; </a:t>
            </a:r>
          </a:p>
          <a:p>
            <a:pPr marL="0" indent="0">
              <a:buNone/>
            </a:pPr>
            <a:r>
              <a:rPr lang="ru-RU" dirty="0"/>
              <a:t> - определение способа представления результатов;</a:t>
            </a:r>
          </a:p>
          <a:p>
            <a:pPr marL="0" indent="0">
              <a:buNone/>
            </a:pPr>
            <a:r>
              <a:rPr lang="ru-RU" dirty="0"/>
              <a:t> - установление процедур и критериев оценки результатов и процесса проектной деятельности (формируют задачи, вырабатывают план действий, учитель выбирает и обосновывает свои критерии и показатели успеха проектной деятельности). </a:t>
            </a:r>
            <a:br>
              <a:rPr lang="ru-RU" dirty="0"/>
            </a:br>
            <a:endParaRPr lang="ru-RU" dirty="0"/>
          </a:p>
        </p:txBody>
      </p:sp>
    </p:spTree>
    <p:extLst>
      <p:ext uri="{BB962C8B-B14F-4D97-AF65-F5344CB8AC3E}">
        <p14:creationId xmlns:p14="http://schemas.microsoft.com/office/powerpoint/2010/main" val="2707282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latin typeface="Monotype Corsiva" panose="03010101010201010101" pitchFamily="66" charset="0"/>
              </a:rPr>
              <a:t>Этапы работы над </a:t>
            </a:r>
            <a:r>
              <a:rPr lang="ru-RU" sz="5400" dirty="0" smtClean="0">
                <a:latin typeface="Monotype Corsiva" panose="03010101010201010101" pitchFamily="66" charset="0"/>
              </a:rPr>
              <a:t>проектом </a:t>
            </a:r>
            <a:endParaRPr lang="ru-RU" sz="5400" dirty="0"/>
          </a:p>
        </p:txBody>
      </p:sp>
      <p:sp>
        <p:nvSpPr>
          <p:cNvPr id="3" name="Объект 2"/>
          <p:cNvSpPr>
            <a:spLocks noGrp="1"/>
          </p:cNvSpPr>
          <p:nvPr>
            <p:ph idx="1"/>
          </p:nvPr>
        </p:nvSpPr>
        <p:spPr/>
        <p:txBody>
          <a:bodyPr>
            <a:normAutofit lnSpcReduction="10000"/>
          </a:bodyPr>
          <a:lstStyle/>
          <a:p>
            <a:pPr marL="0" indent="0">
              <a:buNone/>
            </a:pPr>
            <a:r>
              <a:rPr lang="ru-RU" dirty="0" smtClean="0"/>
              <a:t>     3</a:t>
            </a:r>
            <a:r>
              <a:rPr lang="ru-RU" dirty="0"/>
              <a:t>. Исследование:</a:t>
            </a:r>
          </a:p>
          <a:p>
            <a:pPr marL="0" indent="0">
              <a:buNone/>
            </a:pPr>
            <a:r>
              <a:rPr lang="ru-RU" dirty="0"/>
              <a:t>-  сбор и уточнение информации, решение промежуточных задач, обсуждение альтернатив, выбор оптимального варианта. Основные инструменты: интервью, опросы, наблюдения, эксперименты; </a:t>
            </a:r>
          </a:p>
          <a:p>
            <a:pPr marL="0" indent="0">
              <a:buNone/>
            </a:pPr>
            <a:r>
              <a:rPr lang="ru-RU" dirty="0"/>
              <a:t>- учитель наблюдает, советует, косвенно руководит деятельностью учащихся. </a:t>
            </a:r>
            <a:br>
              <a:rPr lang="ru-RU" dirty="0"/>
            </a:br>
            <a:endParaRPr lang="ru-RU" dirty="0"/>
          </a:p>
        </p:txBody>
      </p:sp>
    </p:spTree>
    <p:extLst>
      <p:ext uri="{BB962C8B-B14F-4D97-AF65-F5344CB8AC3E}">
        <p14:creationId xmlns:p14="http://schemas.microsoft.com/office/powerpoint/2010/main" val="423560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latin typeface="Monotype Corsiva" panose="03010101010201010101" pitchFamily="66" charset="0"/>
              </a:rPr>
              <a:t>Этапы работы над </a:t>
            </a:r>
            <a:r>
              <a:rPr lang="ru-RU" sz="5400" dirty="0" smtClean="0">
                <a:latin typeface="Monotype Corsiva" panose="03010101010201010101" pitchFamily="66" charset="0"/>
              </a:rPr>
              <a:t>проектом </a:t>
            </a:r>
            <a:endParaRPr lang="ru-RU" sz="5400" dirty="0"/>
          </a:p>
        </p:txBody>
      </p:sp>
      <p:sp>
        <p:nvSpPr>
          <p:cNvPr id="3" name="Объект 2"/>
          <p:cNvSpPr>
            <a:spLocks noGrp="1"/>
          </p:cNvSpPr>
          <p:nvPr>
            <p:ph idx="1"/>
          </p:nvPr>
        </p:nvSpPr>
        <p:spPr/>
        <p:txBody>
          <a:bodyPr>
            <a:normAutofit/>
          </a:bodyPr>
          <a:lstStyle/>
          <a:p>
            <a:pPr marL="0" indent="0">
              <a:buNone/>
            </a:pPr>
            <a:r>
              <a:rPr lang="ru-RU" dirty="0" smtClean="0"/>
              <a:t>    4</a:t>
            </a:r>
            <a:r>
              <a:rPr lang="ru-RU" dirty="0"/>
              <a:t>. Формулирование результатов или выводов:</a:t>
            </a:r>
          </a:p>
          <a:p>
            <a:pPr marL="0" indent="0">
              <a:buNone/>
            </a:pPr>
            <a:r>
              <a:rPr lang="ru-RU" dirty="0"/>
              <a:t>- анализ информации, формулирование выводов. Учащиеся выполняют исследование и работают над проектом, анализируя информацию, оформляют проект;</a:t>
            </a:r>
          </a:p>
          <a:p>
            <a:pPr marL="0" indent="0">
              <a:buNone/>
            </a:pPr>
            <a:r>
              <a:rPr lang="ru-RU" dirty="0"/>
              <a:t>- учитель консультирует учащихся. </a:t>
            </a:r>
            <a:br>
              <a:rPr lang="ru-RU" dirty="0"/>
            </a:br>
            <a:endParaRPr lang="ru-RU" dirty="0"/>
          </a:p>
        </p:txBody>
      </p:sp>
    </p:spTree>
    <p:extLst>
      <p:ext uri="{BB962C8B-B14F-4D97-AF65-F5344CB8AC3E}">
        <p14:creationId xmlns:p14="http://schemas.microsoft.com/office/powerpoint/2010/main" val="1192026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latin typeface="Monotype Corsiva" panose="03010101010201010101" pitchFamily="66" charset="0"/>
              </a:rPr>
              <a:t>Этапы работы над </a:t>
            </a:r>
            <a:r>
              <a:rPr lang="ru-RU" sz="5400" dirty="0" smtClean="0">
                <a:latin typeface="Monotype Corsiva" panose="03010101010201010101" pitchFamily="66" charset="0"/>
              </a:rPr>
              <a:t>проектом</a:t>
            </a:r>
            <a:endParaRPr lang="ru-RU" sz="5400" dirty="0"/>
          </a:p>
        </p:txBody>
      </p:sp>
      <p:sp>
        <p:nvSpPr>
          <p:cNvPr id="3" name="Объект 2"/>
          <p:cNvSpPr>
            <a:spLocks noGrp="1"/>
          </p:cNvSpPr>
          <p:nvPr>
            <p:ph idx="1"/>
          </p:nvPr>
        </p:nvSpPr>
        <p:spPr/>
        <p:txBody>
          <a:bodyPr>
            <a:normAutofit fontScale="85000" lnSpcReduction="20000"/>
          </a:bodyPr>
          <a:lstStyle/>
          <a:p>
            <a:pPr marL="0" indent="0">
              <a:buNone/>
            </a:pPr>
            <a:r>
              <a:rPr lang="ru-RU" dirty="0" smtClean="0"/>
              <a:t>    5</a:t>
            </a:r>
            <a:r>
              <a:rPr lang="ru-RU" dirty="0"/>
              <a:t>. Защита проекта:</a:t>
            </a:r>
          </a:p>
          <a:p>
            <a:pPr marL="0" indent="0">
              <a:buNone/>
            </a:pPr>
            <a:r>
              <a:rPr lang="ru-RU" dirty="0" smtClean="0"/>
              <a:t>- </a:t>
            </a:r>
            <a:r>
              <a:rPr lang="ru-RU" dirty="0"/>
              <a:t>подготовка доклада: обоснование процесса проектирования, представление полученных результатов (возможные формы отчёта: устный отчёт, устный отчёт с демонстрацией материалов, письменный отчёт, учащиеся участвуют в коллективном самоанализе проекта и самооценке деятельности);</a:t>
            </a:r>
          </a:p>
          <a:p>
            <a:pPr marL="0" indent="0">
              <a:buNone/>
            </a:pPr>
            <a:r>
              <a:rPr lang="ru-RU" dirty="0" smtClean="0"/>
              <a:t>- </a:t>
            </a:r>
            <a:r>
              <a:rPr lang="ru-RU" dirty="0"/>
              <a:t>учитель слушает, задаёт целесообразные вопросы о роли рядового участника, при необходимости направляет процесс анализа. </a:t>
            </a:r>
            <a:br>
              <a:rPr lang="ru-RU" dirty="0"/>
            </a:br>
            <a:endParaRPr lang="ru-RU" dirty="0"/>
          </a:p>
        </p:txBody>
      </p:sp>
    </p:spTree>
    <p:extLst>
      <p:ext uri="{BB962C8B-B14F-4D97-AF65-F5344CB8AC3E}">
        <p14:creationId xmlns:p14="http://schemas.microsoft.com/office/powerpoint/2010/main" val="3698308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latin typeface="Monotype Corsiva" panose="03010101010201010101" pitchFamily="66" charset="0"/>
              </a:rPr>
              <a:t>Этапы работы над </a:t>
            </a:r>
            <a:r>
              <a:rPr lang="ru-RU" sz="5400" dirty="0" smtClean="0">
                <a:latin typeface="Monotype Corsiva" panose="03010101010201010101" pitchFamily="66" charset="0"/>
              </a:rPr>
              <a:t>проектом </a:t>
            </a:r>
            <a:endParaRPr lang="ru-RU" sz="5400" dirty="0"/>
          </a:p>
        </p:txBody>
      </p:sp>
      <p:sp>
        <p:nvSpPr>
          <p:cNvPr id="3" name="Объект 2"/>
          <p:cNvSpPr>
            <a:spLocks noGrp="1"/>
          </p:cNvSpPr>
          <p:nvPr>
            <p:ph idx="1"/>
          </p:nvPr>
        </p:nvSpPr>
        <p:spPr/>
        <p:txBody>
          <a:bodyPr>
            <a:normAutofit fontScale="92500" lnSpcReduction="10000"/>
          </a:bodyPr>
          <a:lstStyle/>
          <a:p>
            <a:pPr marL="0" indent="0">
              <a:buNone/>
            </a:pPr>
            <a:r>
              <a:rPr lang="ru-RU" dirty="0" smtClean="0"/>
              <a:t>   6</a:t>
            </a:r>
            <a:r>
              <a:rPr lang="ru-RU" dirty="0"/>
              <a:t>. Оценка результатов и процесса проектной деятельности:</a:t>
            </a:r>
          </a:p>
          <a:p>
            <a:pPr marL="0" indent="0">
              <a:buNone/>
            </a:pPr>
            <a:r>
              <a:rPr lang="ru-RU" dirty="0"/>
              <a:t>- анализ выполнения проекта, достигнутых результатов (успехов и неудач) и их причин. Учащиеся участвуют в оценке путем коллективного обсуждения и самооценок деятельности;</a:t>
            </a:r>
          </a:p>
          <a:p>
            <a:pPr marL="0" indent="0">
              <a:buNone/>
            </a:pPr>
            <a:r>
              <a:rPr lang="ru-RU" dirty="0"/>
              <a:t> - учитель оценивает усилия учащихся, их креативность, качество использования источников. </a:t>
            </a:r>
          </a:p>
          <a:p>
            <a:endParaRPr lang="ru-RU" dirty="0"/>
          </a:p>
        </p:txBody>
      </p:sp>
    </p:spTree>
    <p:extLst>
      <p:ext uri="{BB962C8B-B14F-4D97-AF65-F5344CB8AC3E}">
        <p14:creationId xmlns:p14="http://schemas.microsoft.com/office/powerpoint/2010/main" val="1556661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76" name="Picture 16" descr="E:\Новая папка (4)\view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76"/>
            <a:ext cx="9110088" cy="682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464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864096"/>
          </a:xfrm>
        </p:spPr>
        <p:txBody>
          <a:bodyPr>
            <a:normAutofit fontScale="90000"/>
          </a:bodyPr>
          <a:lstStyle/>
          <a:p>
            <a:r>
              <a:rPr lang="ru-RU" dirty="0">
                <a:latin typeface="Monotype Corsiva" panose="03010101010201010101" pitchFamily="66" charset="0"/>
              </a:rPr>
              <a:t>Роль учителя.</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476672"/>
            <a:ext cx="8229600" cy="6264696"/>
          </a:xfrm>
        </p:spPr>
        <p:txBody>
          <a:bodyPr>
            <a:normAutofit fontScale="25000" lnSpcReduction="20000"/>
          </a:bodyPr>
          <a:lstStyle/>
          <a:p>
            <a:r>
              <a:rPr lang="ru-RU" dirty="0"/>
              <a:t/>
            </a:r>
            <a:br>
              <a:rPr lang="ru-RU" dirty="0"/>
            </a:br>
            <a:r>
              <a:rPr lang="ru-RU" sz="8000" dirty="0"/>
              <a:t>Роль учителя при выполнении проектов изменяется в зависимости от этапов работы над проектом. Однако на всех этапах </a:t>
            </a:r>
            <a:r>
              <a:rPr lang="ru-RU" sz="9600" dirty="0">
                <a:solidFill>
                  <a:srgbClr val="C00000"/>
                </a:solidFill>
                <a:latin typeface="Monotype Corsiva" panose="03010101010201010101" pitchFamily="66" charset="0"/>
              </a:rPr>
              <a:t>педагог выступает как помощник</a:t>
            </a:r>
            <a:r>
              <a:rPr lang="ru-RU" sz="8000" dirty="0"/>
              <a:t>. Он не просто передает знания, а обеспечивает деятельность школьников, то есть: </a:t>
            </a:r>
            <a:br>
              <a:rPr lang="ru-RU" sz="8000" dirty="0"/>
            </a:br>
            <a:r>
              <a:rPr lang="ru-RU" sz="9600" dirty="0">
                <a:solidFill>
                  <a:srgbClr val="C00000"/>
                </a:solidFill>
                <a:latin typeface="Monotype Corsiva" panose="03010101010201010101" pitchFamily="66" charset="0"/>
              </a:rPr>
              <a:t>- консультирует. </a:t>
            </a:r>
            <a:r>
              <a:rPr lang="ru-RU" sz="8000" dirty="0"/>
              <a:t>Учитель провоцирует вопросы, размышления, самостоятельную оценку деятельности, моделируя различные ситуации, трансформируя образовательную среду. </a:t>
            </a:r>
            <a:br>
              <a:rPr lang="ru-RU" sz="8000" dirty="0"/>
            </a:br>
            <a:r>
              <a:rPr lang="ru-RU" sz="8000" dirty="0"/>
              <a:t>- </a:t>
            </a:r>
            <a:r>
              <a:rPr lang="ru-RU" sz="9600" dirty="0">
                <a:solidFill>
                  <a:srgbClr val="C00000"/>
                </a:solidFill>
                <a:latin typeface="Monotype Corsiva" panose="03010101010201010101" pitchFamily="66" charset="0"/>
              </a:rPr>
              <a:t>мотивирует. </a:t>
            </a:r>
            <a:r>
              <a:rPr lang="ru-RU" sz="8000" dirty="0"/>
              <a:t>Высокий уровень мотивации в деятельности – залог успешной работы над проектом. Во время работы учитель должен придерживаться принципов, раскрывающих перед учащимися ситуацию проектной деятельности как ситуацию выбора и свободы самоопределения. </a:t>
            </a:r>
            <a:br>
              <a:rPr lang="ru-RU" sz="8000" dirty="0"/>
            </a:br>
            <a:r>
              <a:rPr lang="ru-RU" sz="8000" dirty="0"/>
              <a:t>-</a:t>
            </a:r>
            <a:r>
              <a:rPr lang="ru-RU" sz="9600" dirty="0"/>
              <a:t> </a:t>
            </a:r>
            <a:r>
              <a:rPr lang="ru-RU" sz="9600" dirty="0">
                <a:solidFill>
                  <a:srgbClr val="C00000"/>
                </a:solidFill>
                <a:latin typeface="Monotype Corsiva" panose="03010101010201010101" pitchFamily="66" charset="0"/>
              </a:rPr>
              <a:t>помогает</a:t>
            </a:r>
            <a:r>
              <a:rPr lang="ru-RU" sz="8000" dirty="0">
                <a:solidFill>
                  <a:srgbClr val="C00000"/>
                </a:solidFill>
                <a:latin typeface="Monotype Corsiva" panose="03010101010201010101" pitchFamily="66" charset="0"/>
              </a:rPr>
              <a:t>. </a:t>
            </a:r>
            <a:r>
              <a:rPr lang="ru-RU" sz="8000" dirty="0"/>
              <a:t>Помощь учащимся при работе над проектом выражается не в передаче знаний и умений, которые могут быть практически реализованы в проектной деятельности – минимальный их набор учащийся должен был усвоить на уроках, предшествующих работе над проектом; другие необходимые сведения получит, работая над сбором информации на различных этапах проекта. Учитель также не указывает в оценочной форме на недостатки или ошибки в действиях </a:t>
            </a:r>
            <a:r>
              <a:rPr lang="ru-RU" sz="8000" dirty="0" smtClean="0"/>
              <a:t>учащегося. Он </a:t>
            </a:r>
            <a:r>
              <a:rPr lang="ru-RU" sz="8000" dirty="0"/>
              <a:t>провоцирует вопросы, размышления, самостоятельную оценку деятельности, моделируя различные ситуации </a:t>
            </a:r>
            <a:br>
              <a:rPr lang="ru-RU" sz="8000" dirty="0"/>
            </a:br>
            <a:r>
              <a:rPr lang="ru-RU" sz="8000" dirty="0"/>
              <a:t>- </a:t>
            </a:r>
            <a:r>
              <a:rPr lang="ru-RU" sz="9600" dirty="0">
                <a:solidFill>
                  <a:srgbClr val="C00000"/>
                </a:solidFill>
                <a:latin typeface="Monotype Corsiva" panose="03010101010201010101" pitchFamily="66" charset="0"/>
              </a:rPr>
              <a:t>наблюдает. </a:t>
            </a:r>
            <a:r>
              <a:rPr lang="ru-RU" sz="8000" dirty="0"/>
              <a:t>Наблюдение, которое проводит руководитель проекта, нацелено на получение им информации, которая позволит учителю продуктивно работать во время </a:t>
            </a:r>
            <a:r>
              <a:rPr lang="ru-RU" sz="8000" dirty="0" smtClean="0"/>
              <a:t>консультации</a:t>
            </a:r>
            <a:r>
              <a:rPr lang="ru-RU" sz="8000" dirty="0"/>
              <a:t>.</a:t>
            </a:r>
            <a:br>
              <a:rPr lang="ru-RU" sz="8000" dirty="0"/>
            </a:br>
            <a:endParaRPr lang="ru-RU" sz="8000" dirty="0"/>
          </a:p>
        </p:txBody>
      </p:sp>
    </p:spTree>
    <p:extLst>
      <p:ext uri="{BB962C8B-B14F-4D97-AF65-F5344CB8AC3E}">
        <p14:creationId xmlns:p14="http://schemas.microsoft.com/office/powerpoint/2010/main" val="2179866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864096"/>
          </a:xfrm>
        </p:spPr>
        <p:txBody>
          <a:bodyPr>
            <a:normAutofit fontScale="90000"/>
          </a:bodyPr>
          <a:lstStyle/>
          <a:p>
            <a:r>
              <a:rPr lang="ru-RU" dirty="0">
                <a:latin typeface="Monotype Corsiva" panose="03010101010201010101" pitchFamily="66" charset="0"/>
              </a:rPr>
              <a:t>Роль ученика.</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548680"/>
            <a:ext cx="8229600" cy="6120680"/>
          </a:xfrm>
        </p:spPr>
        <p:txBody>
          <a:bodyPr>
            <a:noAutofit/>
          </a:bodyPr>
          <a:lstStyle/>
          <a:p>
            <a:r>
              <a:rPr lang="ru-RU" sz="2000" dirty="0" smtClean="0"/>
              <a:t>Роль </a:t>
            </a:r>
            <a:r>
              <a:rPr lang="ru-RU" sz="2000" dirty="0"/>
              <a:t>учащихся в учебном процессе принципиально меняется в работе над проектом: они </a:t>
            </a:r>
            <a:r>
              <a:rPr lang="ru-RU" sz="2400" dirty="0">
                <a:solidFill>
                  <a:srgbClr val="C00000"/>
                </a:solidFill>
                <a:latin typeface="Monotype Corsiva" panose="03010101010201010101" pitchFamily="66" charset="0"/>
              </a:rPr>
              <a:t>выступают активными его участниками</a:t>
            </a:r>
            <a:r>
              <a:rPr lang="ru-RU" sz="2000" dirty="0"/>
              <a:t>, а не пассивными статистами. Другими словами, ученик становится субъектом деятельности. </a:t>
            </a:r>
            <a:r>
              <a:rPr lang="ru-RU" sz="2000" dirty="0" smtClean="0"/>
              <a:t> </a:t>
            </a:r>
            <a:r>
              <a:rPr lang="ru-RU" sz="2000" dirty="0"/>
              <a:t>Следует признать, что каждый ученик имеет право: </a:t>
            </a:r>
            <a:br>
              <a:rPr lang="ru-RU" sz="2000" dirty="0"/>
            </a:br>
            <a:r>
              <a:rPr lang="ru-RU" sz="2000" dirty="0"/>
              <a:t>- не участвовать ни в одном из текущих проектов; </a:t>
            </a:r>
            <a:br>
              <a:rPr lang="ru-RU" sz="2000" dirty="0"/>
            </a:br>
            <a:r>
              <a:rPr lang="ru-RU" sz="2000" dirty="0"/>
              <a:t>- участвовать одновременно в нескольких проектах в разных ролях; </a:t>
            </a:r>
            <a:br>
              <a:rPr lang="ru-RU" sz="2000" dirty="0"/>
            </a:br>
            <a:r>
              <a:rPr lang="ru-RU" sz="2000" dirty="0"/>
              <a:t>- в любой момент могут начать новый проект. </a:t>
            </a:r>
            <a:br>
              <a:rPr lang="ru-RU" sz="2000" dirty="0"/>
            </a:br>
            <a:r>
              <a:rPr lang="ru-RU" sz="2000" dirty="0"/>
              <a:t>- выбирает (принимает решения). Следует помнить, что право выбора, предоставляемое ученику, является не только фактором мотивации, формируя чувство причастности. Выбор должен закрепиться в сознании ученика как процесс принятия на себя ответственности; </a:t>
            </a:r>
            <a:br>
              <a:rPr lang="ru-RU" sz="2000" dirty="0"/>
            </a:br>
            <a:r>
              <a:rPr lang="ru-RU" sz="2000" dirty="0"/>
              <a:t>- выстраивает систему взаимоотношений с людьми. </a:t>
            </a:r>
          </a:p>
          <a:p>
            <a:r>
              <a:rPr lang="ru-RU" sz="2000" dirty="0">
                <a:solidFill>
                  <a:srgbClr val="C00000"/>
                </a:solidFill>
                <a:latin typeface="Monotype Corsiva" panose="03010101010201010101" pitchFamily="66" charset="0"/>
              </a:rPr>
              <a:t>- </a:t>
            </a:r>
            <a:r>
              <a:rPr lang="ru-RU" sz="2400" dirty="0">
                <a:solidFill>
                  <a:srgbClr val="C00000"/>
                </a:solidFill>
                <a:latin typeface="Monotype Corsiva" panose="03010101010201010101" pitchFamily="66" charset="0"/>
              </a:rPr>
              <a:t>оценивает</a:t>
            </a:r>
            <a:r>
              <a:rPr lang="ru-RU" sz="2400" dirty="0"/>
              <a:t>. </a:t>
            </a:r>
            <a:r>
              <a:rPr lang="ru-RU" sz="2000" dirty="0"/>
              <a:t>На каждом этапе возникают различные объекты оценки. Учащийся оценивает «чужой» продукт – информацию с позиции её полезности для проекта, предложенные идеи с позиции их реалистичности. В то же время он оценивает продукт своей деятельности и себя в процессе этой деятельности. </a:t>
            </a:r>
            <a:br>
              <a:rPr lang="ru-RU" sz="2000" dirty="0"/>
            </a:br>
            <a:endParaRPr lang="ru-RU" sz="2000" dirty="0"/>
          </a:p>
        </p:txBody>
      </p:sp>
    </p:spTree>
    <p:extLst>
      <p:ext uri="{BB962C8B-B14F-4D97-AF65-F5344CB8AC3E}">
        <p14:creationId xmlns:p14="http://schemas.microsoft.com/office/powerpoint/2010/main" val="2242886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lstStyle/>
          <a:p>
            <a:pPr lvl="0"/>
            <a:r>
              <a:rPr lang="ru-RU" dirty="0"/>
              <a:t>Проектный метод в образовании – это дидактическое средство активизации познавательной деятельности учащихся, развитие креативности и одновременно формирование определенных личностных качеств. Три "кита", на которых держится данная технология: </a:t>
            </a:r>
            <a:endParaRPr lang="ru-RU" dirty="0" smtClean="0"/>
          </a:p>
          <a:p>
            <a:pPr lvl="0"/>
            <a:r>
              <a:rPr lang="ru-RU" sz="3600" dirty="0" smtClean="0">
                <a:solidFill>
                  <a:srgbClr val="C00000"/>
                </a:solidFill>
                <a:latin typeface="Monotype Corsiva" panose="03010101010201010101" pitchFamily="66" charset="0"/>
              </a:rPr>
              <a:t>самостоятельность</a:t>
            </a:r>
            <a:r>
              <a:rPr lang="ru-RU" sz="3600" dirty="0">
                <a:solidFill>
                  <a:srgbClr val="C00000"/>
                </a:solidFill>
                <a:latin typeface="Monotype Corsiva" panose="03010101010201010101" pitchFamily="66" charset="0"/>
              </a:rPr>
              <a:t>, </a:t>
            </a:r>
            <a:endParaRPr lang="ru-RU" sz="3600" dirty="0" smtClean="0">
              <a:solidFill>
                <a:srgbClr val="C00000"/>
              </a:solidFill>
              <a:latin typeface="Monotype Corsiva" panose="03010101010201010101" pitchFamily="66" charset="0"/>
            </a:endParaRPr>
          </a:p>
          <a:p>
            <a:pPr lvl="0"/>
            <a:r>
              <a:rPr lang="ru-RU" sz="3600" dirty="0" smtClean="0">
                <a:solidFill>
                  <a:srgbClr val="C00000"/>
                </a:solidFill>
                <a:latin typeface="Monotype Corsiva" panose="03010101010201010101" pitchFamily="66" charset="0"/>
              </a:rPr>
              <a:t>деятельность</a:t>
            </a:r>
            <a:r>
              <a:rPr lang="ru-RU" sz="3600" dirty="0">
                <a:solidFill>
                  <a:srgbClr val="C00000"/>
                </a:solidFill>
                <a:latin typeface="Monotype Corsiva" panose="03010101010201010101" pitchFamily="66" charset="0"/>
              </a:rPr>
              <a:t>, </a:t>
            </a:r>
            <a:endParaRPr lang="ru-RU" sz="3600" dirty="0" smtClean="0">
              <a:solidFill>
                <a:srgbClr val="C00000"/>
              </a:solidFill>
              <a:latin typeface="Monotype Corsiva" panose="03010101010201010101" pitchFamily="66" charset="0"/>
            </a:endParaRPr>
          </a:p>
          <a:p>
            <a:pPr lvl="0"/>
            <a:r>
              <a:rPr lang="ru-RU" sz="3600" dirty="0" smtClean="0">
                <a:solidFill>
                  <a:srgbClr val="C00000"/>
                </a:solidFill>
                <a:latin typeface="Monotype Corsiva" panose="03010101010201010101" pitchFamily="66" charset="0"/>
              </a:rPr>
              <a:t>результативность</a:t>
            </a:r>
            <a:r>
              <a:rPr lang="ru-RU" sz="3600" dirty="0">
                <a:solidFill>
                  <a:srgbClr val="C00000"/>
                </a:solidFill>
                <a:latin typeface="Monotype Corsiva" panose="03010101010201010101" pitchFamily="66" charset="0"/>
              </a:rPr>
              <a:t>.</a:t>
            </a:r>
          </a:p>
          <a:p>
            <a:endParaRPr lang="ru-RU" dirty="0"/>
          </a:p>
        </p:txBody>
      </p:sp>
    </p:spTree>
    <p:extLst>
      <p:ext uri="{BB962C8B-B14F-4D97-AF65-F5344CB8AC3E}">
        <p14:creationId xmlns:p14="http://schemas.microsoft.com/office/powerpoint/2010/main" val="40736465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dirty="0">
                <a:latin typeface="Monotype Corsiva" panose="03010101010201010101" pitchFamily="66" charset="0"/>
              </a:rPr>
              <a:t>Предлагаемый результат.</a:t>
            </a:r>
          </a:p>
        </p:txBody>
      </p:sp>
      <p:sp>
        <p:nvSpPr>
          <p:cNvPr id="3" name="Объект 2"/>
          <p:cNvSpPr>
            <a:spLocks noGrp="1"/>
          </p:cNvSpPr>
          <p:nvPr>
            <p:ph idx="1"/>
          </p:nvPr>
        </p:nvSpPr>
        <p:spPr>
          <a:xfrm>
            <a:off x="457200" y="764704"/>
            <a:ext cx="8229600" cy="6093296"/>
          </a:xfrm>
        </p:spPr>
        <p:txBody>
          <a:bodyPr>
            <a:normAutofit fontScale="47500" lnSpcReduction="20000"/>
          </a:bodyPr>
          <a:lstStyle/>
          <a:p>
            <a:r>
              <a:rPr lang="ru-RU" dirty="0"/>
              <a:t/>
            </a:r>
            <a:br>
              <a:rPr lang="ru-RU" dirty="0"/>
            </a:br>
            <a:r>
              <a:rPr lang="ru-RU" dirty="0"/>
              <a:t> </a:t>
            </a:r>
            <a:r>
              <a:rPr lang="ru-RU" sz="3800" dirty="0"/>
              <a:t>Проектная деятельность предполагает воспитание у школьников </a:t>
            </a:r>
            <a:r>
              <a:rPr lang="ru-RU" sz="3800" dirty="0" smtClean="0"/>
              <a:t>качеств:</a:t>
            </a:r>
            <a:r>
              <a:rPr lang="ru-RU" sz="3800" dirty="0"/>
              <a:t/>
            </a:r>
            <a:br>
              <a:rPr lang="ru-RU" sz="3800" dirty="0"/>
            </a:br>
            <a:r>
              <a:rPr lang="ru-RU" sz="3800" dirty="0"/>
              <a:t>- самостоятельность; </a:t>
            </a:r>
            <a:br>
              <a:rPr lang="ru-RU" sz="3800" dirty="0"/>
            </a:br>
            <a:r>
              <a:rPr lang="ru-RU" sz="3800" dirty="0"/>
              <a:t>- инициативность; </a:t>
            </a:r>
            <a:br>
              <a:rPr lang="ru-RU" sz="3800" dirty="0"/>
            </a:br>
            <a:r>
              <a:rPr lang="ru-RU" sz="3800" dirty="0"/>
              <a:t>- целеполагание; </a:t>
            </a:r>
            <a:br>
              <a:rPr lang="ru-RU" sz="3800" dirty="0"/>
            </a:br>
            <a:r>
              <a:rPr lang="ru-RU" sz="3800" dirty="0"/>
              <a:t>- креативность. </a:t>
            </a:r>
            <a:br>
              <a:rPr lang="ru-RU" sz="3800" dirty="0"/>
            </a:br>
            <a:r>
              <a:rPr lang="ru-RU" sz="3800" dirty="0"/>
              <a:t>Группа навыков и умений, приобретаемых в процессе проектной деятельности: </a:t>
            </a:r>
            <a:br>
              <a:rPr lang="ru-RU" sz="3800" dirty="0"/>
            </a:br>
            <a:r>
              <a:rPr lang="ru-RU" sz="3800" dirty="0"/>
              <a:t>- </a:t>
            </a:r>
            <a:r>
              <a:rPr lang="ru-RU" sz="3800" dirty="0">
                <a:solidFill>
                  <a:srgbClr val="C00000"/>
                </a:solidFill>
                <a:latin typeface="Monotype Corsiva" panose="03010101010201010101" pitchFamily="66" charset="0"/>
              </a:rPr>
              <a:t>интеллектуальные</a:t>
            </a:r>
            <a:r>
              <a:rPr lang="ru-RU" sz="3800" dirty="0"/>
              <a:t> (умения работать с информацией, ориентироваться в информационном пространстве, систематизировать знания, выделять главную мысль, умение вести поиск новой </a:t>
            </a:r>
            <a:r>
              <a:rPr lang="ru-RU" sz="3800" dirty="0" err="1"/>
              <a:t>фактологической</a:t>
            </a:r>
            <a:r>
              <a:rPr lang="ru-RU" sz="3800" dirty="0"/>
              <a:t> информации, анализировать гипотезу и её разрешение, умение делать обобщения и выводы, работать со справочными материалами); </a:t>
            </a:r>
            <a:br>
              <a:rPr lang="ru-RU" sz="3800" dirty="0"/>
            </a:br>
            <a:r>
              <a:rPr lang="ru-RU" sz="3800" dirty="0"/>
              <a:t>- </a:t>
            </a:r>
            <a:r>
              <a:rPr lang="ru-RU" sz="3800" dirty="0">
                <a:solidFill>
                  <a:srgbClr val="C00000"/>
                </a:solidFill>
                <a:latin typeface="Monotype Corsiva" panose="03010101010201010101" pitchFamily="66" charset="0"/>
              </a:rPr>
              <a:t>творческие </a:t>
            </a:r>
            <a:r>
              <a:rPr lang="ru-RU" sz="3800" dirty="0"/>
              <a:t>(умение генерировать идею, находить несколько вариантов решения проблемы, выбирать более рациональное из них, прогнозировать последствия принятых решений, умение видеть новую проблему); </a:t>
            </a:r>
            <a:br>
              <a:rPr lang="ru-RU" sz="3800" dirty="0"/>
            </a:br>
            <a:r>
              <a:rPr lang="ru-RU" sz="3800" dirty="0">
                <a:solidFill>
                  <a:srgbClr val="C00000"/>
                </a:solidFill>
                <a:latin typeface="Monotype Corsiva" panose="03010101010201010101" pitchFamily="66" charset="0"/>
              </a:rPr>
              <a:t>- коммуникативные </a:t>
            </a:r>
            <a:r>
              <a:rPr lang="ru-RU" sz="3800" dirty="0"/>
              <a:t>(умение вести дискуссию, слушать и слышать собеседника, отстаивать свою точку зрения, подкрепленную аргументами, умение находить компромисс с собеседником, умение лаконично излагать свою мысль; </a:t>
            </a:r>
            <a:br>
              <a:rPr lang="ru-RU" sz="3800" dirty="0"/>
            </a:br>
            <a:r>
              <a:rPr lang="ru-RU" sz="3800" dirty="0"/>
              <a:t>- умения и навыки, связанные с осуществлением всех </a:t>
            </a:r>
            <a:r>
              <a:rPr lang="ru-RU" sz="3800" dirty="0">
                <a:solidFill>
                  <a:srgbClr val="C00000"/>
                </a:solidFill>
                <a:latin typeface="Monotype Corsiva" panose="03010101010201010101" pitchFamily="66" charset="0"/>
              </a:rPr>
              <a:t>видов речевой деятельности</a:t>
            </a:r>
            <a:r>
              <a:rPr lang="ru-RU" sz="3800" dirty="0"/>
              <a:t>; </a:t>
            </a:r>
            <a:br>
              <a:rPr lang="ru-RU" sz="3800" dirty="0"/>
            </a:br>
            <a:r>
              <a:rPr lang="ru-RU" sz="3800" dirty="0"/>
              <a:t>- </a:t>
            </a:r>
            <a:r>
              <a:rPr lang="ru-RU" sz="3800" dirty="0">
                <a:solidFill>
                  <a:srgbClr val="C00000"/>
                </a:solidFill>
                <a:latin typeface="Monotype Corsiva" panose="03010101010201010101" pitchFamily="66" charset="0"/>
              </a:rPr>
              <a:t>методологические</a:t>
            </a:r>
            <a:r>
              <a:rPr lang="ru-RU" sz="3800" dirty="0"/>
              <a:t> (умения работать в библиотеках, на компьютере, в телекоммуникационных сетях). </a:t>
            </a:r>
            <a:br>
              <a:rPr lang="ru-RU" sz="3800" dirty="0"/>
            </a:br>
            <a:r>
              <a:rPr lang="ru-RU" sz="3800" dirty="0"/>
              <a:t>Названные умения и навыки должны быть взаимосвязаны и способны дополнять друг друга. </a:t>
            </a:r>
            <a:br>
              <a:rPr lang="ru-RU" sz="3800" dirty="0"/>
            </a:br>
            <a:endParaRPr lang="ru-RU" sz="3800" dirty="0"/>
          </a:p>
        </p:txBody>
      </p:sp>
    </p:spTree>
    <p:extLst>
      <p:ext uri="{BB962C8B-B14F-4D97-AF65-F5344CB8AC3E}">
        <p14:creationId xmlns:p14="http://schemas.microsoft.com/office/powerpoint/2010/main" val="1782566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868958"/>
          </a:xfrm>
        </p:spPr>
        <p:txBody>
          <a:bodyPr>
            <a:normAutofit fontScale="90000"/>
          </a:bodyPr>
          <a:lstStyle/>
          <a:p>
            <a:r>
              <a:rPr lang="ru-RU" dirty="0">
                <a:latin typeface="Monotype Corsiva" panose="03010101010201010101" pitchFamily="66" charset="0"/>
              </a:rPr>
              <a:t>При оценивании проектов необходимо учитывать следующие критерии: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1600200"/>
            <a:ext cx="8229600" cy="4997152"/>
          </a:xfrm>
        </p:spPr>
        <p:txBody>
          <a:bodyPr>
            <a:normAutofit fontScale="70000" lnSpcReduction="20000"/>
          </a:bodyPr>
          <a:lstStyle/>
          <a:p>
            <a:pPr lvl="0"/>
            <a:r>
              <a:rPr lang="ru-RU" sz="4000" dirty="0">
                <a:solidFill>
                  <a:srgbClr val="C00000"/>
                </a:solidFill>
                <a:latin typeface="Monotype Corsiva" panose="03010101010201010101" pitchFamily="66" charset="0"/>
              </a:rPr>
              <a:t>значимость</a:t>
            </a:r>
            <a:r>
              <a:rPr lang="ru-RU" dirty="0"/>
              <a:t> и актуальность выдвинутых проблем;</a:t>
            </a:r>
          </a:p>
          <a:p>
            <a:pPr lvl="0"/>
            <a:r>
              <a:rPr lang="ru-RU" sz="3400" dirty="0">
                <a:solidFill>
                  <a:srgbClr val="C00000"/>
                </a:solidFill>
                <a:latin typeface="Monotype Corsiva" panose="03010101010201010101" pitchFamily="66" charset="0"/>
              </a:rPr>
              <a:t>корректность</a:t>
            </a:r>
            <a:r>
              <a:rPr lang="ru-RU" dirty="0"/>
              <a:t> используемых методов исследования и методов обработки получаемых результатов;</a:t>
            </a:r>
          </a:p>
          <a:p>
            <a:pPr lvl="0"/>
            <a:r>
              <a:rPr lang="ru-RU" sz="4000" dirty="0">
                <a:solidFill>
                  <a:srgbClr val="C00000"/>
                </a:solidFill>
                <a:latin typeface="Monotype Corsiva" panose="03010101010201010101" pitchFamily="66" charset="0"/>
              </a:rPr>
              <a:t>активность</a:t>
            </a:r>
            <a:r>
              <a:rPr lang="ru-RU" dirty="0"/>
              <a:t> каждого участника проекта в соответствии с учетом его индивидуальных возможностей;</a:t>
            </a:r>
          </a:p>
          <a:p>
            <a:pPr lvl="0"/>
            <a:r>
              <a:rPr lang="ru-RU" sz="3800" dirty="0">
                <a:solidFill>
                  <a:srgbClr val="C00000"/>
                </a:solidFill>
                <a:latin typeface="Monotype Corsiva" panose="03010101010201010101" pitchFamily="66" charset="0"/>
              </a:rPr>
              <a:t>коллективный характер </a:t>
            </a:r>
            <a:r>
              <a:rPr lang="ru-RU" dirty="0"/>
              <a:t>решений;</a:t>
            </a:r>
          </a:p>
          <a:p>
            <a:pPr lvl="0"/>
            <a:r>
              <a:rPr lang="ru-RU" sz="3800" dirty="0">
                <a:solidFill>
                  <a:srgbClr val="C00000"/>
                </a:solidFill>
                <a:latin typeface="Monotype Corsiva" panose="03010101010201010101" pitchFamily="66" charset="0"/>
              </a:rPr>
              <a:t>творческая самостоятельность </a:t>
            </a:r>
            <a:r>
              <a:rPr lang="ru-RU" dirty="0"/>
              <a:t>авторов проекта;</a:t>
            </a:r>
          </a:p>
          <a:p>
            <a:pPr lvl="0"/>
            <a:r>
              <a:rPr lang="ru-RU" dirty="0"/>
              <a:t>использование </a:t>
            </a:r>
            <a:r>
              <a:rPr lang="ru-RU" sz="3800" dirty="0">
                <a:solidFill>
                  <a:srgbClr val="C00000"/>
                </a:solidFill>
                <a:latin typeface="Monotype Corsiva" panose="03010101010201010101" pitchFamily="66" charset="0"/>
              </a:rPr>
              <a:t>дополнительной информации</a:t>
            </a:r>
            <a:r>
              <a:rPr lang="ru-RU" dirty="0"/>
              <a:t>: СМИ, материалы интервью, источники и документы;</a:t>
            </a:r>
          </a:p>
          <a:p>
            <a:pPr lvl="0"/>
            <a:r>
              <a:rPr lang="ru-RU" sz="3800" dirty="0">
                <a:solidFill>
                  <a:srgbClr val="C00000"/>
                </a:solidFill>
                <a:latin typeface="Monotype Corsiva" panose="03010101010201010101" pitchFamily="66" charset="0"/>
              </a:rPr>
              <a:t>доказательность</a:t>
            </a:r>
            <a:r>
              <a:rPr lang="ru-RU" dirty="0"/>
              <a:t> решений, умение аргументировать свои заключения и выводы;</a:t>
            </a:r>
          </a:p>
          <a:p>
            <a:pPr lvl="0"/>
            <a:r>
              <a:rPr lang="ru-RU" dirty="0"/>
              <a:t>оформление результатов проекта;</a:t>
            </a:r>
          </a:p>
          <a:p>
            <a:pPr lvl="0"/>
            <a:r>
              <a:rPr lang="ru-RU" dirty="0"/>
              <a:t>форма </a:t>
            </a:r>
            <a:r>
              <a:rPr lang="ru-RU" sz="3800" dirty="0">
                <a:solidFill>
                  <a:srgbClr val="C00000"/>
                </a:solidFill>
                <a:latin typeface="Monotype Corsiva" panose="03010101010201010101" pitchFamily="66" charset="0"/>
              </a:rPr>
              <a:t>защиты проекта</a:t>
            </a:r>
            <a:r>
              <a:rPr lang="ru-RU" dirty="0"/>
              <a:t>, речевая культура, умение отвечать на вопросы оппонента.</a:t>
            </a:r>
          </a:p>
          <a:p>
            <a:endParaRPr lang="ru-RU" dirty="0"/>
          </a:p>
        </p:txBody>
      </p:sp>
    </p:spTree>
    <p:extLst>
      <p:ext uri="{BB962C8B-B14F-4D97-AF65-F5344CB8AC3E}">
        <p14:creationId xmlns:p14="http://schemas.microsoft.com/office/powerpoint/2010/main" val="140538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796950"/>
          </a:xfrm>
        </p:spPr>
        <p:txBody>
          <a:bodyPr>
            <a:noAutofit/>
          </a:bodyPr>
          <a:lstStyle/>
          <a:p>
            <a:r>
              <a:rPr lang="ru-RU" sz="4800" dirty="0" smtClean="0">
                <a:latin typeface="Monotype Corsiva" panose="03010101010201010101" pitchFamily="66" charset="0"/>
              </a:rPr>
              <a:t>5-6 классы: Переходный этап.</a:t>
            </a:r>
            <a:br>
              <a:rPr lang="ru-RU" sz="4800" dirty="0" smtClean="0">
                <a:latin typeface="Monotype Corsiva" panose="03010101010201010101" pitchFamily="66" charset="0"/>
              </a:rPr>
            </a:br>
            <a:endParaRPr lang="ru-RU" sz="4800" dirty="0">
              <a:latin typeface="Monotype Corsiva" panose="03010101010201010101" pitchFamily="66" charset="0"/>
            </a:endParaRPr>
          </a:p>
        </p:txBody>
      </p:sp>
      <p:sp>
        <p:nvSpPr>
          <p:cNvPr id="3" name="Объект 2"/>
          <p:cNvSpPr>
            <a:spLocks noGrp="1"/>
          </p:cNvSpPr>
          <p:nvPr>
            <p:ph idx="1"/>
          </p:nvPr>
        </p:nvSpPr>
        <p:spPr>
          <a:xfrm>
            <a:off x="457200" y="1196752"/>
            <a:ext cx="8229600" cy="4929411"/>
          </a:xfrm>
        </p:spPr>
        <p:txBody>
          <a:bodyPr>
            <a:normAutofit/>
          </a:bodyPr>
          <a:lstStyle/>
          <a:p>
            <a:r>
              <a:rPr lang="ru-RU" dirty="0"/>
              <a:t>На </a:t>
            </a:r>
            <a:r>
              <a:rPr lang="ru-RU" b="1" i="1" dirty="0"/>
              <a:t>переходном этапе</a:t>
            </a:r>
            <a:r>
              <a:rPr lang="ru-RU" dirty="0"/>
              <a:t> (5-6 классы) в учебной  деятельности используется специальный тип задач – </a:t>
            </a:r>
            <a:r>
              <a:rPr lang="ru-RU" b="1" i="1" dirty="0"/>
              <a:t>проектная задача</a:t>
            </a:r>
            <a:r>
              <a:rPr lang="ru-RU" dirty="0"/>
              <a:t>.  Под  проектной задачей </a:t>
            </a:r>
            <a:r>
              <a:rPr lang="ru-RU" dirty="0" smtClean="0"/>
              <a:t>понимаются действия детей, </a:t>
            </a:r>
            <a:r>
              <a:rPr lang="ru-RU" dirty="0"/>
              <a:t>направленных на получение еще никогда не существовавшего в практике ребенка результата («продукта</a:t>
            </a:r>
            <a:r>
              <a:rPr lang="ru-RU" dirty="0" smtClean="0"/>
              <a:t>»). </a:t>
            </a:r>
            <a:r>
              <a:rPr lang="ru-RU" dirty="0"/>
              <a:t>Проектная задача принципиально носит групповой характер</a:t>
            </a:r>
            <a:r>
              <a:rPr lang="ru-RU" dirty="0" smtClean="0"/>
              <a:t>.</a:t>
            </a:r>
            <a:endParaRPr lang="ru-RU" dirty="0"/>
          </a:p>
        </p:txBody>
      </p:sp>
    </p:spTree>
    <p:extLst>
      <p:ext uri="{BB962C8B-B14F-4D97-AF65-F5344CB8AC3E}">
        <p14:creationId xmlns:p14="http://schemas.microsoft.com/office/powerpoint/2010/main" val="3030914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02234"/>
          </a:xfrm>
        </p:spPr>
        <p:txBody>
          <a:bodyPr>
            <a:normAutofit fontScale="90000"/>
          </a:bodyPr>
          <a:lstStyle/>
          <a:p>
            <a:r>
              <a:rPr lang="ru-RU" sz="3600" dirty="0">
                <a:latin typeface="Monotype Corsiva" panose="03010101010201010101" pitchFamily="66" charset="0"/>
              </a:rPr>
              <a:t>Таким образом, в ходе решения  системы  проектных задач у младших подростков (5-6 классы) формируются  следующие способности:</a:t>
            </a:r>
            <a:br>
              <a:rPr lang="ru-RU" sz="3600" dirty="0">
                <a:latin typeface="Monotype Corsiva" panose="03010101010201010101" pitchFamily="66" charset="0"/>
              </a:rPr>
            </a:br>
            <a:endParaRPr lang="ru-RU" sz="3600" dirty="0">
              <a:latin typeface="Monotype Corsiva" panose="03010101010201010101" pitchFamily="66" charset="0"/>
            </a:endParaRPr>
          </a:p>
        </p:txBody>
      </p:sp>
      <p:sp>
        <p:nvSpPr>
          <p:cNvPr id="3" name="Объект 2"/>
          <p:cNvSpPr>
            <a:spLocks noGrp="1"/>
          </p:cNvSpPr>
          <p:nvPr>
            <p:ph idx="1"/>
          </p:nvPr>
        </p:nvSpPr>
        <p:spPr>
          <a:xfrm>
            <a:off x="457200" y="1772816"/>
            <a:ext cx="8229600" cy="4353347"/>
          </a:xfrm>
        </p:spPr>
        <p:txBody>
          <a:bodyPr>
            <a:normAutofit fontScale="62500" lnSpcReduction="20000"/>
          </a:bodyPr>
          <a:lstStyle/>
          <a:p>
            <a:pPr lvl="0"/>
            <a:r>
              <a:rPr lang="ru-RU" sz="4600" dirty="0">
                <a:solidFill>
                  <a:srgbClr val="C00000"/>
                </a:solidFill>
                <a:latin typeface="Monotype Corsiva" panose="03010101010201010101" pitchFamily="66" charset="0"/>
              </a:rPr>
              <a:t>рефлексировать</a:t>
            </a:r>
            <a:r>
              <a:rPr lang="ru-RU" dirty="0"/>
              <a:t> (видеть проблему; анализировать сделанное – почему получилось, почему не получилось; видеть трудности, ошибки);</a:t>
            </a:r>
          </a:p>
          <a:p>
            <a:pPr lvl="0"/>
            <a:r>
              <a:rPr lang="ru-RU" sz="4600" dirty="0" err="1">
                <a:solidFill>
                  <a:srgbClr val="C00000"/>
                </a:solidFill>
                <a:latin typeface="Monotype Corsiva" panose="03010101010201010101" pitchFamily="66" charset="0"/>
              </a:rPr>
              <a:t>целеполагать</a:t>
            </a:r>
            <a:r>
              <a:rPr lang="ru-RU" dirty="0"/>
              <a:t> (ставить и удерживать цели);</a:t>
            </a:r>
          </a:p>
          <a:p>
            <a:pPr lvl="0"/>
            <a:r>
              <a:rPr lang="ru-RU" sz="4600" dirty="0">
                <a:solidFill>
                  <a:srgbClr val="C00000"/>
                </a:solidFill>
                <a:latin typeface="Monotype Corsiva" panose="03010101010201010101" pitchFamily="66" charset="0"/>
              </a:rPr>
              <a:t>планировать</a:t>
            </a:r>
            <a:r>
              <a:rPr lang="ru-RU" dirty="0"/>
              <a:t> (составлять план  своей деятельности);</a:t>
            </a:r>
          </a:p>
          <a:p>
            <a:pPr lvl="0"/>
            <a:r>
              <a:rPr lang="ru-RU" sz="4600" dirty="0">
                <a:solidFill>
                  <a:srgbClr val="C00000"/>
                </a:solidFill>
                <a:latin typeface="Monotype Corsiva" panose="03010101010201010101" pitchFamily="66" charset="0"/>
              </a:rPr>
              <a:t>моделировать</a:t>
            </a:r>
            <a:r>
              <a:rPr lang="ru-RU" dirty="0"/>
              <a:t> (представлять способ действия в виде схемы-модели, выделяя все существенное и главное);</a:t>
            </a:r>
          </a:p>
          <a:p>
            <a:pPr lvl="0"/>
            <a:r>
              <a:rPr lang="ru-RU" sz="4600" dirty="0">
                <a:solidFill>
                  <a:srgbClr val="C00000"/>
                </a:solidFill>
                <a:latin typeface="Monotype Corsiva" panose="03010101010201010101" pitchFamily="66" charset="0"/>
              </a:rPr>
              <a:t>проявлять инициативу </a:t>
            </a:r>
            <a:r>
              <a:rPr lang="ru-RU" dirty="0"/>
              <a:t>при поиске способа (способов) решения задач;</a:t>
            </a:r>
          </a:p>
          <a:p>
            <a:pPr lvl="0"/>
            <a:r>
              <a:rPr lang="ru-RU" sz="4500" dirty="0">
                <a:solidFill>
                  <a:srgbClr val="C00000"/>
                </a:solidFill>
                <a:latin typeface="Monotype Corsiva" panose="03010101010201010101" pitchFamily="66" charset="0"/>
              </a:rPr>
              <a:t>вступать в коммуникацию </a:t>
            </a:r>
            <a:r>
              <a:rPr lang="ru-RU" dirty="0"/>
              <a:t>(взаимодействовать при решении задачи, отстаивать свою позицию, принимать или  аргументировано отклонять точки зрения других).</a:t>
            </a:r>
          </a:p>
          <a:p>
            <a:endParaRPr lang="ru-RU" dirty="0"/>
          </a:p>
        </p:txBody>
      </p:sp>
    </p:spTree>
    <p:extLst>
      <p:ext uri="{BB962C8B-B14F-4D97-AF65-F5344CB8AC3E}">
        <p14:creationId xmlns:p14="http://schemas.microsoft.com/office/powerpoint/2010/main" val="1447261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5568115" cy="1713682"/>
          </a:xfrm>
        </p:spPr>
        <p:txBody>
          <a:bodyPr>
            <a:noAutofit/>
          </a:bodyPr>
          <a:lstStyle/>
          <a:p>
            <a:r>
              <a:rPr lang="ru-RU" dirty="0">
                <a:latin typeface="Monotype Corsiva" panose="03010101010201010101" pitchFamily="66" charset="0"/>
              </a:rPr>
              <a:t>Проект </a:t>
            </a:r>
            <a:r>
              <a:rPr lang="ru-RU" dirty="0" smtClean="0">
                <a:latin typeface="Monotype Corsiva" panose="03010101010201010101" pitchFamily="66" charset="0"/>
              </a:rPr>
              <a:t> 5 класс: </a:t>
            </a:r>
            <a:br>
              <a:rPr lang="ru-RU" dirty="0" smtClean="0">
                <a:latin typeface="Monotype Corsiva" panose="03010101010201010101" pitchFamily="66" charset="0"/>
              </a:rPr>
            </a:br>
            <a:r>
              <a:rPr lang="ru-RU" b="1" dirty="0" smtClean="0">
                <a:latin typeface="Monotype Corsiva" panose="03010101010201010101" pitchFamily="66" charset="0"/>
              </a:rPr>
              <a:t>«Мое  генеалогическое  древо</a:t>
            </a:r>
            <a:r>
              <a:rPr lang="ru-RU" b="1" dirty="0">
                <a:latin typeface="Monotype Corsiva" panose="03010101010201010101" pitchFamily="66" charset="0"/>
              </a:rPr>
              <a:t>» </a:t>
            </a:r>
            <a:r>
              <a:rPr lang="ru-RU" dirty="0">
                <a:latin typeface="Monotype Corsiva" panose="03010101010201010101" pitchFamily="66" charset="0"/>
              </a:rPr>
              <a:t/>
            </a:r>
            <a:br>
              <a:rPr lang="ru-RU" dirty="0">
                <a:latin typeface="Monotype Corsiva" panose="03010101010201010101" pitchFamily="66" charset="0"/>
              </a:rPr>
            </a:b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457200" y="1844824"/>
            <a:ext cx="8229600" cy="4824536"/>
          </a:xfrm>
        </p:spPr>
        <p:txBody>
          <a:bodyPr>
            <a:noAutofit/>
          </a:bodyPr>
          <a:lstStyle/>
          <a:p>
            <a:r>
              <a:rPr lang="ru-RU" sz="2000" u="sng" dirty="0"/>
              <a:t>Тип проекта</a:t>
            </a:r>
            <a:r>
              <a:rPr lang="ru-RU" sz="2000" dirty="0"/>
              <a:t>: исследовательский</a:t>
            </a:r>
            <a:r>
              <a:rPr lang="ru-RU" sz="2000" dirty="0" smtClean="0"/>
              <a:t>,</a:t>
            </a:r>
          </a:p>
          <a:p>
            <a:r>
              <a:rPr lang="ru-RU" sz="2000" dirty="0" smtClean="0"/>
              <a:t> </a:t>
            </a:r>
            <a:r>
              <a:rPr lang="ru-RU" sz="2000" dirty="0"/>
              <a:t>индивидуальный, средней продолжительности (2 недели). </a:t>
            </a:r>
            <a:br>
              <a:rPr lang="ru-RU" sz="2000" dirty="0"/>
            </a:br>
            <a:r>
              <a:rPr lang="ru-RU" sz="2000" u="sng" dirty="0"/>
              <a:t>Цели проекта: </a:t>
            </a:r>
          </a:p>
          <a:p>
            <a:pPr lvl="0"/>
            <a:r>
              <a:rPr lang="ru-RU" sz="2000" dirty="0" smtClean="0"/>
              <a:t>формирование </a:t>
            </a:r>
            <a:r>
              <a:rPr lang="ru-RU" sz="2000" dirty="0"/>
              <a:t>представлений о себе, своих родителях, бабушках и дедушках как о наследниках предшествующих поколений, имеющих тесную духовную и кровную связь; </a:t>
            </a:r>
          </a:p>
          <a:p>
            <a:pPr lvl="0"/>
            <a:r>
              <a:rPr lang="ru-RU" sz="2000" dirty="0" smtClean="0"/>
              <a:t>знакомство </a:t>
            </a:r>
            <a:r>
              <a:rPr lang="ru-RU" sz="2000" dirty="0"/>
              <a:t>с новыми фактами из истории семьи; </a:t>
            </a:r>
          </a:p>
          <a:p>
            <a:pPr lvl="0"/>
            <a:r>
              <a:rPr lang="ru-RU" sz="2000" dirty="0" smtClean="0"/>
              <a:t>выявление </a:t>
            </a:r>
            <a:r>
              <a:rPr lang="ru-RU" sz="2000" dirty="0"/>
              <a:t>типичных особенностей семей различных поколений (количество детей, наиболее популярные имена, род занятий и т.д.); </a:t>
            </a:r>
          </a:p>
          <a:p>
            <a:pPr lvl="0"/>
            <a:r>
              <a:rPr lang="ru-RU" sz="2000" dirty="0" smtClean="0"/>
              <a:t>обучение </a:t>
            </a:r>
            <a:r>
              <a:rPr lang="ru-RU" sz="2000" dirty="0"/>
              <a:t>составлению родословного древа или таблицы</a:t>
            </a:r>
            <a:r>
              <a:rPr lang="ru-RU" sz="2000" dirty="0" smtClean="0"/>
              <a:t>.</a:t>
            </a:r>
            <a:r>
              <a:rPr lang="ru-RU" sz="2000" dirty="0"/>
              <a:t/>
            </a:r>
            <a:br>
              <a:rPr lang="ru-RU" sz="2000" dirty="0"/>
            </a:br>
            <a:r>
              <a:rPr lang="ru-RU" sz="2000" dirty="0"/>
              <a:t>Практический результат проекта: составление собственного генеалогического древа. </a:t>
            </a:r>
            <a:r>
              <a:rPr lang="ru-RU" sz="2000" dirty="0" smtClean="0"/>
              <a:t>Участники </a:t>
            </a:r>
            <a:r>
              <a:rPr lang="ru-RU" sz="2000" dirty="0"/>
              <a:t>делают мини-сообщения, а также обмениваются мнениями, выясняя, кому удалось собрать больше информации об истории своей семьи (по числу поколений, по датам рождения, по объему собранной информации). </a:t>
            </a:r>
            <a:br>
              <a:rPr lang="ru-RU" sz="2000" dirty="0"/>
            </a:br>
            <a:r>
              <a:rPr lang="ru-RU" sz="2000" dirty="0"/>
              <a:t/>
            </a:r>
            <a:br>
              <a:rPr lang="ru-RU" sz="2000" dirty="0"/>
            </a:br>
            <a:endParaRPr lang="ru-RU" sz="2000" dirty="0"/>
          </a:p>
        </p:txBody>
      </p:sp>
      <p:pic>
        <p:nvPicPr>
          <p:cNvPr id="4" name="Picture 4" descr="E:\Новая папка (4)\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314" y="29038"/>
            <a:ext cx="3109119" cy="221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0448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smtClean="0">
                <a:latin typeface="Monotype Corsiva" panose="03010101010201010101" pitchFamily="66" charset="0"/>
              </a:rPr>
              <a:t>Проект 5 класс:</a:t>
            </a:r>
            <a:br>
              <a:rPr lang="ru-RU" dirty="0" smtClean="0">
                <a:latin typeface="Monotype Corsiva" panose="03010101010201010101" pitchFamily="66" charset="0"/>
              </a:rPr>
            </a:br>
            <a:r>
              <a:rPr lang="ru-RU" dirty="0" smtClean="0">
                <a:latin typeface="Monotype Corsiva" panose="03010101010201010101" pitchFamily="66" charset="0"/>
              </a:rPr>
              <a:t> </a:t>
            </a:r>
            <a:r>
              <a:rPr lang="ru-RU" sz="4800" b="1" dirty="0" smtClean="0">
                <a:latin typeface="Monotype Corsiva" panose="03010101010201010101" pitchFamily="66" charset="0"/>
              </a:rPr>
              <a:t>«История  моего  имени»</a:t>
            </a:r>
            <a:endParaRPr lang="ru-RU" sz="4800" b="1" dirty="0">
              <a:latin typeface="Monotype Corsiva" panose="03010101010201010101" pitchFamily="66" charset="0"/>
            </a:endParaRPr>
          </a:p>
        </p:txBody>
      </p:sp>
      <p:pic>
        <p:nvPicPr>
          <p:cNvPr id="4" name="Picture 2" descr="E:\2014-03-26\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21258259">
            <a:off x="467544" y="1844824"/>
            <a:ext cx="328745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2014-03-26\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736224" y="1396681"/>
            <a:ext cx="3528393" cy="485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3052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Autofit/>
          </a:bodyPr>
          <a:lstStyle/>
          <a:p>
            <a:r>
              <a:rPr lang="ru-RU" dirty="0">
                <a:latin typeface="Monotype Corsiva" panose="03010101010201010101" pitchFamily="66" charset="0"/>
              </a:rPr>
              <a:t>Проект </a:t>
            </a:r>
            <a:r>
              <a:rPr lang="ru-RU" dirty="0" smtClean="0">
                <a:latin typeface="Monotype Corsiva" panose="03010101010201010101" pitchFamily="66" charset="0"/>
              </a:rPr>
              <a:t> 5 класс:</a:t>
            </a:r>
            <a:br>
              <a:rPr lang="ru-RU" dirty="0" smtClean="0">
                <a:latin typeface="Monotype Corsiva" panose="03010101010201010101" pitchFamily="66" charset="0"/>
              </a:rPr>
            </a:br>
            <a:r>
              <a:rPr lang="ru-RU" b="1" dirty="0" smtClean="0">
                <a:latin typeface="Monotype Corsiva" panose="03010101010201010101" pitchFamily="66" charset="0"/>
              </a:rPr>
              <a:t>«Выставка  семейных  реликвий</a:t>
            </a:r>
            <a:r>
              <a:rPr lang="ru-RU" b="1" dirty="0">
                <a:latin typeface="Monotype Corsiva" panose="03010101010201010101" pitchFamily="66" charset="0"/>
              </a:rPr>
              <a:t>»</a:t>
            </a:r>
            <a:r>
              <a:rPr lang="ru-RU" dirty="0">
                <a:latin typeface="Monotype Corsiva" panose="03010101010201010101" pitchFamily="66" charset="0"/>
              </a:rPr>
              <a:t> </a:t>
            </a:r>
          </a:p>
        </p:txBody>
      </p:sp>
      <p:sp>
        <p:nvSpPr>
          <p:cNvPr id="3" name="Объект 2"/>
          <p:cNvSpPr>
            <a:spLocks noGrp="1"/>
          </p:cNvSpPr>
          <p:nvPr>
            <p:ph idx="1"/>
          </p:nvPr>
        </p:nvSpPr>
        <p:spPr>
          <a:xfrm>
            <a:off x="457200" y="1268760"/>
            <a:ext cx="8229600" cy="4857403"/>
          </a:xfrm>
        </p:spPr>
        <p:txBody>
          <a:bodyPr>
            <a:noAutofit/>
          </a:bodyPr>
          <a:lstStyle/>
          <a:p>
            <a:r>
              <a:rPr lang="ru-RU" sz="2000" u="sng" dirty="0">
                <a:latin typeface="Times New Roman" panose="02020603050405020304" pitchFamily="18" charset="0"/>
                <a:cs typeface="Times New Roman" panose="02020603050405020304" pitchFamily="18" charset="0"/>
              </a:rPr>
              <a:t>Тип проекта</a:t>
            </a:r>
            <a:r>
              <a:rPr lang="ru-RU" sz="2000" dirty="0">
                <a:latin typeface="Times New Roman" panose="02020603050405020304" pitchFamily="18" charset="0"/>
                <a:cs typeface="Times New Roman" panose="02020603050405020304" pitchFamily="18" charset="0"/>
              </a:rPr>
              <a:t>: исследовательский, групповой, средней продолжительности (2 недели). </a:t>
            </a:r>
            <a:br>
              <a:rPr lang="ru-RU" sz="2000" dirty="0">
                <a:latin typeface="Times New Roman" panose="02020603050405020304" pitchFamily="18" charset="0"/>
                <a:cs typeface="Times New Roman" panose="02020603050405020304" pitchFamily="18" charset="0"/>
              </a:rPr>
            </a:br>
            <a:r>
              <a:rPr lang="ru-RU" sz="2000" u="sng" dirty="0">
                <a:latin typeface="Times New Roman" panose="02020603050405020304" pitchFamily="18" charset="0"/>
                <a:cs typeface="Times New Roman" panose="02020603050405020304" pitchFamily="18" charset="0"/>
              </a:rPr>
              <a:t>Цели проекта</a:t>
            </a:r>
            <a:r>
              <a:rPr lang="ru-RU" sz="2000" dirty="0">
                <a:latin typeface="Times New Roman" panose="02020603050405020304" pitchFamily="18" charset="0"/>
                <a:cs typeface="Times New Roman" panose="02020603050405020304" pitchFamily="18" charset="0"/>
              </a:rPr>
              <a:t>: </a:t>
            </a:r>
          </a:p>
          <a:p>
            <a:pPr lvl="0"/>
            <a:r>
              <a:rPr lang="ru-RU" sz="2000" dirty="0" smtClean="0">
                <a:latin typeface="Times New Roman" panose="02020603050405020304" pitchFamily="18" charset="0"/>
                <a:cs typeface="Times New Roman" panose="02020603050405020304" pitchFamily="18" charset="0"/>
              </a:rPr>
              <a:t>знакомство </a:t>
            </a:r>
            <a:r>
              <a:rPr lang="ru-RU" sz="2000" dirty="0">
                <a:latin typeface="Times New Roman" panose="02020603050405020304" pitchFamily="18" charset="0"/>
                <a:cs typeface="Times New Roman" panose="02020603050405020304" pitchFamily="18" charset="0"/>
              </a:rPr>
              <a:t>детей с отдельными эпизодами семейной истории; </a:t>
            </a:r>
          </a:p>
          <a:p>
            <a:pPr lvl="0"/>
            <a:r>
              <a:rPr lang="ru-RU" sz="2000" dirty="0" smtClean="0">
                <a:latin typeface="Times New Roman" panose="02020603050405020304" pitchFamily="18" charset="0"/>
                <a:cs typeface="Times New Roman" panose="02020603050405020304" pitchFamily="18" charset="0"/>
              </a:rPr>
              <a:t>формирование </a:t>
            </a:r>
            <a:r>
              <a:rPr lang="ru-RU" sz="2000" dirty="0">
                <a:latin typeface="Times New Roman" panose="02020603050405020304" pitchFamily="18" charset="0"/>
                <a:cs typeface="Times New Roman" panose="02020603050405020304" pitchFamily="18" charset="0"/>
              </a:rPr>
              <a:t>ценностного отношения к истории, к историческим источникам с использованием близкого и доступного материала.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Работа </a:t>
            </a:r>
            <a:r>
              <a:rPr lang="ru-RU" sz="2000" dirty="0">
                <a:latin typeface="Times New Roman" panose="02020603050405020304" pitchFamily="18" charset="0"/>
                <a:cs typeface="Times New Roman" panose="02020603050405020304" pitchFamily="18" charset="0"/>
              </a:rPr>
              <a:t>над проектом идёт в группах по 3-5 человек. Ребята вместе с учителем разрабатывают структуру будущего </a:t>
            </a:r>
            <a:r>
              <a:rPr lang="ru-RU" sz="2000" dirty="0" smtClean="0">
                <a:latin typeface="Times New Roman" panose="02020603050405020304" pitchFamily="18" charset="0"/>
                <a:cs typeface="Times New Roman" panose="02020603050405020304" pitchFamily="18" charset="0"/>
              </a:rPr>
              <a:t>альбома или  выставки, </a:t>
            </a:r>
            <a:r>
              <a:rPr lang="ru-RU" sz="2000" dirty="0">
                <a:latin typeface="Times New Roman" panose="02020603050405020304" pitchFamily="18" charset="0"/>
                <a:cs typeface="Times New Roman" panose="02020603050405020304" pitchFamily="18" charset="0"/>
              </a:rPr>
              <a:t>отбирают и систематизируют материал, готовят реликвии для фотографирования. Отбор и размещение материала в альбоме может осуществляться либо по хронологическому принципу, либо по тематическому (Великая Отечественная война, произведения декоративно-прикладного искусства, посуда и т.д.).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Форма презентации: выступление на уроке перед одноклассниками или на классном часе с приглашением родителей, бабушек и дедушек.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0196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Новая папка (4)\02irin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212174" cy="2409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Новая папка (4)\034aef2aa58f265c0a4f249006763f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1008"/>
            <a:ext cx="3759529" cy="27068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E:\Новая папка (4)\Zinger 706294_1_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1663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E:\Новая папка (4)\1308231612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1196752"/>
            <a:ext cx="2639988" cy="26086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E:\Новая папка (4)\51881a7e-620c-6602-620c-660df4be3168.photo.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6330" y="3316653"/>
            <a:ext cx="2952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Новая папка (4)\i.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9766" y="5376231"/>
            <a:ext cx="21336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Новая папка (4)\file.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00" y="4906963"/>
            <a:ext cx="2600325" cy="19510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Новая папка (4)\semeynaya-relikviya-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9617" y="2681287"/>
            <a:ext cx="2464383" cy="1639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E:\Новая папка (4)\PR20091203214202.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48" y="2204864"/>
            <a:ext cx="2340547" cy="17554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Новая папка (4)\RLKV-trudovay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6330" y="27763"/>
            <a:ext cx="1192213" cy="180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659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Monotype Corsiva" panose="03010101010201010101" pitchFamily="66" charset="0"/>
              </a:rPr>
              <a:t>Проект «Хранитель семейного архива»</a:t>
            </a:r>
            <a:r>
              <a:rPr lang="ru-RU" dirty="0">
                <a:latin typeface="Monotype Corsiva" panose="03010101010201010101" pitchFamily="66" charset="0"/>
              </a:rPr>
              <a:t> </a:t>
            </a:r>
          </a:p>
        </p:txBody>
      </p:sp>
      <p:sp>
        <p:nvSpPr>
          <p:cNvPr id="3" name="Объект 2"/>
          <p:cNvSpPr>
            <a:spLocks noGrp="1"/>
          </p:cNvSpPr>
          <p:nvPr>
            <p:ph idx="1"/>
          </p:nvPr>
        </p:nvSpPr>
        <p:spPr>
          <a:xfrm>
            <a:off x="457200" y="1268760"/>
            <a:ext cx="8229600" cy="5328592"/>
          </a:xfrm>
        </p:spPr>
        <p:txBody>
          <a:bodyPr>
            <a:noAutofit/>
          </a:bodyPr>
          <a:lstStyle/>
          <a:p>
            <a:r>
              <a:rPr lang="ru-RU" sz="1600" dirty="0"/>
              <a:t>Тип проекта: практико-ориентированный</a:t>
            </a:r>
            <a:r>
              <a:rPr lang="ru-RU" sz="1600" dirty="0" smtClean="0"/>
              <a:t>,</a:t>
            </a:r>
          </a:p>
          <a:p>
            <a:r>
              <a:rPr lang="ru-RU" sz="1600" dirty="0" smtClean="0"/>
              <a:t> </a:t>
            </a:r>
            <a:r>
              <a:rPr lang="ru-RU" sz="1600" dirty="0"/>
              <a:t>индивидуальный, средней продолжительности (3 недели). </a:t>
            </a:r>
            <a:br>
              <a:rPr lang="ru-RU" sz="1600" dirty="0"/>
            </a:br>
            <a:r>
              <a:rPr lang="ru-RU" sz="1600" dirty="0"/>
              <a:t/>
            </a:r>
            <a:br>
              <a:rPr lang="ru-RU" sz="1600" dirty="0"/>
            </a:br>
            <a:r>
              <a:rPr lang="ru-RU" sz="1600" dirty="0"/>
              <a:t>Цели проекта: </a:t>
            </a:r>
          </a:p>
          <a:p>
            <a:pPr lvl="0"/>
            <a:r>
              <a:rPr lang="ru-RU" sz="1600" dirty="0" smtClean="0"/>
              <a:t>познакомить </a:t>
            </a:r>
            <a:r>
              <a:rPr lang="ru-RU" sz="1600" dirty="0"/>
              <a:t>детей с историей собственной семьи; </a:t>
            </a:r>
          </a:p>
          <a:p>
            <a:pPr lvl="0"/>
            <a:r>
              <a:rPr lang="ru-RU" sz="1600" dirty="0" smtClean="0"/>
              <a:t>формировать </a:t>
            </a:r>
            <a:r>
              <a:rPr lang="ru-RU" sz="1600" dirty="0"/>
              <a:t>первоначальные умения и навыки </a:t>
            </a:r>
            <a:endParaRPr lang="ru-RU" sz="1600" dirty="0" smtClean="0"/>
          </a:p>
          <a:p>
            <a:pPr lvl="0"/>
            <a:r>
              <a:rPr lang="ru-RU" sz="1600" dirty="0" smtClean="0"/>
              <a:t>работы </a:t>
            </a:r>
            <a:r>
              <a:rPr lang="ru-RU" sz="1600" dirty="0"/>
              <a:t>с историческими документами; </a:t>
            </a:r>
          </a:p>
          <a:p>
            <a:pPr lvl="0"/>
            <a:r>
              <a:rPr lang="ru-RU" sz="1600" dirty="0" smtClean="0"/>
              <a:t>прививать </a:t>
            </a:r>
            <a:r>
              <a:rPr lang="ru-RU" sz="1600" dirty="0"/>
              <a:t>ценностное отношение к документам как к историческим источникам; </a:t>
            </a:r>
          </a:p>
          <a:p>
            <a:pPr lvl="0"/>
            <a:r>
              <a:rPr lang="ru-RU" sz="1600" dirty="0" smtClean="0"/>
              <a:t>приведение </a:t>
            </a:r>
            <a:r>
              <a:rPr lang="ru-RU" sz="1600" dirty="0"/>
              <a:t>семейного архива учащегося в порядок, сохранение важных документов семьи для последующих поколений. </a:t>
            </a:r>
          </a:p>
          <a:p>
            <a:pPr marL="0" indent="0">
              <a:buNone/>
            </a:pPr>
            <a:r>
              <a:rPr lang="ru-RU" sz="1600" dirty="0"/>
              <a:t/>
            </a:r>
            <a:br>
              <a:rPr lang="ru-RU" sz="1600" dirty="0"/>
            </a:br>
            <a:r>
              <a:rPr lang="ru-RU" sz="1600" dirty="0"/>
              <a:t>Практический результат проекта: составление «Каталога семейного архива», «Описания семейного архива». Работа над проектом требует знакомства детей с понятием «архив», значением архивов в жизни людей. Предполагается максимальное участие старших родственников в реализации проекта. Задача учащихся – сделать список всех встречающихся типов материалов семейного архива (фотографии, письма, дневники, почётные грамоты, свидетельства, рукописи и т.д.). Каталог семейного архива может быть составлен как в рукописном, так и в электронном вариантах. Наиболее интересный документ оформляется для презентации в виде сочинения на тему «История одного документа» или формируется классная выставка «Каталоги и описания семейных архивов». </a:t>
            </a:r>
            <a:br>
              <a:rPr lang="ru-RU" sz="1600" dirty="0"/>
            </a:br>
            <a:r>
              <a:rPr lang="ru-RU" sz="1600" dirty="0"/>
              <a:t/>
            </a:r>
            <a:br>
              <a:rPr lang="ru-RU" sz="1600" dirty="0"/>
            </a:br>
            <a:endParaRPr lang="ru-RU" sz="1600" dirty="0"/>
          </a:p>
        </p:txBody>
      </p:sp>
      <p:pic>
        <p:nvPicPr>
          <p:cNvPr id="4" name="Picture 5" descr="E:\Новая папка (2)\P31104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085242"/>
            <a:ext cx="2784309"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2192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4622" y="188640"/>
            <a:ext cx="8229600" cy="1143000"/>
          </a:xfrm>
        </p:spPr>
        <p:txBody>
          <a:bodyPr>
            <a:normAutofit fontScale="90000"/>
          </a:bodyPr>
          <a:lstStyle/>
          <a:p>
            <a:r>
              <a:rPr lang="ru-RU" sz="4800" dirty="0" smtClean="0">
                <a:latin typeface="Monotype Corsiva" panose="03010101010201010101" pitchFamily="66" charset="0"/>
              </a:rPr>
              <a:t>Проект 5 класс:</a:t>
            </a:r>
            <a:br>
              <a:rPr lang="ru-RU" sz="4800" dirty="0" smtClean="0">
                <a:latin typeface="Monotype Corsiva" panose="03010101010201010101" pitchFamily="66" charset="0"/>
              </a:rPr>
            </a:br>
            <a:r>
              <a:rPr lang="ru-RU" sz="5300" b="1" dirty="0" smtClean="0">
                <a:latin typeface="Monotype Corsiva" panose="03010101010201010101" pitchFamily="66" charset="0"/>
              </a:rPr>
              <a:t>«Летопись  моей  семьи»</a:t>
            </a:r>
            <a:endParaRPr lang="ru-RU" sz="5300" b="1" dirty="0">
              <a:latin typeface="Monotype Corsiva" panose="03010101010201010101" pitchFamily="66" charset="0"/>
            </a:endParaRPr>
          </a:p>
        </p:txBody>
      </p:sp>
      <p:sp>
        <p:nvSpPr>
          <p:cNvPr id="3" name="Объект 2"/>
          <p:cNvSpPr>
            <a:spLocks noGrp="1"/>
          </p:cNvSpPr>
          <p:nvPr>
            <p:ph idx="1"/>
          </p:nvPr>
        </p:nvSpPr>
        <p:spPr/>
        <p:txBody>
          <a:bodyPr/>
          <a:lstStyle/>
          <a:p>
            <a:r>
              <a:rPr lang="ru-RU" dirty="0" smtClean="0"/>
              <a:t>Долгосрочный проект</a:t>
            </a:r>
          </a:p>
          <a:p>
            <a:pPr marL="0" indent="0">
              <a:buNone/>
            </a:pPr>
            <a:r>
              <a:rPr lang="ru-RU" dirty="0" smtClean="0"/>
              <a:t>   Оформление: </a:t>
            </a:r>
          </a:p>
          <a:p>
            <a:pPr marL="0" indent="0">
              <a:buNone/>
            </a:pPr>
            <a:r>
              <a:rPr lang="ru-RU" dirty="0"/>
              <a:t> </a:t>
            </a:r>
            <a:r>
              <a:rPr lang="ru-RU" dirty="0" smtClean="0"/>
              <a:t>1. Фотоальбом –книга </a:t>
            </a:r>
            <a:endParaRPr lang="ru-RU" dirty="0"/>
          </a:p>
          <a:p>
            <a:pPr marL="0" indent="0">
              <a:buNone/>
            </a:pPr>
            <a:r>
              <a:rPr lang="ru-RU" dirty="0" smtClean="0"/>
              <a:t> 2. Лента времени моей</a:t>
            </a:r>
          </a:p>
          <a:p>
            <a:pPr marL="0" indent="0">
              <a:buNone/>
            </a:pPr>
            <a:r>
              <a:rPr lang="ru-RU" dirty="0" smtClean="0"/>
              <a:t> семьи</a:t>
            </a:r>
          </a:p>
          <a:p>
            <a:pPr marL="0" indent="0">
              <a:buNone/>
            </a:pPr>
            <a:r>
              <a:rPr lang="ru-RU" dirty="0"/>
              <a:t> </a:t>
            </a:r>
          </a:p>
        </p:txBody>
      </p:sp>
      <p:pic>
        <p:nvPicPr>
          <p:cNvPr id="4" name="Picture 4" descr="E:\Новая папка (4)\5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970" y="1484784"/>
            <a:ext cx="177690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E:\Новая папка (4)\tyu_2012-11-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45024"/>
            <a:ext cx="3550174"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667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normAutofit/>
          </a:bodyPr>
          <a:lstStyle/>
          <a:p>
            <a:r>
              <a:rPr lang="ru-RU" sz="4800" dirty="0" smtClean="0">
                <a:latin typeface="Monotype Corsiva" panose="03010101010201010101" pitchFamily="66" charset="0"/>
              </a:rPr>
              <a:t>Немного истории:</a:t>
            </a:r>
            <a:endParaRPr lang="ru-RU" sz="4800" dirty="0">
              <a:latin typeface="Monotype Corsiva" panose="03010101010201010101" pitchFamily="66" charset="0"/>
            </a:endParaRPr>
          </a:p>
        </p:txBody>
      </p:sp>
      <p:sp>
        <p:nvSpPr>
          <p:cNvPr id="3" name="Объект 2"/>
          <p:cNvSpPr>
            <a:spLocks noGrp="1"/>
          </p:cNvSpPr>
          <p:nvPr>
            <p:ph idx="1"/>
          </p:nvPr>
        </p:nvSpPr>
        <p:spPr>
          <a:xfrm>
            <a:off x="457200" y="1052736"/>
            <a:ext cx="8229600" cy="5073427"/>
          </a:xfrm>
        </p:spPr>
        <p:txBody>
          <a:bodyPr>
            <a:normAutofit fontScale="92500" lnSpcReduction="10000"/>
          </a:bodyPr>
          <a:lstStyle/>
          <a:p>
            <a:pPr lvl="0"/>
            <a:r>
              <a:rPr lang="ru-RU" dirty="0" smtClean="0">
                <a:latin typeface="Times New Roman" panose="02020603050405020304" pitchFamily="18" charset="0"/>
                <a:cs typeface="Times New Roman" panose="02020603050405020304" pitchFamily="18" charset="0"/>
              </a:rPr>
              <a:t>Впервые метод проектов был разработан в США во второй пол. </a:t>
            </a:r>
            <a:r>
              <a:rPr lang="en-US" dirty="0" smtClean="0">
                <a:latin typeface="Times New Roman" panose="02020603050405020304" pitchFamily="18" charset="0"/>
                <a:cs typeface="Times New Roman" panose="02020603050405020304" pitchFamily="18" charset="0"/>
              </a:rPr>
              <a:t>XIX</a:t>
            </a:r>
            <a:r>
              <a:rPr lang="ru-RU" dirty="0" smtClean="0">
                <a:latin typeface="Times New Roman" panose="02020603050405020304" pitchFamily="18" charset="0"/>
                <a:cs typeface="Times New Roman" panose="02020603050405020304" pitchFamily="18" charset="0"/>
              </a:rPr>
              <a:t> в. Русские педагоги заинтересовались методом проектов    </a:t>
            </a:r>
            <a:r>
              <a:rPr lang="ru-RU" dirty="0">
                <a:latin typeface="Times New Roman" panose="02020603050405020304" pitchFamily="18" charset="0"/>
                <a:cs typeface="Times New Roman" panose="02020603050405020304" pitchFamily="18" charset="0"/>
              </a:rPr>
              <a:t>еще в начале 20 века. Идеи проектного обучения возникли в России практически параллельно с разработками американских педагогов. Под руководством русского педагога С.Т. </a:t>
            </a:r>
            <a:r>
              <a:rPr lang="ru-RU" dirty="0" err="1">
                <a:latin typeface="Times New Roman" panose="02020603050405020304" pitchFamily="18" charset="0"/>
                <a:cs typeface="Times New Roman" panose="02020603050405020304" pitchFamily="18" charset="0"/>
              </a:rPr>
              <a:t>Шацкого</a:t>
            </a:r>
            <a:r>
              <a:rPr lang="ru-RU" dirty="0">
                <a:latin typeface="Times New Roman" panose="02020603050405020304" pitchFamily="18" charset="0"/>
                <a:cs typeface="Times New Roman" panose="02020603050405020304" pitchFamily="18" charset="0"/>
              </a:rPr>
              <a:t> в 1905 году была организована небольшая группа сотрудников, пытавшаяся активно использовать проектные методы в практике преподавания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3933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5 класс: </a:t>
            </a:r>
            <a:br>
              <a:rPr lang="ru-RU" dirty="0" smtClean="0">
                <a:latin typeface="Monotype Corsiva" panose="03010101010201010101" pitchFamily="66" charset="0"/>
              </a:rPr>
            </a:br>
            <a:r>
              <a:rPr lang="ru-RU" b="1" dirty="0" smtClean="0">
                <a:latin typeface="Monotype Corsiva" panose="03010101010201010101" pitchFamily="66" charset="0"/>
              </a:rPr>
              <a:t>«Первобытные племена современности»</a:t>
            </a:r>
            <a:endParaRPr lang="ru-RU" b="1" dirty="0">
              <a:latin typeface="Monotype Corsiva" panose="03010101010201010101" pitchFamily="66" charset="0"/>
            </a:endParaRPr>
          </a:p>
        </p:txBody>
      </p:sp>
      <p:pic>
        <p:nvPicPr>
          <p:cNvPr id="4" name="Picture 3" descr="E:\Новая папка (4)\0_46fbe_6379f43e_X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2858735" cy="1923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E:\Новая папка (4)\1313879410_papua_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556792"/>
            <a:ext cx="2892152" cy="2892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E:\Новая папка (4)\1313879567_papua_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412776"/>
            <a:ext cx="3363080" cy="3363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Новая папка (4)\822157611c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236" y="4479583"/>
            <a:ext cx="336071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Новая папка (4)\i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1338" y="3595836"/>
            <a:ext cx="2173341" cy="3260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E:\Новая папка (4)\tribe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791" y="4740286"/>
            <a:ext cx="3191554" cy="2151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Новая папка (4)\monstras.lt_13492417589.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162" y="2996269"/>
            <a:ext cx="2796378" cy="187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865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868958"/>
          </a:xfrm>
        </p:spPr>
        <p:txBody>
          <a:bodyPr>
            <a:noAutofit/>
          </a:bodyPr>
          <a:lstStyle/>
          <a:p>
            <a:pPr algn="l"/>
            <a:r>
              <a:rPr lang="ru-RU" dirty="0" smtClean="0">
                <a:latin typeface="Monotype Corsiva" panose="03010101010201010101" pitchFamily="66" charset="0"/>
              </a:rPr>
              <a:t>Проект 5 класс:</a:t>
            </a:r>
            <a:br>
              <a:rPr lang="ru-RU" dirty="0" smtClean="0">
                <a:latin typeface="Monotype Corsiva" panose="03010101010201010101" pitchFamily="66" charset="0"/>
              </a:rPr>
            </a:br>
            <a:r>
              <a:rPr lang="ru-RU" dirty="0" smtClean="0">
                <a:latin typeface="Monotype Corsiva" panose="03010101010201010101" pitchFamily="66" charset="0"/>
              </a:rPr>
              <a:t> </a:t>
            </a:r>
            <a:r>
              <a:rPr lang="ru-RU" b="1" dirty="0" smtClean="0">
                <a:latin typeface="Monotype Corsiva" panose="03010101010201010101" pitchFamily="66" charset="0"/>
              </a:rPr>
              <a:t>«В пещере первобытного </a:t>
            </a:r>
            <a:br>
              <a:rPr lang="ru-RU" b="1" dirty="0" smtClean="0">
                <a:latin typeface="Monotype Corsiva" panose="03010101010201010101" pitchFamily="66" charset="0"/>
              </a:rPr>
            </a:br>
            <a:r>
              <a:rPr lang="ru-RU" b="1" dirty="0" smtClean="0">
                <a:latin typeface="Monotype Corsiva" panose="03010101010201010101" pitchFamily="66" charset="0"/>
              </a:rPr>
              <a:t>человека »</a:t>
            </a:r>
            <a:endParaRPr lang="ru-RU" b="1" dirty="0">
              <a:latin typeface="Monotype Corsiva" panose="03010101010201010101" pitchFamily="66" charset="0"/>
            </a:endParaRPr>
          </a:p>
        </p:txBody>
      </p:sp>
      <p:sp>
        <p:nvSpPr>
          <p:cNvPr id="3" name="Объект 2"/>
          <p:cNvSpPr>
            <a:spLocks noGrp="1"/>
          </p:cNvSpPr>
          <p:nvPr>
            <p:ph idx="1"/>
          </p:nvPr>
        </p:nvSpPr>
        <p:spPr>
          <a:xfrm>
            <a:off x="457200" y="1772816"/>
            <a:ext cx="8229600" cy="4353347"/>
          </a:xfrm>
        </p:spPr>
        <p:txBody>
          <a:bodyPr/>
          <a:lstStyle/>
          <a:p>
            <a:r>
              <a:rPr lang="ru-RU" dirty="0" smtClean="0"/>
              <a:t>1. Наскальная живопись</a:t>
            </a:r>
          </a:p>
          <a:p>
            <a:r>
              <a:rPr lang="ru-RU" dirty="0" smtClean="0"/>
              <a:t>2. Орудия труда </a:t>
            </a:r>
          </a:p>
          <a:p>
            <a:r>
              <a:rPr lang="ru-RU" dirty="0" smtClean="0"/>
              <a:t>3. Овладение </a:t>
            </a:r>
          </a:p>
          <a:p>
            <a:pPr marL="0" indent="0">
              <a:buNone/>
            </a:pPr>
            <a:r>
              <a:rPr lang="ru-RU" dirty="0" smtClean="0"/>
              <a:t>огнём</a:t>
            </a:r>
          </a:p>
          <a:p>
            <a:pPr marL="0" indent="0">
              <a:buNone/>
            </a:pPr>
            <a:r>
              <a:rPr lang="ru-RU" dirty="0" smtClean="0"/>
              <a:t>                               </a:t>
            </a:r>
          </a:p>
          <a:p>
            <a:pPr marL="0" indent="0">
              <a:buNone/>
            </a:pPr>
            <a:r>
              <a:rPr lang="ru-RU" dirty="0"/>
              <a:t> </a:t>
            </a:r>
            <a:r>
              <a:rPr lang="ru-RU" dirty="0" smtClean="0"/>
              <a:t>                              </a:t>
            </a:r>
            <a:endParaRPr lang="ru-RU" dirty="0"/>
          </a:p>
        </p:txBody>
      </p:sp>
      <p:pic>
        <p:nvPicPr>
          <p:cNvPr id="5" name="Рисунок 4" descr="C:\Users\test\AppData\Local\Microsoft\Windows\Temporary Internet Files\Content.Word\DSCN3431.jpg"/>
          <p:cNvPicPr/>
          <p:nvPr/>
        </p:nvPicPr>
        <p:blipFill>
          <a:blip r:embed="rId2" cstate="print"/>
          <a:srcRect/>
          <a:stretch>
            <a:fillRect/>
          </a:stretch>
        </p:blipFill>
        <p:spPr bwMode="auto">
          <a:xfrm>
            <a:off x="179512" y="3933056"/>
            <a:ext cx="3888432" cy="2772308"/>
          </a:xfrm>
          <a:prstGeom prst="rect">
            <a:avLst/>
          </a:prstGeom>
          <a:noFill/>
          <a:ln w="9525">
            <a:noFill/>
            <a:miter lim="800000"/>
            <a:headEnd/>
            <a:tailEnd/>
          </a:ln>
        </p:spPr>
      </p:pic>
      <p:pic>
        <p:nvPicPr>
          <p:cNvPr id="6" name="Рисунок 5"/>
          <p:cNvPicPr/>
          <p:nvPr/>
        </p:nvPicPr>
        <p:blipFill>
          <a:blip r:embed="rId3" cstate="print"/>
          <a:srcRect/>
          <a:stretch>
            <a:fillRect/>
          </a:stretch>
        </p:blipFill>
        <p:spPr bwMode="auto">
          <a:xfrm>
            <a:off x="3815408" y="2856793"/>
            <a:ext cx="5328592" cy="3996444"/>
          </a:xfrm>
          <a:prstGeom prst="rect">
            <a:avLst/>
          </a:prstGeom>
          <a:noFill/>
          <a:ln w="9525">
            <a:noFill/>
            <a:miter lim="800000"/>
            <a:headEnd/>
            <a:tailEnd/>
          </a:ln>
        </p:spPr>
      </p:pic>
      <p:pic>
        <p:nvPicPr>
          <p:cNvPr id="7" name="Picture 3" descr="E:\Новая папка (4)\94b443b3e4d454bc5e2d4f5a074_pre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7" y="188640"/>
            <a:ext cx="2987824" cy="223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054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105472"/>
            <a:ext cx="6336193"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648"/>
            <a:ext cx="4103551" cy="307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466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5 класс: </a:t>
            </a:r>
            <a:br>
              <a:rPr lang="ru-RU" dirty="0" smtClean="0">
                <a:latin typeface="Monotype Corsiva" panose="03010101010201010101" pitchFamily="66" charset="0"/>
              </a:rPr>
            </a:br>
            <a:r>
              <a:rPr lang="ru-RU" sz="5300" b="1" dirty="0" smtClean="0">
                <a:latin typeface="Monotype Corsiva" panose="03010101010201010101" pitchFamily="66" charset="0"/>
              </a:rPr>
              <a:t>«В  мастерской  ремесленника»</a:t>
            </a:r>
            <a:endParaRPr lang="ru-RU" sz="5300" b="1" dirty="0">
              <a:latin typeface="Monotype Corsiva" panose="03010101010201010101" pitchFamily="66" charset="0"/>
            </a:endParaRPr>
          </a:p>
        </p:txBody>
      </p:sp>
      <p:sp>
        <p:nvSpPr>
          <p:cNvPr id="3" name="Объект 2"/>
          <p:cNvSpPr>
            <a:spLocks noGrp="1"/>
          </p:cNvSpPr>
          <p:nvPr>
            <p:ph idx="1"/>
          </p:nvPr>
        </p:nvSpPr>
        <p:spPr/>
        <p:txBody>
          <a:bodyPr/>
          <a:lstStyle/>
          <a:p>
            <a:r>
              <a:rPr lang="ru-RU" dirty="0" smtClean="0"/>
              <a:t>Гончарная мастерская </a:t>
            </a:r>
          </a:p>
          <a:p>
            <a:r>
              <a:rPr lang="ru-RU" dirty="0" smtClean="0"/>
              <a:t>Ткацкое дело (изготовление тканей)</a:t>
            </a:r>
            <a:endParaRPr lang="ru-RU"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643226"/>
            <a:ext cx="3024336" cy="2074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E:\5\614962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780928"/>
            <a:ext cx="2400917" cy="18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5\2081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3384248"/>
            <a:ext cx="2187368" cy="21873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5\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243" y="4221088"/>
            <a:ext cx="2495196" cy="2165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5\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2168" y="4581128"/>
            <a:ext cx="2201668" cy="19888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5\9c6606d9c54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4288" y="2259419"/>
            <a:ext cx="1859117" cy="139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5\weaving23_l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5281511"/>
            <a:ext cx="2047876"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883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5338936" cy="868958"/>
          </a:xfrm>
        </p:spPr>
        <p:txBody>
          <a:bodyPr>
            <a:normAutofit fontScale="90000"/>
          </a:bodyPr>
          <a:lstStyle/>
          <a:p>
            <a:r>
              <a:rPr lang="ru-RU" dirty="0">
                <a:latin typeface="Monotype Corsiva" panose="03010101010201010101" pitchFamily="66" charset="0"/>
              </a:rPr>
              <a:t>У</a:t>
            </a:r>
            <a:r>
              <a:rPr lang="ru-RU" dirty="0" smtClean="0">
                <a:latin typeface="Monotype Corsiva" panose="03010101010201010101" pitchFamily="66" charset="0"/>
              </a:rPr>
              <a:t>рок </a:t>
            </a:r>
            <a:r>
              <a:rPr lang="ru-RU" dirty="0">
                <a:latin typeface="Monotype Corsiva" panose="03010101010201010101" pitchFamily="66" charset="0"/>
              </a:rPr>
              <a:t>– </a:t>
            </a:r>
            <a:r>
              <a:rPr lang="ru-RU" dirty="0" smtClean="0">
                <a:latin typeface="Monotype Corsiva" panose="03010101010201010101" pitchFamily="66" charset="0"/>
              </a:rPr>
              <a:t>экскурсия 5 класс:</a:t>
            </a:r>
            <a:br>
              <a:rPr lang="ru-RU" dirty="0" smtClean="0">
                <a:latin typeface="Monotype Corsiva" panose="03010101010201010101" pitchFamily="66" charset="0"/>
              </a:rPr>
            </a:br>
            <a:r>
              <a:rPr lang="ru-RU" b="1" dirty="0" smtClean="0">
                <a:latin typeface="Monotype Corsiva" panose="03010101010201010101" pitchFamily="66" charset="0"/>
              </a:rPr>
              <a:t>«Путешествие  </a:t>
            </a:r>
            <a:r>
              <a:rPr lang="ru-RU" b="1" dirty="0">
                <a:latin typeface="Monotype Corsiva" panose="03010101010201010101" pitchFamily="66" charset="0"/>
              </a:rPr>
              <a:t>в </a:t>
            </a:r>
            <a:r>
              <a:rPr lang="ru-RU" b="1" dirty="0" smtClean="0">
                <a:latin typeface="Monotype Corsiva" panose="03010101010201010101" pitchFamily="66" charset="0"/>
              </a:rPr>
              <a:t> Древний  Египет</a:t>
            </a:r>
            <a:r>
              <a:rPr lang="ru-RU" b="1" dirty="0">
                <a:latin typeface="Monotype Corsiva" panose="03010101010201010101" pitchFamily="66" charset="0"/>
              </a:rPr>
              <a:t>» </a:t>
            </a:r>
          </a:p>
        </p:txBody>
      </p:sp>
      <p:sp>
        <p:nvSpPr>
          <p:cNvPr id="3" name="Объект 2"/>
          <p:cNvSpPr>
            <a:spLocks noGrp="1"/>
          </p:cNvSpPr>
          <p:nvPr>
            <p:ph idx="1"/>
          </p:nvPr>
        </p:nvSpPr>
        <p:spPr>
          <a:xfrm>
            <a:off x="568833" y="1692158"/>
            <a:ext cx="8229600" cy="4319120"/>
          </a:xfrm>
        </p:spPr>
        <p:txBody>
          <a:bodyPr/>
          <a:lstStyle/>
          <a:p>
            <a:pPr marL="0" indent="0">
              <a:buNone/>
            </a:pPr>
            <a:endParaRPr lang="ru-RU" dirty="0" smtClean="0"/>
          </a:p>
          <a:p>
            <a:pPr marL="0" indent="0">
              <a:buNone/>
            </a:pPr>
            <a:endParaRPr lang="ru-RU"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780928"/>
            <a:ext cx="3107200" cy="148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E:\5\5d3290042b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723331"/>
            <a:ext cx="2398914" cy="15967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E:\5\7e1bb909826fd7c25d1cde512c8bc0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5974"/>
            <a:ext cx="1862843" cy="1656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5\600x600135625528014.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199" y="2723331"/>
            <a:ext cx="2415234" cy="19623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E:\5\i.jpeg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933" y="3780937"/>
            <a:ext cx="23336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5\081d104166585a41fb4eb81ddc5837fa.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4685709"/>
            <a:ext cx="2864362" cy="2150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5\25275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680" y="3949178"/>
            <a:ext cx="2298313" cy="14730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5\yifupqGiB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8656" y="4329690"/>
            <a:ext cx="1774294" cy="2359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5\0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3888" y="5085183"/>
            <a:ext cx="1936863" cy="1852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E:\5\0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20072" y="5048918"/>
            <a:ext cx="2058092" cy="13443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E:\5\f4099a05619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6639" y="5401761"/>
            <a:ext cx="1928762" cy="14525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E:\5\Tutanhkamun_innermost_coffi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672" y="4049959"/>
            <a:ext cx="1547077" cy="115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2979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dirty="0" smtClean="0">
                <a:latin typeface="Monotype Corsiva" panose="03010101010201010101" pitchFamily="66" charset="0"/>
                <a:cs typeface="Times New Roman" panose="02020603050405020304" pitchFamily="18" charset="0"/>
              </a:rPr>
              <a:t>Проект 5 класс: </a:t>
            </a:r>
            <a:br>
              <a:rPr lang="ru-RU" sz="4800" dirty="0" smtClean="0">
                <a:latin typeface="Monotype Corsiva" panose="03010101010201010101" pitchFamily="66" charset="0"/>
                <a:cs typeface="Times New Roman" panose="02020603050405020304" pitchFamily="18" charset="0"/>
              </a:rPr>
            </a:br>
            <a:r>
              <a:rPr lang="ru-RU" sz="4800" b="1" dirty="0" smtClean="0">
                <a:latin typeface="Monotype Corsiva" panose="03010101010201010101" pitchFamily="66" charset="0"/>
                <a:cs typeface="Times New Roman" panose="02020603050405020304" pitchFamily="18" charset="0"/>
              </a:rPr>
              <a:t>«Китайская  живопись»</a:t>
            </a:r>
            <a:endParaRPr lang="ru-RU" sz="4800" b="1" dirty="0">
              <a:latin typeface="Monotype Corsiva" panose="03010101010201010101" pitchFamily="66" charset="0"/>
              <a:cs typeface="Times New Roman" panose="02020603050405020304" pitchFamily="18" charset="0"/>
            </a:endParaRPr>
          </a:p>
        </p:txBody>
      </p:sp>
      <p:pic>
        <p:nvPicPr>
          <p:cNvPr id="4" name="Picture 5" descr="E:\5\k1_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1083"/>
            <a:ext cx="3600400" cy="2701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5\4533-butterflies-chinese-scroll-painting-s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648" y="1700808"/>
            <a:ext cx="3168352" cy="2963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5\wall-paintings-chinese-style-peony-peacock-figure-p14686913-2-big.jpg"/>
          <p:cNvPicPr>
            <a:picLocks noChangeAspect="1" noChangeArrowheads="1"/>
          </p:cNvPicPr>
          <p:nvPr/>
        </p:nvPicPr>
        <p:blipFill rotWithShape="1">
          <a:blip r:embed="rId4">
            <a:extLst>
              <a:ext uri="{28A0092B-C50C-407E-A947-70E740481C1C}">
                <a14:useLocalDpi xmlns:a14="http://schemas.microsoft.com/office/drawing/2010/main" val="0"/>
              </a:ext>
            </a:extLst>
          </a:blip>
          <a:srcRect b="52529"/>
          <a:stretch/>
        </p:blipFill>
        <p:spPr bwMode="auto">
          <a:xfrm>
            <a:off x="1722014" y="4075782"/>
            <a:ext cx="5658298" cy="263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33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smtClean="0">
                <a:latin typeface="Monotype Corsiva" panose="03010101010201010101" pitchFamily="66" charset="0"/>
              </a:rPr>
              <a:t>Проект 5 класс:</a:t>
            </a:r>
            <a:br>
              <a:rPr lang="ru-RU" dirty="0" smtClean="0">
                <a:latin typeface="Monotype Corsiva" panose="03010101010201010101" pitchFamily="66" charset="0"/>
              </a:rPr>
            </a:br>
            <a:r>
              <a:rPr lang="ru-RU" dirty="0" smtClean="0">
                <a:latin typeface="Monotype Corsiva" panose="03010101010201010101" pitchFamily="66" charset="0"/>
              </a:rPr>
              <a:t> </a:t>
            </a:r>
            <a:r>
              <a:rPr lang="ru-RU" b="1" dirty="0" smtClean="0">
                <a:latin typeface="Monotype Corsiva" panose="03010101010201010101" pitchFamily="66" charset="0"/>
              </a:rPr>
              <a:t>«Письменность  разных  народов»</a:t>
            </a:r>
            <a:endParaRPr lang="ru-RU" b="1" dirty="0">
              <a:latin typeface="Monotype Corsiva" panose="03010101010201010101" pitchFamily="66" charset="0"/>
            </a:endParaRPr>
          </a:p>
        </p:txBody>
      </p:sp>
      <p:sp>
        <p:nvSpPr>
          <p:cNvPr id="3" name="Объект 2"/>
          <p:cNvSpPr>
            <a:spLocks noGrp="1"/>
          </p:cNvSpPr>
          <p:nvPr>
            <p:ph idx="1"/>
          </p:nvPr>
        </p:nvSpPr>
        <p:spPr/>
        <p:txBody>
          <a:bodyPr>
            <a:normAutofit/>
          </a:bodyPr>
          <a:lstStyle/>
          <a:p>
            <a:pPr marL="0" indent="0">
              <a:buNone/>
            </a:pPr>
            <a:r>
              <a:rPr lang="ru-RU" dirty="0" smtClean="0"/>
              <a:t>                         </a:t>
            </a:r>
          </a:p>
          <a:p>
            <a:pPr marL="0" indent="0">
              <a:buNone/>
            </a:pPr>
            <a:endParaRPr lang="ru-RU" dirty="0" smtClean="0"/>
          </a:p>
          <a:p>
            <a:pPr marL="0" indent="0">
              <a:buNone/>
            </a:pPr>
            <a:r>
              <a:rPr lang="ru-RU" dirty="0" smtClean="0"/>
              <a:t>               </a:t>
            </a:r>
          </a:p>
          <a:p>
            <a:pPr marL="0" indent="0">
              <a:buNone/>
            </a:pPr>
            <a:endParaRPr lang="ru-RU" dirty="0" smtClean="0"/>
          </a:p>
          <a:p>
            <a:pPr marL="0" indent="0">
              <a:buNone/>
            </a:pPr>
            <a:endParaRPr lang="ru-RU" dirty="0"/>
          </a:p>
          <a:p>
            <a:pPr marL="0" indent="0">
              <a:buNone/>
            </a:pPr>
            <a:endParaRPr lang="ru-RU" dirty="0" smtClean="0"/>
          </a:p>
        </p:txBody>
      </p:sp>
      <p:pic>
        <p:nvPicPr>
          <p:cNvPr id="4" name="Picture 2" descr="C:\Users\пк\Desktop\Проектная деятельность\DSCN92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574" y="1412853"/>
            <a:ext cx="2808312" cy="21062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пк\Desktop\Проектная деятельность\DSCN9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784" y="1432107"/>
            <a:ext cx="2834420" cy="18968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пк\Desktop\Проектная деятельность\DSCN9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593759"/>
            <a:ext cx="1901376" cy="13435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пк\Desktop\Проектная деятельность\DSCN92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00" y="3882958"/>
            <a:ext cx="2843808" cy="238875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71600" y="6027003"/>
            <a:ext cx="3874741" cy="830997"/>
          </a:xfrm>
          <a:prstGeom prst="rect">
            <a:avLst/>
          </a:prstGeom>
        </p:spPr>
        <p:txBody>
          <a:bodyPr wrap="square">
            <a:spAutoFit/>
          </a:bodyPr>
          <a:lstStyle/>
          <a:p>
            <a:r>
              <a:rPr lang="ru-RU" sz="2400" dirty="0"/>
              <a:t>Индийское письмо на пальмовых листьях</a:t>
            </a:r>
          </a:p>
        </p:txBody>
      </p:sp>
      <p:sp>
        <p:nvSpPr>
          <p:cNvPr id="10" name="Прямоугольник 9"/>
          <p:cNvSpPr/>
          <p:nvPr/>
        </p:nvSpPr>
        <p:spPr>
          <a:xfrm>
            <a:off x="373852" y="3429000"/>
            <a:ext cx="3478068" cy="646331"/>
          </a:xfrm>
          <a:prstGeom prst="rect">
            <a:avLst/>
          </a:prstGeom>
        </p:spPr>
        <p:txBody>
          <a:bodyPr wrap="square">
            <a:spAutoFit/>
          </a:bodyPr>
          <a:lstStyle/>
          <a:p>
            <a:r>
              <a:rPr lang="ru-RU" sz="2400" dirty="0"/>
              <a:t>Египетские иероглифы</a:t>
            </a:r>
          </a:p>
          <a:p>
            <a:pPr algn="r"/>
            <a:r>
              <a:rPr lang="ru-RU" sz="1200" dirty="0"/>
              <a:t> </a:t>
            </a:r>
            <a:endParaRPr lang="ru-RU" dirty="0"/>
          </a:p>
        </p:txBody>
      </p:sp>
      <p:sp>
        <p:nvSpPr>
          <p:cNvPr id="11" name="Прямоугольник 10"/>
          <p:cNvSpPr/>
          <p:nvPr/>
        </p:nvSpPr>
        <p:spPr>
          <a:xfrm>
            <a:off x="4644008" y="3328960"/>
            <a:ext cx="4499992" cy="1107996"/>
          </a:xfrm>
          <a:prstGeom prst="rect">
            <a:avLst/>
          </a:prstGeom>
        </p:spPr>
        <p:txBody>
          <a:bodyPr wrap="square">
            <a:spAutoFit/>
          </a:bodyPr>
          <a:lstStyle/>
          <a:p>
            <a:pPr algn="ctr"/>
            <a:r>
              <a:rPr lang="ru-RU" sz="2400" dirty="0"/>
              <a:t>Клинопись Междуречья </a:t>
            </a:r>
          </a:p>
          <a:p>
            <a:pPr algn="ctr"/>
            <a:r>
              <a:rPr lang="ru-RU" sz="2400" dirty="0"/>
              <a:t>                  на глиняных табличках</a:t>
            </a:r>
          </a:p>
          <a:p>
            <a:endParaRPr lang="ru-RU" dirty="0"/>
          </a:p>
        </p:txBody>
      </p:sp>
      <p:pic>
        <p:nvPicPr>
          <p:cNvPr id="13" name="Picture 2" descr="C:\Users\пк\Desktop\Проектная деятельность\DSCN92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5942" y="4047315"/>
            <a:ext cx="3032564" cy="2224401"/>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101815" y="6027002"/>
            <a:ext cx="3584378" cy="830997"/>
          </a:xfrm>
          <a:prstGeom prst="rect">
            <a:avLst/>
          </a:prstGeom>
        </p:spPr>
        <p:txBody>
          <a:bodyPr wrap="none">
            <a:spAutoFit/>
          </a:bodyPr>
          <a:lstStyle/>
          <a:p>
            <a:pPr algn="r"/>
            <a:r>
              <a:rPr lang="ru-RU" sz="2400" dirty="0"/>
              <a:t>Китайское </a:t>
            </a:r>
            <a:r>
              <a:rPr lang="ru-RU" sz="2400" dirty="0" smtClean="0"/>
              <a:t>письмо</a:t>
            </a:r>
          </a:p>
          <a:p>
            <a:pPr algn="r"/>
            <a:r>
              <a:rPr lang="ru-RU" sz="2400" dirty="0" smtClean="0"/>
              <a:t> на бамбуковых дощечках</a:t>
            </a:r>
            <a:endParaRPr lang="ru-RU" sz="2400" dirty="0"/>
          </a:p>
        </p:txBody>
      </p:sp>
    </p:spTree>
    <p:extLst>
      <p:ext uri="{BB962C8B-B14F-4D97-AF65-F5344CB8AC3E}">
        <p14:creationId xmlns:p14="http://schemas.microsoft.com/office/powerpoint/2010/main" val="881175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5 класс: </a:t>
            </a:r>
            <a:r>
              <a:rPr lang="ru-RU" sz="4900" b="1" dirty="0" smtClean="0">
                <a:latin typeface="Monotype Corsiva" panose="03010101010201010101" pitchFamily="66" charset="0"/>
              </a:rPr>
              <a:t>«Иллюстрированная книга: «Мифы  Древней  Греции»</a:t>
            </a:r>
            <a:endParaRPr lang="ru-RU" sz="4900" b="1" dirty="0">
              <a:latin typeface="Monotype Corsiva" panose="03010101010201010101" pitchFamily="66" charset="0"/>
            </a:endParaRPr>
          </a:p>
        </p:txBody>
      </p:sp>
      <p:sp>
        <p:nvSpPr>
          <p:cNvPr id="3" name="Объект 2"/>
          <p:cNvSpPr>
            <a:spLocks noGrp="1"/>
          </p:cNvSpPr>
          <p:nvPr>
            <p:ph idx="1"/>
          </p:nvPr>
        </p:nvSpPr>
        <p:spPr/>
        <p:txBody>
          <a:bodyPr/>
          <a:lstStyle/>
          <a:p>
            <a:r>
              <a:rPr lang="ru-RU" dirty="0" smtClean="0"/>
              <a:t>Книга «12 подвигов Геракла»</a:t>
            </a:r>
          </a:p>
          <a:p>
            <a:pPr marL="0" indent="0">
              <a:buNone/>
            </a:pPr>
            <a:r>
              <a:rPr lang="ru-RU" dirty="0"/>
              <a:t> </a:t>
            </a:r>
            <a:r>
              <a:rPr lang="ru-RU" dirty="0" smtClean="0"/>
              <a:t>Можно предложить нарисовать иллюстрации к самим книгам, а также иллюстрировать мифы, напечатанные в учебнике.</a:t>
            </a:r>
          </a:p>
          <a:p>
            <a:pPr marL="0" indent="0">
              <a:buNone/>
            </a:pPr>
            <a:r>
              <a:rPr lang="ru-RU" dirty="0"/>
              <a:t> </a:t>
            </a:r>
            <a:r>
              <a:rPr lang="ru-RU" dirty="0" smtClean="0"/>
              <a:t>Проект фильма «Двенадцать подвигов Геракла» (отдельные рисунки скрепляются, рисуется видеоплёнка, в неё вставляются рисунки детей) </a:t>
            </a:r>
            <a:endParaRPr lang="ru-RU" dirty="0"/>
          </a:p>
        </p:txBody>
      </p:sp>
    </p:spTree>
    <p:extLst>
      <p:ext uri="{BB962C8B-B14F-4D97-AF65-F5344CB8AC3E}">
        <p14:creationId xmlns:p14="http://schemas.microsoft.com/office/powerpoint/2010/main" val="42800989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868958"/>
          </a:xfrm>
        </p:spPr>
        <p:txBody>
          <a:bodyPr>
            <a:normAutofit fontScale="90000"/>
          </a:bodyPr>
          <a:lstStyle/>
          <a:p>
            <a:r>
              <a:rPr lang="ru-RU" sz="4800" dirty="0" smtClean="0">
                <a:latin typeface="Monotype Corsiva" panose="03010101010201010101" pitchFamily="66" charset="0"/>
              </a:rPr>
              <a:t>Проект 5 класс: </a:t>
            </a:r>
            <a:br>
              <a:rPr lang="ru-RU" sz="4800" dirty="0" smtClean="0">
                <a:latin typeface="Monotype Corsiva" panose="03010101010201010101" pitchFamily="66" charset="0"/>
              </a:rPr>
            </a:br>
            <a:r>
              <a:rPr lang="ru-RU" sz="4800" b="1" dirty="0" smtClean="0">
                <a:latin typeface="Monotype Corsiva" panose="03010101010201010101" pitchFamily="66" charset="0"/>
              </a:rPr>
              <a:t>«Одежда  разных  народов  в древности»</a:t>
            </a:r>
            <a:endParaRPr lang="ru-RU" sz="4800" b="1" dirty="0">
              <a:latin typeface="Monotype Corsiva" panose="03010101010201010101" pitchFamily="66" charset="0"/>
            </a:endParaRPr>
          </a:p>
        </p:txBody>
      </p:sp>
      <p:sp>
        <p:nvSpPr>
          <p:cNvPr id="3" name="Объект 2"/>
          <p:cNvSpPr>
            <a:spLocks noGrp="1"/>
          </p:cNvSpPr>
          <p:nvPr>
            <p:ph idx="1"/>
          </p:nvPr>
        </p:nvSpPr>
        <p:spPr>
          <a:xfrm>
            <a:off x="611560" y="1844824"/>
            <a:ext cx="8229600" cy="4209331"/>
          </a:xfrm>
        </p:spPr>
        <p:txBody>
          <a:bodyPr/>
          <a:lstStyle/>
          <a:p>
            <a:pPr marL="0" indent="0">
              <a:buNone/>
            </a:pPr>
            <a:endParaRPr lang="ru-RU" dirty="0"/>
          </a:p>
        </p:txBody>
      </p:sp>
      <p:pic>
        <p:nvPicPr>
          <p:cNvPr id="5" name="Picture 3" descr="E:\Новая папка (4)\dc-chinese-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023604"/>
            <a:ext cx="38614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Новая папка (4)\6dafd43683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1998">
            <a:off x="96693" y="2428057"/>
            <a:ext cx="3863658" cy="25773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E:\Новая папка (4)\грек 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332811"/>
            <a:ext cx="3529402" cy="2530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Новая папка (4)\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0470">
            <a:off x="6422355" y="3299790"/>
            <a:ext cx="2719911" cy="35612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Новая папка (4)\origin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6114" y="3798709"/>
            <a:ext cx="3231852" cy="184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184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930226"/>
          </a:xfrm>
        </p:spPr>
        <p:txBody>
          <a:bodyPr>
            <a:noAutofit/>
          </a:bodyPr>
          <a:lstStyle/>
          <a:p>
            <a:r>
              <a:rPr lang="ru-RU" dirty="0" smtClean="0">
                <a:latin typeface="Monotype Corsiva" panose="03010101010201010101" pitchFamily="66" charset="0"/>
              </a:rPr>
              <a:t>Проект 5 класс:</a:t>
            </a:r>
            <a:br>
              <a:rPr lang="ru-RU" dirty="0" smtClean="0">
                <a:latin typeface="Monotype Corsiva" panose="03010101010201010101" pitchFamily="66" charset="0"/>
              </a:rPr>
            </a:br>
            <a:r>
              <a:rPr lang="ru-RU" dirty="0" smtClean="0">
                <a:latin typeface="Monotype Corsiva" panose="03010101010201010101" pitchFamily="66" charset="0"/>
              </a:rPr>
              <a:t> </a:t>
            </a:r>
            <a:r>
              <a:rPr lang="ru-RU" b="1" dirty="0" smtClean="0">
                <a:latin typeface="Monotype Corsiva" panose="03010101010201010101" pitchFamily="66" charset="0"/>
              </a:rPr>
              <a:t>«Троянский  </a:t>
            </a:r>
            <a:r>
              <a:rPr lang="ru-RU" b="1" dirty="0">
                <a:latin typeface="Monotype Corsiva" panose="03010101010201010101" pitchFamily="66" charset="0"/>
              </a:rPr>
              <a:t>конь: </a:t>
            </a:r>
            <a:r>
              <a:rPr lang="ru-RU" b="1" dirty="0" smtClean="0">
                <a:latin typeface="Monotype Corsiva" panose="03010101010201010101" pitchFamily="66" charset="0"/>
              </a:rPr>
              <a:t/>
            </a:r>
            <a:br>
              <a:rPr lang="ru-RU" b="1" dirty="0" smtClean="0">
                <a:latin typeface="Monotype Corsiva" panose="03010101010201010101" pitchFamily="66" charset="0"/>
              </a:rPr>
            </a:br>
            <a:r>
              <a:rPr lang="ru-RU" b="1" dirty="0" smtClean="0">
                <a:latin typeface="Monotype Corsiva" panose="03010101010201010101" pitchFamily="66" charset="0"/>
              </a:rPr>
              <a:t> миф  или </a:t>
            </a:r>
            <a:r>
              <a:rPr lang="ru-RU" b="1" dirty="0">
                <a:latin typeface="Monotype Corsiva" panose="03010101010201010101" pitchFamily="66" charset="0"/>
              </a:rPr>
              <a:t>реальность»</a:t>
            </a:r>
          </a:p>
        </p:txBody>
      </p:sp>
      <p:sp>
        <p:nvSpPr>
          <p:cNvPr id="3" name="Объект 2"/>
          <p:cNvSpPr>
            <a:spLocks noGrp="1"/>
          </p:cNvSpPr>
          <p:nvPr>
            <p:ph idx="1"/>
          </p:nvPr>
        </p:nvSpPr>
        <p:spPr>
          <a:xfrm>
            <a:off x="457200" y="2204864"/>
            <a:ext cx="8229600" cy="4320480"/>
          </a:xfrm>
        </p:spPr>
        <p:txBody>
          <a:bodyPr/>
          <a:lstStyle/>
          <a:p>
            <a:pPr marL="0" indent="0">
              <a:buNone/>
            </a:pPr>
            <a:endParaRPr lang="ru-RU" dirty="0"/>
          </a:p>
        </p:txBody>
      </p:sp>
      <p:pic>
        <p:nvPicPr>
          <p:cNvPr id="4" name="Picture 14" descr="E:\Новая папка (4)\Tru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22144"/>
            <a:ext cx="2524138" cy="29931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E:\Новая папка (4)\tmpF7Sbw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996952"/>
            <a:ext cx="60960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940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Monotype Corsiva" panose="03010101010201010101" pitchFamily="66" charset="0"/>
              </a:rPr>
              <a:t>Немного истории:</a:t>
            </a:r>
            <a:endParaRPr lang="ru-RU" dirty="0">
              <a:latin typeface="Monotype Corsiva" panose="03010101010201010101" pitchFamily="66" charset="0"/>
            </a:endParaRPr>
          </a:p>
        </p:txBody>
      </p:sp>
      <p:sp>
        <p:nvSpPr>
          <p:cNvPr id="3" name="Объект 2"/>
          <p:cNvSpPr>
            <a:spLocks noGrp="1"/>
          </p:cNvSpPr>
          <p:nvPr>
            <p:ph idx="1"/>
          </p:nvPr>
        </p:nvSpPr>
        <p:spPr>
          <a:xfrm>
            <a:off x="457200" y="1196752"/>
            <a:ext cx="8229600" cy="4929411"/>
          </a:xfrm>
        </p:spPr>
        <p:txBody>
          <a:bodyPr>
            <a:normAutofit fontScale="85000" lnSpcReduction="20000"/>
          </a:bodyPr>
          <a:lstStyle/>
          <a:p>
            <a:pPr lvl="0"/>
            <a:r>
              <a:rPr lang="ru-RU" dirty="0"/>
              <a:t>Более века назад педагоги осознали, что жесткое регламентирование интеллектуальной деятельности, </a:t>
            </a:r>
            <a:r>
              <a:rPr lang="ru-RU" dirty="0" err="1"/>
              <a:t>заданность</a:t>
            </a:r>
            <a:r>
              <a:rPr lang="ru-RU" dirty="0"/>
              <a:t> развития, грозят стать тормозящим фактором, ограничивающим инициативу и творческие возможности обучающегося.</a:t>
            </a:r>
          </a:p>
          <a:p>
            <a:r>
              <a:rPr lang="ru-RU" dirty="0"/>
              <a:t>В это время и зародились идеи "свободного воспитания". При всем их разнообразии, объединяющей для всех подходов была убежденность в необходимости развивать творческие задатки учащегося, предоставляя ему возможность на собственном опыте активно познавать мир. </a:t>
            </a:r>
          </a:p>
        </p:txBody>
      </p:sp>
    </p:spTree>
    <p:extLst>
      <p:ext uri="{BB962C8B-B14F-4D97-AF65-F5344CB8AC3E}">
        <p14:creationId xmlns:p14="http://schemas.microsoft.com/office/powerpoint/2010/main" val="8223851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296144"/>
          </a:xfrm>
        </p:spPr>
        <p:txBody>
          <a:bodyPr>
            <a:noAutofit/>
          </a:bodyPr>
          <a:lstStyle/>
          <a:p>
            <a:r>
              <a:rPr lang="ru-RU" sz="4800" dirty="0" smtClean="0">
                <a:latin typeface="Monotype Corsiva" panose="03010101010201010101" pitchFamily="66" charset="0"/>
              </a:rPr>
              <a:t>Проект 5 класс : </a:t>
            </a:r>
            <a:r>
              <a:rPr lang="ru-RU" sz="4800" dirty="0">
                <a:latin typeface="Monotype Corsiva" panose="03010101010201010101" pitchFamily="66" charset="0"/>
              </a:rPr>
              <a:t/>
            </a:r>
            <a:br>
              <a:rPr lang="ru-RU" sz="4800" dirty="0">
                <a:latin typeface="Monotype Corsiva" panose="03010101010201010101" pitchFamily="66" charset="0"/>
              </a:rPr>
            </a:br>
            <a:r>
              <a:rPr lang="ru-RU" sz="4800" b="1" dirty="0" smtClean="0">
                <a:latin typeface="Monotype Corsiva" panose="03010101010201010101" pitchFamily="66" charset="0"/>
              </a:rPr>
              <a:t>«Семь </a:t>
            </a:r>
            <a:r>
              <a:rPr lang="ru-RU" sz="4800" b="1" dirty="0">
                <a:latin typeface="Monotype Corsiva" panose="03010101010201010101" pitchFamily="66" charset="0"/>
              </a:rPr>
              <a:t>чудес света» </a:t>
            </a:r>
            <a:r>
              <a:rPr lang="ru-RU" sz="4800" dirty="0">
                <a:latin typeface="Monotype Corsiva" panose="03010101010201010101" pitchFamily="66" charset="0"/>
              </a:rPr>
              <a:t/>
            </a:r>
            <a:br>
              <a:rPr lang="ru-RU" sz="4800" dirty="0">
                <a:latin typeface="Monotype Corsiva" panose="03010101010201010101" pitchFamily="66" charset="0"/>
              </a:rPr>
            </a:br>
            <a:endParaRPr lang="ru-RU" sz="4800" dirty="0">
              <a:latin typeface="Monotype Corsiva" panose="03010101010201010101" pitchFamily="66" charset="0"/>
            </a:endParaRPr>
          </a:p>
        </p:txBody>
      </p:sp>
      <p:sp>
        <p:nvSpPr>
          <p:cNvPr id="3" name="Объект 2"/>
          <p:cNvSpPr>
            <a:spLocks noGrp="1"/>
          </p:cNvSpPr>
          <p:nvPr>
            <p:ph idx="1"/>
          </p:nvPr>
        </p:nvSpPr>
        <p:spPr/>
        <p:txBody>
          <a:bodyPr>
            <a:noAutofit/>
          </a:bodyPr>
          <a:lstStyle/>
          <a:p>
            <a:r>
              <a:rPr lang="ru-RU" sz="2000" u="sng" dirty="0">
                <a:latin typeface="Times New Roman" panose="02020603050405020304" pitchFamily="18" charset="0"/>
                <a:cs typeface="Times New Roman" panose="02020603050405020304" pitchFamily="18" charset="0"/>
              </a:rPr>
              <a:t>Тип проекта</a:t>
            </a:r>
            <a:r>
              <a:rPr lang="ru-RU" sz="2000" dirty="0">
                <a:latin typeface="Times New Roman" panose="02020603050405020304" pitchFamily="18" charset="0"/>
                <a:cs typeface="Times New Roman" panose="02020603050405020304" pitchFamily="18" charset="0"/>
              </a:rPr>
              <a:t>: информационный, индивидуальный, средней продолжительности, </a:t>
            </a:r>
            <a:r>
              <a:rPr lang="ru-RU" sz="2000" dirty="0" err="1">
                <a:latin typeface="Times New Roman" panose="02020603050405020304" pitchFamily="18" charset="0"/>
                <a:cs typeface="Times New Roman" panose="02020603050405020304" pitchFamily="18" charset="0"/>
              </a:rPr>
              <a:t>межпредметный</a:t>
            </a:r>
            <a:r>
              <a:rPr lang="ru-RU" sz="2000" dirty="0">
                <a:latin typeface="Times New Roman" panose="02020603050405020304" pitchFamily="18" charset="0"/>
                <a:cs typeface="Times New Roman" panose="02020603050405020304" pitchFamily="18" charset="0"/>
              </a:rPr>
              <a:t> (история, информатика).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u="sng" dirty="0">
                <a:latin typeface="Times New Roman" panose="02020603050405020304" pitchFamily="18" charset="0"/>
                <a:cs typeface="Times New Roman" panose="02020603050405020304" pitchFamily="18" charset="0"/>
              </a:rPr>
              <a:t>Цели проекта</a:t>
            </a:r>
            <a:r>
              <a:rPr lang="ru-RU" sz="2000" dirty="0">
                <a:latin typeface="Times New Roman" panose="02020603050405020304" pitchFamily="18" charset="0"/>
                <a:cs typeface="Times New Roman" panose="02020603050405020304" pitchFamily="18" charset="0"/>
              </a:rPr>
              <a:t>: </a:t>
            </a:r>
          </a:p>
          <a:p>
            <a:pPr lvl="0"/>
            <a:r>
              <a:rPr lang="ru-RU" sz="2000" dirty="0" smtClean="0">
                <a:latin typeface="Times New Roman" panose="02020603050405020304" pitchFamily="18" charset="0"/>
                <a:cs typeface="Times New Roman" panose="02020603050405020304" pitchFamily="18" charset="0"/>
              </a:rPr>
              <a:t>сбор </a:t>
            </a:r>
            <a:r>
              <a:rPr lang="ru-RU" sz="2000" dirty="0">
                <a:latin typeface="Times New Roman" panose="02020603050405020304" pitchFamily="18" charset="0"/>
                <a:cs typeface="Times New Roman" panose="02020603050405020304" pitchFamily="18" charset="0"/>
              </a:rPr>
              <a:t>информации о семи чудесах света; </a:t>
            </a:r>
          </a:p>
          <a:p>
            <a:pPr lvl="0"/>
            <a:r>
              <a:rPr lang="ru-RU" sz="2000" dirty="0" smtClean="0">
                <a:latin typeface="Times New Roman" panose="02020603050405020304" pitchFamily="18" charset="0"/>
                <a:cs typeface="Times New Roman" panose="02020603050405020304" pitchFamily="18" charset="0"/>
              </a:rPr>
              <a:t>развитие </a:t>
            </a:r>
            <a:r>
              <a:rPr lang="ru-RU" sz="2000" dirty="0">
                <a:latin typeface="Times New Roman" panose="02020603050405020304" pitchFamily="18" charset="0"/>
                <a:cs typeface="Times New Roman" panose="02020603050405020304" pitchFamily="18" charset="0"/>
              </a:rPr>
              <a:t>как </a:t>
            </a:r>
            <a:r>
              <a:rPr lang="ru-RU" sz="2000" dirty="0" err="1">
                <a:latin typeface="Times New Roman" panose="02020603050405020304" pitchFamily="18" charset="0"/>
                <a:cs typeface="Times New Roman" panose="02020603050405020304" pitchFamily="18" charset="0"/>
              </a:rPr>
              <a:t>общеучебных</a:t>
            </a:r>
            <a:r>
              <a:rPr lang="ru-RU" sz="2000" dirty="0">
                <a:latin typeface="Times New Roman" panose="02020603050405020304" pitchFamily="18" charset="0"/>
                <a:cs typeface="Times New Roman" panose="02020603050405020304" pitchFamily="18" charset="0"/>
              </a:rPr>
              <a:t> умений и навыков, так и предметных: умение и навыки выделять основные понятия и идеи, работать с историческими и географическими картами, группировать исторические события и явления по определённым признакам, соотносить исторические события с эпохой, устанавливать их последовательность и длительность определенных исторических событий, работать в поисковых системах Интернет. </a:t>
            </a:r>
          </a:p>
          <a:p>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Практический результат проекта: оформление презентации на основе собранного в литературе и системе Интернет материала по теме.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4" name="Picture 4" descr="E:\5\59220713_koloss_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3731" y="260648"/>
            <a:ext cx="1325369" cy="1923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E:\5\zev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6982" y="4005064"/>
            <a:ext cx="1137018" cy="16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E:\5\5d3290042b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94928"/>
            <a:ext cx="1663297" cy="110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206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smtClean="0">
                <a:latin typeface="Monotype Corsiva" panose="03010101010201010101" pitchFamily="66" charset="0"/>
              </a:rPr>
              <a:t>5 «в» проект: </a:t>
            </a:r>
            <a:r>
              <a:rPr lang="ru-RU" b="1" dirty="0" smtClean="0">
                <a:latin typeface="Monotype Corsiva" panose="03010101010201010101" pitchFamily="66" charset="0"/>
              </a:rPr>
              <a:t>«Величайшие открытия Древности»</a:t>
            </a:r>
            <a:endParaRPr lang="ru-RU" b="1" dirty="0">
              <a:latin typeface="Monotype Corsiva" panose="03010101010201010101" pitchFamily="66" charset="0"/>
            </a:endParaRPr>
          </a:p>
        </p:txBody>
      </p:sp>
      <p:sp>
        <p:nvSpPr>
          <p:cNvPr id="3" name="Объект 2"/>
          <p:cNvSpPr>
            <a:spLocks noGrp="1"/>
          </p:cNvSpPr>
          <p:nvPr>
            <p:ph idx="1"/>
          </p:nvPr>
        </p:nvSpPr>
        <p:spPr/>
        <p:txBody>
          <a:bodyPr/>
          <a:lstStyle/>
          <a:p>
            <a:pPr marL="0" indent="0">
              <a:buNone/>
            </a:pPr>
            <a:endParaRPr lang="ru-RU" dirty="0"/>
          </a:p>
        </p:txBody>
      </p:sp>
      <p:pic>
        <p:nvPicPr>
          <p:cNvPr id="4" name="Picture 7" descr="E:\5\o-conhecimento-sem-finalidade-utilitaria-o-artefato-da-foto-e-uma-das-mais-antigas-bussolas-ja-conhecidas-em-sua-necessidade-de-orientacao-o-homem-sempre-procurou-instrume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1772816"/>
            <a:ext cx="2474339" cy="1656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E:\5\SHahmaty_DREVNII_RIM_metall-89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375" y="2352735"/>
            <a:ext cx="32480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E:\5\i.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360" y="3919641"/>
            <a:ext cx="3168352" cy="2488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5\0c22cb2d38af40d8636038dc2b358d3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851" y="3671160"/>
            <a:ext cx="2052688" cy="2985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5\45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14331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E:\5\китайской-медицины-лечение-3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4647626"/>
            <a:ext cx="3697160" cy="219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9541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normAutofit fontScale="90000"/>
          </a:bodyPr>
          <a:lstStyle/>
          <a:p>
            <a:r>
              <a:rPr lang="ru-RU" dirty="0" smtClean="0">
                <a:latin typeface="Monotype Corsiva" panose="03010101010201010101" pitchFamily="66" charset="0"/>
              </a:rPr>
              <a:t>Проект 6 класс: </a:t>
            </a:r>
            <a:br>
              <a:rPr lang="ru-RU" dirty="0" smtClean="0">
                <a:latin typeface="Monotype Corsiva" panose="03010101010201010101" pitchFamily="66" charset="0"/>
              </a:rPr>
            </a:br>
            <a:r>
              <a:rPr lang="ru-RU" b="1" dirty="0" smtClean="0">
                <a:latin typeface="Monotype Corsiva" panose="03010101010201010101" pitchFamily="66" charset="0"/>
              </a:rPr>
              <a:t>«Как </a:t>
            </a:r>
            <a:r>
              <a:rPr lang="ru-RU" b="1" dirty="0">
                <a:latin typeface="Monotype Corsiva" panose="03010101010201010101" pitchFamily="66" charset="0"/>
              </a:rPr>
              <a:t>я участвовал в крестовом походе»</a:t>
            </a:r>
            <a:br>
              <a:rPr lang="ru-RU" b="1" dirty="0">
                <a:latin typeface="Monotype Corsiva" panose="03010101010201010101" pitchFamily="66" charset="0"/>
              </a:rPr>
            </a:br>
            <a:endParaRPr lang="ru-RU" b="1" dirty="0">
              <a:latin typeface="Monotype Corsiva" panose="03010101010201010101" pitchFamily="66" charset="0"/>
            </a:endParaRPr>
          </a:p>
        </p:txBody>
      </p:sp>
      <p:pic>
        <p:nvPicPr>
          <p:cNvPr id="4" name="Picture 5" descr="E:\5\650px-Carte_de_la_premiere_croisa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8184" y="1268760"/>
            <a:ext cx="2802705" cy="21602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5\47468717_templ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916832"/>
            <a:ext cx="3018011" cy="2155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5\1277892351_rrs-rrrrssry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501008"/>
            <a:ext cx="2897701" cy="2828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E:\5\Dorduncu Hacli Sefe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77" y="1623512"/>
            <a:ext cx="3318195" cy="1957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5\1247742650_mongoli-i-europ-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9673" y="4542176"/>
            <a:ext cx="3641629" cy="2107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5\1201012242008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7" y="3314716"/>
            <a:ext cx="3274863" cy="245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258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пк\Desktop\DSCN92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25" y="306141"/>
            <a:ext cx="4824536" cy="294866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пк\Desktop\DSCN927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36042" y="1418044"/>
            <a:ext cx="5272515" cy="30963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пк\Desktop\DSCN927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65" y="3113663"/>
            <a:ext cx="5408886" cy="348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85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6 класс: </a:t>
            </a:r>
            <a:br>
              <a:rPr lang="ru-RU" dirty="0" smtClean="0">
                <a:latin typeface="Monotype Corsiva" panose="03010101010201010101" pitchFamily="66" charset="0"/>
              </a:rPr>
            </a:br>
            <a:r>
              <a:rPr lang="ru-RU" dirty="0" smtClean="0">
                <a:latin typeface="Monotype Corsiva" panose="03010101010201010101" pitchFamily="66" charset="0"/>
              </a:rPr>
              <a:t>                </a:t>
            </a:r>
            <a:r>
              <a:rPr lang="ru-RU" sz="5300" b="1" dirty="0" smtClean="0">
                <a:latin typeface="Monotype Corsiva" panose="03010101010201010101" pitchFamily="66" charset="0"/>
              </a:rPr>
              <a:t>« </a:t>
            </a:r>
            <a:r>
              <a:rPr lang="ru-RU" sz="5300" b="1" dirty="0" err="1" smtClean="0">
                <a:latin typeface="Monotype Corsiva" panose="03010101010201010101" pitchFamily="66" charset="0"/>
              </a:rPr>
              <a:t>Мозайка</a:t>
            </a:r>
            <a:r>
              <a:rPr lang="ru-RU" sz="5300" b="1" dirty="0" smtClean="0">
                <a:latin typeface="Monotype Corsiva" panose="03010101010201010101" pitchFamily="66" charset="0"/>
              </a:rPr>
              <a:t> </a:t>
            </a:r>
            <a:r>
              <a:rPr lang="ru-RU" sz="5300" b="1" dirty="0">
                <a:latin typeface="Monotype Corsiva" panose="03010101010201010101" pitchFamily="66" charset="0"/>
              </a:rPr>
              <a:t>и </a:t>
            </a:r>
            <a:r>
              <a:rPr lang="ru-RU" sz="5300" b="1" dirty="0" smtClean="0">
                <a:latin typeface="Monotype Corsiva" panose="03010101010201010101" pitchFamily="66" charset="0"/>
              </a:rPr>
              <a:t>фреска»</a:t>
            </a:r>
            <a:endParaRPr lang="ru-RU" sz="5300" b="1" dirty="0">
              <a:latin typeface="Monotype Corsiva" panose="03010101010201010101" pitchFamily="66" charset="0"/>
            </a:endParaRPr>
          </a:p>
        </p:txBody>
      </p:sp>
      <p:pic>
        <p:nvPicPr>
          <p:cNvPr id="1026" name="Picture 2" descr="C:\Users\пк\Desktop\Проектная деятельность\DSCN924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73351"/>
            <a:ext cx="2771799" cy="20788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пк\Desktop\Проектная деятельность\DSCN92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412776"/>
            <a:ext cx="3658326" cy="2361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пк\Desktop\Проектная деятельность\DSCN92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890943"/>
            <a:ext cx="3532495" cy="23026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пк\Desktop\Проектная деятельность\DSCN92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9071" y="3713699"/>
            <a:ext cx="3694929" cy="2771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пк\Desktop\Проектная деятельность\DSCN92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4282974"/>
            <a:ext cx="2967646" cy="222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6607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404664"/>
            <a:ext cx="8378165" cy="1012974"/>
          </a:xfrm>
        </p:spPr>
        <p:txBody>
          <a:bodyPr>
            <a:normAutofit fontScale="90000"/>
          </a:bodyPr>
          <a:lstStyle/>
          <a:p>
            <a:r>
              <a:rPr lang="ru-RU" dirty="0" smtClean="0">
                <a:latin typeface="Monotype Corsiva" panose="03010101010201010101" pitchFamily="66" charset="0"/>
              </a:rPr>
              <a:t>Проект 6 класс:  </a:t>
            </a:r>
            <a:br>
              <a:rPr lang="ru-RU" dirty="0" smtClean="0">
                <a:latin typeface="Monotype Corsiva" panose="03010101010201010101" pitchFamily="66" charset="0"/>
              </a:rPr>
            </a:br>
            <a:r>
              <a:rPr lang="ru-RU" sz="4900" b="1" dirty="0" smtClean="0">
                <a:latin typeface="Monotype Corsiva" panose="03010101010201010101" pitchFamily="66" charset="0"/>
              </a:rPr>
              <a:t>«От школьного проекта – к профессиональной карьере»</a:t>
            </a:r>
            <a:endParaRPr lang="ru-RU" sz="4900" dirty="0">
              <a:latin typeface="Monotype Corsiva" panose="03010101010201010101" pitchFamily="66" charset="0"/>
            </a:endParaRPr>
          </a:p>
        </p:txBody>
      </p:sp>
      <p:pic>
        <p:nvPicPr>
          <p:cNvPr id="4" name="Объект 4" descr="D:\Фото\Моя работа\Мои первые выпускники\Наш класс\Ярмарка\S2400105.JPG"/>
          <p:cNvPicPr>
            <a:picLocks/>
          </p:cNvPicPr>
          <p:nvPr/>
        </p:nvPicPr>
        <p:blipFill>
          <a:blip r:embed="rId2" cstate="print"/>
          <a:srcRect/>
          <a:stretch>
            <a:fillRect/>
          </a:stretch>
        </p:blipFill>
        <p:spPr bwMode="auto">
          <a:xfrm>
            <a:off x="-18366" y="1874114"/>
            <a:ext cx="2867891" cy="2152996"/>
          </a:xfrm>
          <a:prstGeom prst="rect">
            <a:avLst/>
          </a:prstGeom>
          <a:noFill/>
          <a:ln w="9525">
            <a:noFill/>
            <a:miter lim="800000"/>
            <a:headEnd/>
            <a:tailEnd/>
          </a:ln>
        </p:spPr>
      </p:pic>
      <p:pic>
        <p:nvPicPr>
          <p:cNvPr id="8" name="Рисунок 7" descr="D:\Фото\Моя работа\Мои первые выпускники\Наш класс\Ярмарка\S2400102.JPG"/>
          <p:cNvPicPr/>
          <p:nvPr/>
        </p:nvPicPr>
        <p:blipFill>
          <a:blip r:embed="rId3" cstate="print"/>
          <a:srcRect/>
          <a:stretch>
            <a:fillRect/>
          </a:stretch>
        </p:blipFill>
        <p:spPr bwMode="auto">
          <a:xfrm>
            <a:off x="3995936" y="4869160"/>
            <a:ext cx="2867025" cy="2150110"/>
          </a:xfrm>
          <a:prstGeom prst="rect">
            <a:avLst/>
          </a:prstGeom>
          <a:noFill/>
          <a:ln w="9525">
            <a:noFill/>
            <a:miter lim="800000"/>
            <a:headEnd/>
            <a:tailEnd/>
          </a:ln>
        </p:spPr>
      </p:pic>
      <p:pic>
        <p:nvPicPr>
          <p:cNvPr id="9" name="Рисунок 8"/>
          <p:cNvPicPr/>
          <p:nvPr/>
        </p:nvPicPr>
        <p:blipFill>
          <a:blip r:embed="rId4" cstate="print"/>
          <a:srcRect/>
          <a:stretch>
            <a:fillRect/>
          </a:stretch>
        </p:blipFill>
        <p:spPr bwMode="auto">
          <a:xfrm>
            <a:off x="6318940" y="2014507"/>
            <a:ext cx="2808252" cy="1872210"/>
          </a:xfrm>
          <a:prstGeom prst="rect">
            <a:avLst/>
          </a:prstGeom>
          <a:noFill/>
          <a:ln w="9525">
            <a:noFill/>
            <a:miter lim="800000"/>
            <a:headEnd/>
            <a:tailEnd/>
          </a:ln>
        </p:spPr>
      </p:pic>
      <p:pic>
        <p:nvPicPr>
          <p:cNvPr id="10" name="Рисунок 9" descr="D:\Фото\Моя работа\Мои первые выпускники\Наш класс\Ярмарка\S2400106.JPG"/>
          <p:cNvPicPr/>
          <p:nvPr/>
        </p:nvPicPr>
        <p:blipFill>
          <a:blip r:embed="rId5" cstate="print"/>
          <a:srcRect/>
          <a:stretch>
            <a:fillRect/>
          </a:stretch>
        </p:blipFill>
        <p:spPr bwMode="auto">
          <a:xfrm>
            <a:off x="6051757" y="3989204"/>
            <a:ext cx="2927350" cy="2195830"/>
          </a:xfrm>
          <a:prstGeom prst="rect">
            <a:avLst/>
          </a:prstGeom>
          <a:noFill/>
          <a:ln w="9525">
            <a:noFill/>
            <a:miter lim="800000"/>
            <a:headEnd/>
            <a:tailEnd/>
          </a:ln>
        </p:spPr>
      </p:pic>
      <p:pic>
        <p:nvPicPr>
          <p:cNvPr id="11" name="Рисунок 10" descr="D:\Фото\Моя работа\Мои первые выпускники\Наш класс\Ярмарка\S2400108.JPG"/>
          <p:cNvPicPr/>
          <p:nvPr/>
        </p:nvPicPr>
        <p:blipFill>
          <a:blip r:embed="rId6" cstate="print"/>
          <a:srcRect/>
          <a:stretch>
            <a:fillRect/>
          </a:stretch>
        </p:blipFill>
        <p:spPr bwMode="auto">
          <a:xfrm>
            <a:off x="2051720" y="2989025"/>
            <a:ext cx="2902946" cy="2098094"/>
          </a:xfrm>
          <a:prstGeom prst="rect">
            <a:avLst/>
          </a:prstGeom>
          <a:noFill/>
          <a:ln w="9525">
            <a:noFill/>
            <a:miter lim="800000"/>
            <a:headEnd/>
            <a:tailEnd/>
          </a:ln>
        </p:spPr>
      </p:pic>
      <p:pic>
        <p:nvPicPr>
          <p:cNvPr id="12" name="Picture 2" descr="E:\Проектная деятельность\DSCN7503.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40" y="4419541"/>
            <a:ext cx="3308184" cy="2481138"/>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descr="D:\Фото\Моя работа\Мои первые выпускники\Наш класс\Ярмарка\S2400103.JPG"/>
          <p:cNvPicPr/>
          <p:nvPr/>
        </p:nvPicPr>
        <p:blipFill>
          <a:blip r:embed="rId8" cstate="print"/>
          <a:srcRect/>
          <a:stretch>
            <a:fillRect/>
          </a:stretch>
        </p:blipFill>
        <p:spPr bwMode="auto">
          <a:xfrm>
            <a:off x="3779912" y="1763688"/>
            <a:ext cx="2902276" cy="1872209"/>
          </a:xfrm>
          <a:prstGeom prst="rect">
            <a:avLst/>
          </a:prstGeom>
          <a:noFill/>
          <a:ln w="9525">
            <a:noFill/>
            <a:miter lim="800000"/>
            <a:headEnd/>
            <a:tailEnd/>
          </a:ln>
        </p:spPr>
      </p:pic>
    </p:spTree>
    <p:extLst>
      <p:ext uri="{BB962C8B-B14F-4D97-AF65-F5344CB8AC3E}">
        <p14:creationId xmlns:p14="http://schemas.microsoft.com/office/powerpoint/2010/main" val="34199705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1008112"/>
          </a:xfrm>
        </p:spPr>
        <p:txBody>
          <a:bodyPr>
            <a:normAutofit fontScale="90000"/>
          </a:bodyPr>
          <a:lstStyle/>
          <a:p>
            <a:r>
              <a:rPr lang="ru-RU" dirty="0" smtClean="0"/>
              <a:t> </a:t>
            </a:r>
            <a:r>
              <a:rPr lang="ru-RU" dirty="0" smtClean="0">
                <a:latin typeface="Monotype Corsiva" panose="03010101010201010101" pitchFamily="66" charset="0"/>
              </a:rPr>
              <a:t>Проект </a:t>
            </a:r>
            <a:r>
              <a:rPr lang="ru-RU" sz="4900" dirty="0" smtClean="0">
                <a:latin typeface="Monotype Corsiva" panose="03010101010201010101" pitchFamily="66" charset="0"/>
              </a:rPr>
              <a:t>6 класс:</a:t>
            </a:r>
            <a:br>
              <a:rPr lang="ru-RU" sz="4900" dirty="0" smtClean="0">
                <a:latin typeface="Monotype Corsiva" panose="03010101010201010101" pitchFamily="66" charset="0"/>
              </a:rPr>
            </a:br>
            <a:r>
              <a:rPr lang="ru-RU" sz="4900" dirty="0" smtClean="0">
                <a:latin typeface="Monotype Corsiva" panose="03010101010201010101" pitchFamily="66" charset="0"/>
              </a:rPr>
              <a:t> </a:t>
            </a:r>
            <a:r>
              <a:rPr lang="ru-RU" sz="5300" b="1" dirty="0" smtClean="0">
                <a:latin typeface="Monotype Corsiva" panose="03010101010201010101" pitchFamily="66" charset="0"/>
              </a:rPr>
              <a:t>«Воспитании детей  </a:t>
            </a:r>
            <a:r>
              <a:rPr lang="ru-RU" sz="5300" b="1" dirty="0">
                <a:latin typeface="Monotype Corsiva" panose="03010101010201010101" pitchFamily="66" charset="0"/>
              </a:rPr>
              <a:t>у разных народов?»</a:t>
            </a:r>
          </a:p>
        </p:txBody>
      </p:sp>
      <p:pic>
        <p:nvPicPr>
          <p:cNvPr id="4" name="Picture 2" descr="E:\Конкурс фото\DSCN374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48880"/>
            <a:ext cx="4320479" cy="3240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srcRect b="4897"/>
          <a:stretch>
            <a:fillRect/>
          </a:stretch>
        </p:blipFill>
        <p:spPr bwMode="auto">
          <a:xfrm>
            <a:off x="4932040" y="2351419"/>
            <a:ext cx="3960440" cy="3925533"/>
          </a:xfrm>
          <a:prstGeom prst="rect">
            <a:avLst/>
          </a:prstGeom>
          <a:noFill/>
          <a:ln w="9525">
            <a:noFill/>
            <a:miter lim="800000"/>
            <a:headEnd/>
            <a:tailEnd/>
          </a:ln>
        </p:spPr>
      </p:pic>
      <p:sp>
        <p:nvSpPr>
          <p:cNvPr id="6" name="Прямоугольник 5"/>
          <p:cNvSpPr/>
          <p:nvPr/>
        </p:nvSpPr>
        <p:spPr>
          <a:xfrm>
            <a:off x="6084168" y="3356992"/>
            <a:ext cx="1800200" cy="177281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latin typeface="JakobExtraC" pitchFamily="82" charset="0"/>
              </a:rPr>
              <a:t>Традиции</a:t>
            </a:r>
          </a:p>
          <a:p>
            <a:pPr algn="ctr"/>
            <a:r>
              <a:rPr lang="ru-RU" sz="1600" dirty="0" smtClean="0">
                <a:latin typeface="JakobExtraC" pitchFamily="82" charset="0"/>
              </a:rPr>
              <a:t> </a:t>
            </a:r>
            <a:r>
              <a:rPr lang="ru-RU" sz="1600" dirty="0">
                <a:latin typeface="JakobExtraC" pitchFamily="82" charset="0"/>
              </a:rPr>
              <a:t>воспитания </a:t>
            </a:r>
            <a:r>
              <a:rPr lang="ru-RU" sz="1600" dirty="0" smtClean="0">
                <a:latin typeface="JakobExtraC" pitchFamily="82" charset="0"/>
              </a:rPr>
              <a:t>детей</a:t>
            </a:r>
          </a:p>
          <a:p>
            <a:pPr algn="ctr"/>
            <a:r>
              <a:rPr lang="ru-RU" sz="1600" dirty="0" smtClean="0">
                <a:latin typeface="JakobExtraC" pitchFamily="82" charset="0"/>
              </a:rPr>
              <a:t> </a:t>
            </a:r>
            <a:r>
              <a:rPr lang="ru-RU" sz="1600" dirty="0">
                <a:latin typeface="JakobExtraC" pitchFamily="82" charset="0"/>
              </a:rPr>
              <a:t>разных стран</a:t>
            </a:r>
          </a:p>
        </p:txBody>
      </p:sp>
    </p:spTree>
    <p:extLst>
      <p:ext uri="{BB962C8B-B14F-4D97-AF65-F5344CB8AC3E}">
        <p14:creationId xmlns:p14="http://schemas.microsoft.com/office/powerpoint/2010/main" val="24869828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Monotype Corsiva" panose="03010101010201010101" pitchFamily="66" charset="0"/>
              </a:rPr>
              <a:t>Проект </a:t>
            </a:r>
            <a:r>
              <a:rPr lang="ru-RU" dirty="0" smtClean="0">
                <a:latin typeface="Monotype Corsiva" panose="03010101010201010101" pitchFamily="66" charset="0"/>
              </a:rPr>
              <a:t>6 класс: </a:t>
            </a:r>
            <a:br>
              <a:rPr lang="ru-RU" dirty="0" smtClean="0">
                <a:latin typeface="Monotype Corsiva" panose="03010101010201010101" pitchFamily="66" charset="0"/>
              </a:rPr>
            </a:br>
            <a:r>
              <a:rPr lang="ru-RU" sz="4900" b="1" dirty="0" smtClean="0">
                <a:latin typeface="Monotype Corsiva" panose="03010101010201010101" pitchFamily="66" charset="0"/>
              </a:rPr>
              <a:t>«Интервью </a:t>
            </a:r>
            <a:r>
              <a:rPr lang="ru-RU" sz="4900" b="1" dirty="0">
                <a:latin typeface="Monotype Corsiva" panose="03010101010201010101" pitchFamily="66" charset="0"/>
              </a:rPr>
              <a:t>с </a:t>
            </a:r>
            <a:r>
              <a:rPr lang="ru-RU" sz="4900" b="1" dirty="0" smtClean="0">
                <a:latin typeface="Monotype Corsiva" panose="03010101010201010101" pitchFamily="66" charset="0"/>
              </a:rPr>
              <a:t>прадедушкой</a:t>
            </a:r>
            <a:r>
              <a:rPr lang="ru-RU" sz="4900" b="1" dirty="0">
                <a:latin typeface="Monotype Corsiva" panose="03010101010201010101" pitchFamily="66" charset="0"/>
              </a:rPr>
              <a:t>» </a:t>
            </a:r>
          </a:p>
        </p:txBody>
      </p:sp>
      <p:sp>
        <p:nvSpPr>
          <p:cNvPr id="3" name="Объект 2"/>
          <p:cNvSpPr>
            <a:spLocks noGrp="1"/>
          </p:cNvSpPr>
          <p:nvPr>
            <p:ph idx="1"/>
          </p:nvPr>
        </p:nvSpPr>
        <p:spPr/>
        <p:txBody>
          <a:bodyPr>
            <a:noAutofit/>
          </a:bodyPr>
          <a:lstStyle/>
          <a:p>
            <a:r>
              <a:rPr lang="ru-RU" sz="1600" dirty="0"/>
              <a:t>Тип проекта: творческий с элементами исследовательского, индивидуальный, средней продолжительности (2 недели). </a:t>
            </a:r>
            <a:br>
              <a:rPr lang="ru-RU" sz="1600" dirty="0"/>
            </a:br>
            <a:r>
              <a:rPr lang="ru-RU" sz="1600" dirty="0"/>
              <a:t/>
            </a:r>
            <a:br>
              <a:rPr lang="ru-RU" sz="1600" dirty="0"/>
            </a:br>
            <a:r>
              <a:rPr lang="ru-RU" sz="1600" dirty="0"/>
              <a:t>Цели проекта: </a:t>
            </a:r>
          </a:p>
          <a:p>
            <a:pPr lvl="0"/>
            <a:r>
              <a:rPr lang="ru-RU" sz="1600" dirty="0" smtClean="0"/>
              <a:t>знакомство </a:t>
            </a:r>
            <a:r>
              <a:rPr lang="ru-RU" sz="1600" dirty="0"/>
              <a:t>с историей жизни своего предка, воспитание ценностного отношения к своему роду; </a:t>
            </a:r>
          </a:p>
          <a:p>
            <a:pPr lvl="0"/>
            <a:r>
              <a:rPr lang="ru-RU" sz="1600" dirty="0" smtClean="0"/>
              <a:t>формирование </a:t>
            </a:r>
            <a:r>
              <a:rPr lang="ru-RU" sz="1600" dirty="0"/>
              <a:t>первоначальных умений собирать информацию на основе устной истории. </a:t>
            </a:r>
          </a:p>
          <a:p>
            <a:r>
              <a:rPr lang="ru-RU" sz="1600" dirty="0"/>
              <a:t/>
            </a:r>
            <a:br>
              <a:rPr lang="ru-RU" sz="1600" dirty="0"/>
            </a:br>
            <a:r>
              <a:rPr lang="ru-RU" sz="1600" dirty="0"/>
              <a:t>Практический результат проекта: подготовка эссе, сочетающего собранный материал по теме и его личностное осмысление; творческая письменная работа «Интервью с…», составленное в жанре рассказа с максимальным соблюдением исторической достоверности; сочинение «Я в прошлом» или «Мой предок в настоящем». </a:t>
            </a:r>
            <a:br>
              <a:rPr lang="ru-RU" sz="1600" dirty="0"/>
            </a:br>
            <a:r>
              <a:rPr lang="ru-RU" sz="1600" dirty="0"/>
              <a:t/>
            </a:r>
            <a:br>
              <a:rPr lang="ru-RU" sz="1600" dirty="0"/>
            </a:br>
            <a:r>
              <a:rPr lang="ru-RU" sz="1600" dirty="0"/>
              <a:t>Работа над проектом: на исследовательском этапе проводится опрос старших родственников об интересующем предке («Чем замечателен этот человек? В какую историческую эпоху он жил? В каких исторических событиях он участвовал? Кто он был по профессии? С какими людьми общался? Его привычки и увлечения»). </a:t>
            </a:r>
            <a:br>
              <a:rPr lang="ru-RU" sz="1600" dirty="0"/>
            </a:br>
            <a:r>
              <a:rPr lang="ru-RU" sz="1600" dirty="0"/>
              <a:t/>
            </a:r>
            <a:br>
              <a:rPr lang="ru-RU" sz="1600" dirty="0"/>
            </a:br>
            <a:endParaRPr lang="ru-RU" sz="1600" dirty="0"/>
          </a:p>
        </p:txBody>
      </p:sp>
    </p:spTree>
    <p:extLst>
      <p:ext uri="{BB962C8B-B14F-4D97-AF65-F5344CB8AC3E}">
        <p14:creationId xmlns:p14="http://schemas.microsoft.com/office/powerpoint/2010/main" val="32082490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6 класс: </a:t>
            </a:r>
            <a:br>
              <a:rPr lang="ru-RU" dirty="0" smtClean="0">
                <a:latin typeface="Monotype Corsiva" panose="03010101010201010101" pitchFamily="66" charset="0"/>
              </a:rPr>
            </a:br>
            <a:r>
              <a:rPr lang="ru-RU" sz="4900" b="1" dirty="0" smtClean="0">
                <a:latin typeface="Monotype Corsiva" panose="03010101010201010101" pitchFamily="66" charset="0"/>
              </a:rPr>
              <a:t>«Неотправленное </a:t>
            </a:r>
            <a:r>
              <a:rPr lang="ru-RU" sz="4900" b="1" dirty="0">
                <a:latin typeface="Monotype Corsiva" panose="03010101010201010101" pitchFamily="66" charset="0"/>
              </a:rPr>
              <a:t>письмо»</a:t>
            </a:r>
          </a:p>
        </p:txBody>
      </p:sp>
      <p:sp>
        <p:nvSpPr>
          <p:cNvPr id="3" name="Объект 2"/>
          <p:cNvSpPr>
            <a:spLocks noGrp="1"/>
          </p:cNvSpPr>
          <p:nvPr>
            <p:ph idx="1"/>
          </p:nvPr>
        </p:nvSpPr>
        <p:spPr/>
        <p:txBody>
          <a:bodyPr/>
          <a:lstStyle/>
          <a:p>
            <a:r>
              <a:rPr lang="ru-RU" dirty="0" smtClean="0"/>
              <a:t>«Неотправленное письмо» герою</a:t>
            </a:r>
            <a:endParaRPr lang="ru-RU" dirty="0"/>
          </a:p>
        </p:txBody>
      </p:sp>
      <p:pic>
        <p:nvPicPr>
          <p:cNvPr id="4098" name="Picture 2" descr="E:\Новая папка (2)\P31104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780928"/>
            <a:ext cx="4860032"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83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1152128"/>
          </a:xfrm>
        </p:spPr>
        <p:txBody>
          <a:bodyPr>
            <a:normAutofit fontScale="90000"/>
          </a:bodyPr>
          <a:lstStyle/>
          <a:p>
            <a:r>
              <a:rPr lang="ru-RU" dirty="0" smtClean="0"/>
              <a:t>Тема </a:t>
            </a:r>
            <a:r>
              <a:rPr lang="ru-RU" dirty="0"/>
              <a:t>патриотизма</a:t>
            </a:r>
            <a:br>
              <a:rPr lang="ru-RU" dirty="0"/>
            </a:br>
            <a:r>
              <a:rPr lang="ru-RU" dirty="0">
                <a:latin typeface="Monotype Corsiva" panose="03010101010201010101" pitchFamily="66" charset="0"/>
              </a:rPr>
              <a:t>П</a:t>
            </a:r>
            <a:r>
              <a:rPr lang="ru-RU" dirty="0" smtClean="0">
                <a:latin typeface="Monotype Corsiva" panose="03010101010201010101" pitchFamily="66" charset="0"/>
              </a:rPr>
              <a:t>роект 6 класс: </a:t>
            </a:r>
            <a:br>
              <a:rPr lang="ru-RU" dirty="0" smtClean="0">
                <a:latin typeface="Monotype Corsiva" panose="03010101010201010101" pitchFamily="66" charset="0"/>
              </a:rPr>
            </a:br>
            <a:r>
              <a:rPr lang="ru-RU" sz="4900" b="1" dirty="0" smtClean="0">
                <a:latin typeface="Monotype Corsiva" panose="03010101010201010101" pitchFamily="66" charset="0"/>
              </a:rPr>
              <a:t>«Школа-маленькая </a:t>
            </a:r>
            <a:r>
              <a:rPr lang="ru-RU" sz="4900" b="1" dirty="0">
                <a:latin typeface="Monotype Corsiva" panose="03010101010201010101" pitchFamily="66" charset="0"/>
              </a:rPr>
              <a:t>страна»</a:t>
            </a:r>
            <a:br>
              <a:rPr lang="ru-RU" sz="4900" b="1" dirty="0">
                <a:latin typeface="Monotype Corsiva" panose="03010101010201010101" pitchFamily="66" charset="0"/>
              </a:rPr>
            </a:br>
            <a:endParaRPr lang="ru-RU" sz="4900" b="1" dirty="0">
              <a:latin typeface="Monotype Corsiva" panose="03010101010201010101" pitchFamily="66" charset="0"/>
            </a:endParaRPr>
          </a:p>
        </p:txBody>
      </p:sp>
      <p:sp>
        <p:nvSpPr>
          <p:cNvPr id="3" name="Объект 2"/>
          <p:cNvSpPr>
            <a:spLocks noGrp="1"/>
          </p:cNvSpPr>
          <p:nvPr>
            <p:ph idx="1"/>
          </p:nvPr>
        </p:nvSpPr>
        <p:spPr>
          <a:xfrm>
            <a:off x="457200" y="2060848"/>
            <a:ext cx="8229600" cy="4065315"/>
          </a:xfrm>
        </p:spPr>
        <p:txBody>
          <a:bodyPr>
            <a:normAutofit fontScale="85000" lnSpcReduction="10000"/>
          </a:bodyPr>
          <a:lstStyle/>
          <a:p>
            <a:r>
              <a:rPr lang="ru-RU" u="sng" dirty="0">
                <a:latin typeface="Times New Roman" panose="02020603050405020304" pitchFamily="18" charset="0"/>
                <a:cs typeface="Times New Roman" panose="02020603050405020304" pitchFamily="18" charset="0"/>
              </a:rPr>
              <a:t>Тип проекта</a:t>
            </a:r>
            <a:r>
              <a:rPr lang="ru-RU" dirty="0">
                <a:latin typeface="Times New Roman" panose="02020603050405020304" pitchFamily="18" charset="0"/>
                <a:cs typeface="Times New Roman" panose="02020603050405020304" pitchFamily="18" charset="0"/>
              </a:rPr>
              <a:t>: исследовательский, </a:t>
            </a:r>
            <a:r>
              <a:rPr lang="ru-RU" dirty="0" smtClean="0">
                <a:latin typeface="Times New Roman" panose="02020603050405020304" pitchFamily="18" charset="0"/>
                <a:cs typeface="Times New Roman" panose="02020603050405020304" pitchFamily="18" charset="0"/>
              </a:rPr>
              <a:t>коллективный, долгосрочный</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Цели </a:t>
            </a:r>
            <a:r>
              <a:rPr lang="ru-RU" dirty="0">
                <a:latin typeface="Times New Roman" panose="02020603050405020304" pitchFamily="18" charset="0"/>
                <a:cs typeface="Times New Roman" panose="02020603050405020304" pitchFamily="18" charset="0"/>
              </a:rPr>
              <a:t>проекта: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знакомство с </a:t>
            </a:r>
            <a:r>
              <a:rPr lang="ru-RU" dirty="0" smtClean="0">
                <a:latin typeface="Times New Roman" panose="02020603050405020304" pitchFamily="18" charset="0"/>
                <a:cs typeface="Times New Roman" panose="02020603050405020304" pitchFamily="18" charset="0"/>
              </a:rPr>
              <a:t>историей страны, символикой;</a:t>
            </a:r>
          </a:p>
          <a:p>
            <a:r>
              <a:rPr lang="ru-RU" dirty="0" smtClean="0">
                <a:latin typeface="Times New Roman" panose="02020603050405020304" pitchFamily="18" charset="0"/>
                <a:cs typeface="Times New Roman" panose="02020603050405020304" pitchFamily="18" charset="0"/>
              </a:rPr>
              <a:t>воспитание </a:t>
            </a:r>
            <a:r>
              <a:rPr lang="ru-RU" dirty="0">
                <a:latin typeface="Times New Roman" panose="02020603050405020304" pitchFamily="18" charset="0"/>
                <a:cs typeface="Times New Roman" panose="02020603050405020304" pitchFamily="18" charset="0"/>
              </a:rPr>
              <a:t>ценностного отношения к </a:t>
            </a:r>
            <a:r>
              <a:rPr lang="ru-RU" dirty="0" smtClean="0">
                <a:latin typeface="Times New Roman" panose="02020603050405020304" pitchFamily="18" charset="0"/>
                <a:cs typeface="Times New Roman" panose="02020603050405020304" pitchFamily="18" charset="0"/>
              </a:rPr>
              <a:t>истории;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формирование </a:t>
            </a:r>
            <a:r>
              <a:rPr lang="ru-RU" dirty="0">
                <a:latin typeface="Times New Roman" panose="02020603050405020304" pitchFamily="18" charset="0"/>
                <a:cs typeface="Times New Roman" panose="02020603050405020304" pitchFamily="18" charset="0"/>
              </a:rPr>
              <a:t>первоначальных умений собирать информацию </a:t>
            </a:r>
            <a:r>
              <a:rPr lang="ru-RU" dirty="0" smtClean="0">
                <a:latin typeface="Times New Roman" panose="02020603050405020304" pitchFamily="18" charset="0"/>
                <a:cs typeface="Times New Roman" panose="02020603050405020304" pitchFamily="18" charset="0"/>
              </a:rPr>
              <a:t>из различных источников.</a:t>
            </a:r>
            <a:r>
              <a:rPr lang="ru-RU" dirty="0">
                <a:latin typeface="Times New Roman" panose="02020603050405020304" pitchFamily="18" charset="0"/>
                <a:cs typeface="Times New Roman" panose="02020603050405020304" pitchFamily="18" charset="0"/>
              </a:rPr>
              <a:t> </a:t>
            </a:r>
          </a:p>
          <a:p>
            <a:pPr marL="0" indent="0">
              <a:buNone/>
            </a:pP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Практический результат проекта: </a:t>
            </a:r>
            <a:r>
              <a:rPr lang="ru-RU" dirty="0" smtClean="0">
                <a:latin typeface="Times New Roman" panose="02020603050405020304" pitchFamily="18" charset="0"/>
                <a:cs typeface="Times New Roman" panose="02020603050405020304" pitchFamily="18" charset="0"/>
              </a:rPr>
              <a:t>КТД</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smtClean="0">
              <a:latin typeface="Times New Roman" panose="02020603050405020304" pitchFamily="18" charset="0"/>
              <a:cs typeface="Times New Roman" panose="02020603050405020304" pitchFamily="18" charset="0"/>
            </a:endParaRPr>
          </a:p>
          <a:p>
            <a:pPr marL="0" indent="0">
              <a:buNone/>
            </a:pPr>
            <a:endParaRPr lang="ru-RU" dirty="0" smtClean="0"/>
          </a:p>
          <a:p>
            <a:pPr marL="0" indent="0">
              <a:buNone/>
            </a:pPr>
            <a:endParaRPr lang="ru-RU" dirty="0"/>
          </a:p>
        </p:txBody>
      </p:sp>
    </p:spTree>
    <p:extLst>
      <p:ext uri="{BB962C8B-B14F-4D97-AF65-F5344CB8AC3E}">
        <p14:creationId xmlns:p14="http://schemas.microsoft.com/office/powerpoint/2010/main" val="405886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Monotype Corsiva" panose="03010101010201010101" pitchFamily="66" charset="0"/>
              </a:rPr>
              <a:t>Немного истории:</a:t>
            </a:r>
            <a:endParaRPr lang="ru-RU" dirty="0"/>
          </a:p>
        </p:txBody>
      </p:sp>
      <p:sp>
        <p:nvSpPr>
          <p:cNvPr id="3" name="Объект 2"/>
          <p:cNvSpPr>
            <a:spLocks noGrp="1"/>
          </p:cNvSpPr>
          <p:nvPr>
            <p:ph idx="1"/>
          </p:nvPr>
        </p:nvSpPr>
        <p:spPr/>
        <p:txBody>
          <a:bodyPr/>
          <a:lstStyle/>
          <a:p>
            <a:r>
              <a:rPr lang="ru-RU" dirty="0"/>
              <a:t>Метод проектов широко использовался в России до 30-х годов, но постановлением ЦК ВКП/б/ в 1931 году метод проектов был осужден, и с тех пор до недавнего времени в России больше не предпринималось сколько-нибудь серьезных попыток возродить этот метод в школьной практике.</a:t>
            </a:r>
          </a:p>
          <a:p>
            <a:endParaRPr lang="ru-RU" dirty="0"/>
          </a:p>
        </p:txBody>
      </p:sp>
    </p:spTree>
    <p:extLst>
      <p:ext uri="{BB962C8B-B14F-4D97-AF65-F5344CB8AC3E}">
        <p14:creationId xmlns:p14="http://schemas.microsoft.com/office/powerpoint/2010/main" val="495604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rmAutofit fontScale="90000"/>
          </a:bodyPr>
          <a:lstStyle/>
          <a:p>
            <a:r>
              <a:rPr lang="ru-RU" dirty="0" smtClean="0">
                <a:latin typeface="Monotype Corsiva" panose="03010101010201010101" pitchFamily="66" charset="0"/>
              </a:rPr>
              <a:t>КТД 6 класс: </a:t>
            </a:r>
            <a:r>
              <a:rPr lang="ru-RU" b="1" dirty="0" smtClean="0">
                <a:latin typeface="Monotype Corsiva" panose="03010101010201010101" pitchFamily="66" charset="0"/>
              </a:rPr>
              <a:t>«Школа-маленькая страна»</a:t>
            </a:r>
            <a:endParaRPr lang="ru-RU" b="1" dirty="0">
              <a:latin typeface="Monotype Corsiva" panose="03010101010201010101" pitchFamily="66" charset="0"/>
            </a:endParaRPr>
          </a:p>
        </p:txBody>
      </p:sp>
      <p:pic>
        <p:nvPicPr>
          <p:cNvPr id="6" name="Picture 7" descr="E:\ктд 6 кл\IMG_5739.JPG"/>
          <p:cNvPicPr>
            <a:picLocks noChangeAspect="1" noChangeArrowheads="1"/>
          </p:cNvPicPr>
          <p:nvPr/>
        </p:nvPicPr>
        <p:blipFill rotWithShape="1">
          <a:blip r:embed="rId2">
            <a:extLst>
              <a:ext uri="{28A0092B-C50C-407E-A947-70E740481C1C}">
                <a14:useLocalDpi xmlns:a14="http://schemas.microsoft.com/office/drawing/2010/main" val="0"/>
              </a:ext>
            </a:extLst>
          </a:blip>
          <a:srcRect l="5379" t="8048" r="9481"/>
          <a:stretch/>
        </p:blipFill>
        <p:spPr bwMode="auto">
          <a:xfrm>
            <a:off x="4401855" y="1379992"/>
            <a:ext cx="4098318" cy="2953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ктд 6 кл\IMG_5744.JPG"/>
          <p:cNvPicPr>
            <a:picLocks noChangeAspect="1" noChangeArrowheads="1"/>
          </p:cNvPicPr>
          <p:nvPr/>
        </p:nvPicPr>
        <p:blipFill rotWithShape="1">
          <a:blip r:embed="rId3">
            <a:extLst>
              <a:ext uri="{28A0092B-C50C-407E-A947-70E740481C1C}">
                <a14:useLocalDpi xmlns:a14="http://schemas.microsoft.com/office/drawing/2010/main" val="0"/>
              </a:ext>
            </a:extLst>
          </a:blip>
          <a:srcRect t="11399" r="20793"/>
          <a:stretch/>
        </p:blipFill>
        <p:spPr bwMode="auto">
          <a:xfrm>
            <a:off x="4401855" y="4044470"/>
            <a:ext cx="3738491" cy="2790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ктд 6 кл\IMG_5740.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5509" t="9957" r="16894"/>
          <a:stretch/>
        </p:blipFill>
        <p:spPr bwMode="auto">
          <a:xfrm>
            <a:off x="251520" y="995044"/>
            <a:ext cx="3431172" cy="30494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ктд 6 кл\IMG_57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986" t="18893" r="19181" b="-1849"/>
          <a:stretch/>
        </p:blipFill>
        <p:spPr bwMode="auto">
          <a:xfrm>
            <a:off x="649746" y="3722702"/>
            <a:ext cx="3732239" cy="313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528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ктд 6 кл\DSCN77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0537" y="1423733"/>
            <a:ext cx="3456384" cy="25924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6722" y="2228379"/>
            <a:ext cx="3399690" cy="226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E:\ктд 6 кл\DSCN77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592" y="3987191"/>
            <a:ext cx="3492391" cy="2620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ктд 6 кл\DSCN77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914" y="4239614"/>
            <a:ext cx="3247539" cy="24356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ктд 6 кл\DSCN77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3405" y="2348880"/>
            <a:ext cx="2693773" cy="2020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ктд 6 кл\DSCN77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647" y="764704"/>
            <a:ext cx="1951037" cy="1463675"/>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КТД 6 класс: </a:t>
            </a:r>
            <a:r>
              <a:rPr lang="ru-RU" b="1" dirty="0" smtClean="0">
                <a:latin typeface="Monotype Corsiva" panose="03010101010201010101" pitchFamily="66" charset="0"/>
              </a:rPr>
              <a:t>«Школа-маленькая страна»</a:t>
            </a:r>
            <a:endParaRPr lang="ru-RU" b="1" dirty="0">
              <a:latin typeface="Monotype Corsiva" panose="03010101010201010101" pitchFamily="66" charset="0"/>
            </a:endParaRPr>
          </a:p>
        </p:txBody>
      </p:sp>
    </p:spTree>
    <p:extLst>
      <p:ext uri="{BB962C8B-B14F-4D97-AF65-F5344CB8AC3E}">
        <p14:creationId xmlns:p14="http://schemas.microsoft.com/office/powerpoint/2010/main" val="21545256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2088232"/>
          </a:xfrm>
        </p:spPr>
        <p:txBody>
          <a:bodyPr>
            <a:normAutofit fontScale="90000"/>
          </a:bodyPr>
          <a:lstStyle/>
          <a:p>
            <a:r>
              <a:rPr lang="ru-RU" dirty="0" smtClean="0">
                <a:latin typeface="Times New Roman" panose="02020603050405020304" pitchFamily="18" charset="0"/>
                <a:cs typeface="Times New Roman" panose="02020603050405020304" pitchFamily="18" charset="0"/>
              </a:rPr>
              <a:t> </a:t>
            </a:r>
            <a:r>
              <a:rPr lang="ru-RU" dirty="0">
                <a:latin typeface="Monotype Corsiva" panose="03010101010201010101" pitchFamily="66" charset="0"/>
                <a:cs typeface="Times New Roman" panose="02020603050405020304" pitchFamily="18" charset="0"/>
              </a:rPr>
              <a:t>П</a:t>
            </a:r>
            <a:r>
              <a:rPr lang="ru-RU" dirty="0" smtClean="0">
                <a:latin typeface="Monotype Corsiva" panose="03010101010201010101" pitchFamily="66" charset="0"/>
                <a:cs typeface="Times New Roman" panose="02020603050405020304" pitchFamily="18" charset="0"/>
              </a:rPr>
              <a:t>роектные  </a:t>
            </a:r>
            <a:r>
              <a:rPr lang="ru-RU" dirty="0">
                <a:latin typeface="Monotype Corsiva" panose="03010101010201010101" pitchFamily="66" charset="0"/>
                <a:cs typeface="Times New Roman" panose="02020603050405020304" pitchFamily="18" charset="0"/>
              </a:rPr>
              <a:t>задачи на образовательном переходе (5-6 классы) есть шаг к проектной деятельности в подростковой школе (7-9 классы)</a:t>
            </a:r>
            <a:br>
              <a:rPr lang="ru-RU" dirty="0">
                <a:latin typeface="Monotype Corsiva" panose="03010101010201010101" pitchFamily="66" charset="0"/>
                <a:cs typeface="Times New Roman" panose="02020603050405020304" pitchFamily="18" charset="0"/>
              </a:rPr>
            </a:br>
            <a:endParaRPr lang="ru-RU" dirty="0">
              <a:latin typeface="Monotype Corsiva" panose="03010101010201010101" pitchFamily="66" charset="0"/>
              <a:cs typeface="Times New Roman" panose="02020603050405020304" pitchFamily="18" charset="0"/>
            </a:endParaRPr>
          </a:p>
        </p:txBody>
      </p:sp>
      <p:sp>
        <p:nvSpPr>
          <p:cNvPr id="3" name="Объект 2"/>
          <p:cNvSpPr>
            <a:spLocks noGrp="1"/>
          </p:cNvSpPr>
          <p:nvPr>
            <p:ph idx="1"/>
          </p:nvPr>
        </p:nvSpPr>
        <p:spPr>
          <a:xfrm>
            <a:off x="457200" y="3212976"/>
            <a:ext cx="8229600" cy="2913187"/>
          </a:xfrm>
        </p:spPr>
        <p:txBody>
          <a:bodyPr/>
          <a:lstStyle/>
          <a:p>
            <a:r>
              <a:rPr lang="ru-RU" b="1" i="1" dirty="0"/>
              <a:t>На этапе самоопределения</a:t>
            </a:r>
            <a:r>
              <a:rPr lang="ru-RU" dirty="0"/>
              <a:t>  (7-9 классы) появляются проектные формы учебной деятельности, учебное  и социальное  проектирование. </a:t>
            </a:r>
          </a:p>
          <a:p>
            <a:endParaRPr lang="ru-RU" dirty="0"/>
          </a:p>
        </p:txBody>
      </p:sp>
    </p:spTree>
    <p:extLst>
      <p:ext uri="{BB962C8B-B14F-4D97-AF65-F5344CB8AC3E}">
        <p14:creationId xmlns:p14="http://schemas.microsoft.com/office/powerpoint/2010/main" val="23430720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7-11 класс: </a:t>
            </a:r>
            <a:br>
              <a:rPr lang="ru-RU" dirty="0" smtClean="0">
                <a:latin typeface="Monotype Corsiva" panose="03010101010201010101" pitchFamily="66" charset="0"/>
              </a:rPr>
            </a:br>
            <a:r>
              <a:rPr lang="ru-RU" sz="4900" b="1" dirty="0" smtClean="0">
                <a:latin typeface="Monotype Corsiva" panose="03010101010201010101" pitchFamily="66" charset="0"/>
              </a:rPr>
              <a:t>«Суд над исторической личностью»</a:t>
            </a:r>
            <a:endParaRPr lang="ru-RU" sz="4900" b="1" dirty="0">
              <a:latin typeface="Monotype Corsiva" panose="03010101010201010101" pitchFamily="66" charset="0"/>
            </a:endParaRPr>
          </a:p>
        </p:txBody>
      </p:sp>
      <p:sp>
        <p:nvSpPr>
          <p:cNvPr id="3" name="Объект 2"/>
          <p:cNvSpPr>
            <a:spLocks noGrp="1"/>
          </p:cNvSpPr>
          <p:nvPr>
            <p:ph idx="1"/>
          </p:nvPr>
        </p:nvSpPr>
        <p:spPr/>
        <p:txBody>
          <a:bodyPr>
            <a:normAutofit fontScale="85000" lnSpcReduction="20000"/>
          </a:bodyPr>
          <a:lstStyle/>
          <a:p>
            <a:r>
              <a:rPr lang="ru-RU" dirty="0" smtClean="0"/>
              <a:t>Школьникам очень нравятся </a:t>
            </a:r>
            <a:r>
              <a:rPr lang="ru-RU" dirty="0"/>
              <a:t>уроки-суды над знаменитыми историческими деятелями России: «Александр Невский – был ли иной путь?», «Иван Грозный – гений или злодей?», «Петр I – великий реформатор или тиран?» «Александр II – реформатор или реакционер?», «Смутное время - кто враг, кто друг?» </a:t>
            </a:r>
            <a:r>
              <a:rPr lang="ru-RU" dirty="0" smtClean="0"/>
              <a:t>Такие </a:t>
            </a:r>
            <a:r>
              <a:rPr lang="ru-RU" dirty="0"/>
              <a:t>занятия требуют большой предварительной подготовки учащихся, в том числе изучения многих исторических источников, научной литературы, умения их сопоставлять и анализировать, позволяют проявить их исследовательские и ораторские способности.</a:t>
            </a:r>
          </a:p>
          <a:p>
            <a:endParaRPr lang="ru-RU" dirty="0"/>
          </a:p>
        </p:txBody>
      </p:sp>
    </p:spTree>
    <p:extLst>
      <p:ext uri="{BB962C8B-B14F-4D97-AF65-F5344CB8AC3E}">
        <p14:creationId xmlns:p14="http://schemas.microsoft.com/office/powerpoint/2010/main" val="24932320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800" dirty="0" smtClean="0">
                <a:latin typeface="Monotype Corsiva" panose="03010101010201010101" pitchFamily="66" charset="0"/>
              </a:rPr>
              <a:t>7 класс. Ролевая игра:</a:t>
            </a:r>
            <a:br>
              <a:rPr lang="ru-RU" sz="4800" dirty="0" smtClean="0">
                <a:latin typeface="Monotype Corsiva" panose="03010101010201010101" pitchFamily="66" charset="0"/>
              </a:rPr>
            </a:br>
            <a:r>
              <a:rPr lang="ru-RU" sz="4800" b="1" dirty="0" smtClean="0">
                <a:latin typeface="Monotype Corsiva" panose="03010101010201010101" pitchFamily="66" charset="0"/>
              </a:rPr>
              <a:t>  </a:t>
            </a:r>
            <a:r>
              <a:rPr lang="ru-RU" sz="5300" b="1" dirty="0" smtClean="0">
                <a:latin typeface="Monotype Corsiva" panose="03010101010201010101" pitchFamily="66" charset="0"/>
              </a:rPr>
              <a:t>«Суд над Петром I»</a:t>
            </a:r>
            <a:endParaRPr lang="ru-RU" sz="5300" b="1" dirty="0">
              <a:latin typeface="Monotype Corsiva" panose="03010101010201010101" pitchFamily="66" charset="0"/>
            </a:endParaRPr>
          </a:p>
        </p:txBody>
      </p:sp>
      <p:sp>
        <p:nvSpPr>
          <p:cNvPr id="3" name="Объект 2"/>
          <p:cNvSpPr>
            <a:spLocks noGrp="1"/>
          </p:cNvSpPr>
          <p:nvPr>
            <p:ph idx="1"/>
          </p:nvPr>
        </p:nvSpPr>
        <p:spPr/>
        <p:txBody>
          <a:bodyPr/>
          <a:lstStyle/>
          <a:p>
            <a:pPr marL="0" indent="0">
              <a:buNone/>
            </a:pPr>
            <a:r>
              <a:rPr lang="ru-RU" dirty="0" smtClean="0"/>
              <a:t>Обобщающе-повторительный урок по теме: «Правление Петра </a:t>
            </a:r>
            <a:r>
              <a:rPr lang="en-US" dirty="0" smtClean="0"/>
              <a:t>I</a:t>
            </a:r>
            <a:r>
              <a:rPr lang="ru-RU" dirty="0" smtClean="0"/>
              <a:t>»</a:t>
            </a:r>
            <a:endParaRPr lang="ru-RU" dirty="0"/>
          </a:p>
        </p:txBody>
      </p:sp>
      <p:pic>
        <p:nvPicPr>
          <p:cNvPr id="4" name="Picture 5" descr="E:\Новая папка (4)\image-26-03-14-04-52-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564904"/>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E:\Новая папка (4)\image-26-03-14-04-51-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52" y="4293095"/>
            <a:ext cx="2553272" cy="2553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E:\Новая папка (4)\image-26-03-14-04-51-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708919"/>
            <a:ext cx="266429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Новая папка (4)\image-26-03-14-04-51-1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401207"/>
            <a:ext cx="2337048" cy="2337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Новая папка (4)\image-26-03-14-04-51-12.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077244"/>
            <a:ext cx="2392660" cy="2392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Новая папка (4)\image-26-03-14-04-51-15.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326" y="4025043"/>
            <a:ext cx="2664296"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576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08720"/>
            <a:ext cx="8229600" cy="1008112"/>
          </a:xfrm>
        </p:spPr>
        <p:txBody>
          <a:bodyPr>
            <a:normAutofit fontScale="90000"/>
          </a:bodyPr>
          <a:lstStyle/>
          <a:p>
            <a:r>
              <a:rPr lang="ru-RU" sz="4900" dirty="0" smtClean="0">
                <a:latin typeface="Monotype Corsiva" panose="03010101010201010101" pitchFamily="66" charset="0"/>
              </a:rPr>
              <a:t>Проект 7 класс: </a:t>
            </a:r>
            <a:r>
              <a:rPr lang="ru-RU" sz="4900" b="1" dirty="0" smtClean="0">
                <a:latin typeface="Monotype Corsiva" panose="03010101010201010101" pitchFamily="66" charset="0"/>
              </a:rPr>
              <a:t/>
            </a:r>
            <a:br>
              <a:rPr lang="ru-RU" sz="4900" b="1" dirty="0" smtClean="0">
                <a:latin typeface="Monotype Corsiva" panose="03010101010201010101" pitchFamily="66" charset="0"/>
              </a:rPr>
            </a:br>
            <a:r>
              <a:rPr lang="ru-RU" sz="4900" b="1" dirty="0" smtClean="0">
                <a:latin typeface="Monotype Corsiva" panose="03010101010201010101" pitchFamily="66" charset="0"/>
              </a:rPr>
              <a:t>«Биография </a:t>
            </a:r>
            <a:r>
              <a:rPr lang="ru-RU" sz="4900" b="1" dirty="0">
                <a:latin typeface="Monotype Corsiva" panose="03010101010201010101" pitchFamily="66" charset="0"/>
              </a:rPr>
              <a:t>моего предка»</a:t>
            </a:r>
            <a:r>
              <a:rPr lang="ru-RU" b="1" dirty="0">
                <a:latin typeface="Monotype Corsiva" panose="03010101010201010101" pitchFamily="66" charset="0"/>
              </a:rPr>
              <a:t> </a:t>
            </a:r>
            <a:r>
              <a:rPr lang="ru-RU" dirty="0">
                <a:latin typeface="Monotype Corsiva" panose="03010101010201010101" pitchFamily="66" charset="0"/>
              </a:rPr>
              <a:t/>
            </a:r>
            <a:br>
              <a:rPr lang="ru-RU" dirty="0">
                <a:latin typeface="Monotype Corsiva" panose="03010101010201010101" pitchFamily="66" charset="0"/>
              </a:rPr>
            </a:b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p:txBody>
          <a:bodyPr>
            <a:normAutofit fontScale="92500" lnSpcReduction="20000"/>
          </a:bodyPr>
          <a:lstStyle/>
          <a:p>
            <a:r>
              <a:rPr lang="ru-RU" u="sng" dirty="0">
                <a:latin typeface="Times New Roman" panose="02020603050405020304" pitchFamily="18" charset="0"/>
                <a:cs typeface="Times New Roman" panose="02020603050405020304" pitchFamily="18" charset="0"/>
              </a:rPr>
              <a:t>Тип проекта</a:t>
            </a:r>
            <a:r>
              <a:rPr lang="ru-RU" dirty="0">
                <a:latin typeface="Times New Roman" panose="02020603050405020304" pitchFamily="18" charset="0"/>
                <a:cs typeface="Times New Roman" panose="02020603050405020304" pitchFamily="18" charset="0"/>
              </a:rPr>
              <a:t>: исследовательский, индивидуальный, средней продолжительности (2 недели).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u="sng" dirty="0">
                <a:latin typeface="Times New Roman" panose="02020603050405020304" pitchFamily="18" charset="0"/>
                <a:cs typeface="Times New Roman" panose="02020603050405020304" pitchFamily="18" charset="0"/>
              </a:rPr>
              <a:t>Цели проекта</a:t>
            </a:r>
            <a:r>
              <a:rPr lang="ru-RU" dirty="0">
                <a:latin typeface="Times New Roman" panose="02020603050405020304" pitchFamily="18" charset="0"/>
                <a:cs typeface="Times New Roman" panose="02020603050405020304" pitchFamily="18" charset="0"/>
              </a:rPr>
              <a:t>: </a:t>
            </a:r>
          </a:p>
          <a:p>
            <a:pPr lvl="0"/>
            <a:r>
              <a:rPr lang="ru-RU" dirty="0" smtClean="0">
                <a:latin typeface="Times New Roman" panose="02020603050405020304" pitchFamily="18" charset="0"/>
                <a:cs typeface="Times New Roman" panose="02020603050405020304" pitchFamily="18" charset="0"/>
              </a:rPr>
              <a:t>установление </a:t>
            </a:r>
            <a:r>
              <a:rPr lang="ru-RU" dirty="0">
                <a:latin typeface="Times New Roman" panose="02020603050405020304" pitchFamily="18" charset="0"/>
                <a:cs typeface="Times New Roman" panose="02020603050405020304" pitchFamily="18" charset="0"/>
              </a:rPr>
              <a:t>связи между историей семьи и историей Отечества; </a:t>
            </a:r>
          </a:p>
          <a:p>
            <a:pPr lvl="0"/>
            <a:r>
              <a:rPr lang="ru-RU" dirty="0" smtClean="0">
                <a:latin typeface="Times New Roman" panose="02020603050405020304" pitchFamily="18" charset="0"/>
                <a:cs typeface="Times New Roman" panose="02020603050405020304" pitchFamily="18" charset="0"/>
              </a:rPr>
              <a:t>включение </a:t>
            </a:r>
            <a:r>
              <a:rPr lang="ru-RU" dirty="0">
                <a:latin typeface="Times New Roman" panose="02020603050405020304" pitchFamily="18" charset="0"/>
                <a:cs typeface="Times New Roman" panose="02020603050405020304" pitchFamily="18" charset="0"/>
              </a:rPr>
              <a:t>ребенка в систему ценностных отношений своих предков; </a:t>
            </a:r>
          </a:p>
          <a:p>
            <a:pPr lvl="0"/>
            <a:r>
              <a:rPr lang="ru-RU" dirty="0" smtClean="0">
                <a:latin typeface="Times New Roman" panose="02020603050405020304" pitchFamily="18" charset="0"/>
                <a:cs typeface="Times New Roman" panose="02020603050405020304" pitchFamily="18" charset="0"/>
              </a:rPr>
              <a:t>исследование </a:t>
            </a:r>
            <a:r>
              <a:rPr lang="ru-RU" dirty="0">
                <a:latin typeface="Times New Roman" panose="02020603050405020304" pitchFamily="18" charset="0"/>
                <a:cs typeface="Times New Roman" panose="02020603050405020304" pitchFamily="18" charset="0"/>
              </a:rPr>
              <a:t>вклада одного из предков в историю родины, региона, города. </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732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7 класс: </a:t>
            </a:r>
            <a:r>
              <a:rPr lang="ru-RU" b="1" dirty="0" smtClean="0">
                <a:latin typeface="Monotype Corsiva" panose="03010101010201010101" pitchFamily="66" charset="0"/>
              </a:rPr>
              <a:t>«Кем быть? Можно ли и нужно ли подростку работать?»</a:t>
            </a:r>
            <a:endParaRPr lang="ru-RU" b="1" dirty="0">
              <a:latin typeface="Monotype Corsiva" panose="03010101010201010101" pitchFamily="66" charset="0"/>
            </a:endParaRPr>
          </a:p>
        </p:txBody>
      </p:sp>
      <p:sp>
        <p:nvSpPr>
          <p:cNvPr id="3" name="Объект 2"/>
          <p:cNvSpPr>
            <a:spLocks noGrp="1"/>
          </p:cNvSpPr>
          <p:nvPr>
            <p:ph idx="1"/>
          </p:nvPr>
        </p:nvSpPr>
        <p:spPr/>
        <p:txBody>
          <a:bodyPr>
            <a:normAutofit fontScale="92500" lnSpcReduction="10000"/>
          </a:bodyPr>
          <a:lstStyle/>
          <a:p>
            <a:r>
              <a:rPr lang="ru-RU" dirty="0" smtClean="0"/>
              <a:t>До </a:t>
            </a:r>
            <a:r>
              <a:rPr lang="ru-RU" dirty="0"/>
              <a:t>проведения уроков по подготовке </a:t>
            </a:r>
            <a:r>
              <a:rPr lang="ru-RU" dirty="0" smtClean="0"/>
              <a:t>вышеперечисленного </a:t>
            </a:r>
            <a:r>
              <a:rPr lang="ru-RU" dirty="0"/>
              <a:t>проектов учащимися изучалась рекламная продукция, проводился социологический опрос, изучались отдельные статьи Трудового и Гражданского Кодексов, использовались возможности Интернета. Продуктом проекта «Кем быть? Можно ли и нужно ли подростку работать?» стала подготовка </a:t>
            </a:r>
            <a:r>
              <a:rPr lang="ru-RU" b="1" dirty="0"/>
              <a:t>Памятки </a:t>
            </a:r>
            <a:r>
              <a:rPr lang="ru-RU" dirty="0"/>
              <a:t>для подростков, желающих работать.</a:t>
            </a:r>
          </a:p>
        </p:txBody>
      </p:sp>
    </p:spTree>
    <p:extLst>
      <p:ext uri="{BB962C8B-B14F-4D97-AF65-F5344CB8AC3E}">
        <p14:creationId xmlns:p14="http://schemas.microsoft.com/office/powerpoint/2010/main" val="22398109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52128"/>
          </a:xfrm>
        </p:spPr>
        <p:txBody>
          <a:bodyPr>
            <a:normAutofit fontScale="90000"/>
          </a:bodyPr>
          <a:lstStyle/>
          <a:p>
            <a:r>
              <a:rPr lang="ru-RU" dirty="0" smtClean="0">
                <a:latin typeface="Monotype Corsiva" panose="03010101010201010101" pitchFamily="66" charset="0"/>
              </a:rPr>
              <a:t>Проект 8 класс: </a:t>
            </a:r>
            <a:br>
              <a:rPr lang="ru-RU" dirty="0" smtClean="0">
                <a:latin typeface="Monotype Corsiva" panose="03010101010201010101" pitchFamily="66" charset="0"/>
              </a:rPr>
            </a:br>
            <a:r>
              <a:rPr lang="ru-RU" dirty="0" smtClean="0">
                <a:latin typeface="Monotype Corsiva" panose="03010101010201010101" pitchFamily="66" charset="0"/>
              </a:rPr>
              <a:t>«Мой любимый исторический персонаж»</a:t>
            </a:r>
            <a:endParaRPr lang="ru-RU" dirty="0">
              <a:latin typeface="Monotype Corsiva" panose="03010101010201010101" pitchFamily="66" charset="0"/>
            </a:endParaRPr>
          </a:p>
        </p:txBody>
      </p:sp>
      <p:pic>
        <p:nvPicPr>
          <p:cNvPr id="7170" name="Picture 2" descr="E:\Предметная неделя 2011-2012 уч. год\Предметная неделя 2011-2012 уч. год\Быкова Н.В\Фото с конкурса\DSC00228.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9200" y="3825183"/>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Предметная неделя 2011-2012 уч. год\Предметная неделя 2011-2012 уч. год\Быкова Н.В\Фото с конкурса\DSC0023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93302" y="141277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E:\Предметная неделя 2011-2012 уч. год\Предметная неделя 2011-2012 уч. год\Быкова Н.В\Фото с конкурса\DSC002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45416"/>
            <a:ext cx="3446240" cy="2584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Предметная неделя 2011-2012 уч. год\Предметная неделя 2011-2012 уч. год\Быкова Н.В\Фото с конкурса\DSC002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382905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Конкурс фото\DSCN38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1988840"/>
            <a:ext cx="3264595" cy="244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6685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962674"/>
          </a:xfrm>
        </p:spPr>
        <p:txBody>
          <a:bodyPr>
            <a:noAutofit/>
          </a:bodyPr>
          <a:lstStyle/>
          <a:p>
            <a:r>
              <a:rPr lang="ru-RU" sz="6000" dirty="0" smtClean="0">
                <a:latin typeface="Monotype Corsiva" panose="03010101010201010101" pitchFamily="66" charset="0"/>
              </a:rPr>
              <a:t>Проект 7-8 класс: </a:t>
            </a:r>
            <a:br>
              <a:rPr lang="ru-RU" sz="6000" dirty="0" smtClean="0">
                <a:latin typeface="Monotype Corsiva" panose="03010101010201010101" pitchFamily="66" charset="0"/>
              </a:rPr>
            </a:br>
            <a:r>
              <a:rPr lang="ru-RU" b="1" dirty="0" smtClean="0">
                <a:latin typeface="Monotype Corsiva" panose="03010101010201010101" pitchFamily="66" charset="0"/>
              </a:rPr>
              <a:t>«Хочу  ли </a:t>
            </a:r>
            <a:r>
              <a:rPr lang="ru-RU" b="1" dirty="0">
                <a:latin typeface="Monotype Corsiva" panose="03010101010201010101" pitchFamily="66" charset="0"/>
              </a:rPr>
              <a:t>я быть Наполеоном</a:t>
            </a:r>
            <a:r>
              <a:rPr lang="ru-RU" b="1" dirty="0" smtClean="0">
                <a:latin typeface="Monotype Corsiva" panose="03010101010201010101" pitchFamily="66" charset="0"/>
              </a:rPr>
              <a:t>?»</a:t>
            </a:r>
            <a:r>
              <a:rPr lang="ru-RU" b="1" dirty="0">
                <a:latin typeface="Monotype Corsiva" panose="03010101010201010101" pitchFamily="66" charset="0"/>
              </a:rPr>
              <a:t/>
            </a:r>
            <a:br>
              <a:rPr lang="ru-RU" b="1" dirty="0">
                <a:latin typeface="Monotype Corsiva" panose="03010101010201010101" pitchFamily="66" charset="0"/>
              </a:rPr>
            </a:br>
            <a:r>
              <a:rPr lang="ru-RU" b="1" dirty="0">
                <a:latin typeface="Monotype Corsiva" panose="03010101010201010101" pitchFamily="66" charset="0"/>
              </a:rPr>
              <a:t>«Тишайший» царь Алексей Михайлович. Так ли это</a:t>
            </a:r>
            <a:r>
              <a:rPr lang="ru-RU" b="1" dirty="0" smtClean="0">
                <a:latin typeface="Monotype Corsiva" panose="03010101010201010101" pitchFamily="66" charset="0"/>
              </a:rPr>
              <a:t>?»</a:t>
            </a:r>
            <a:br>
              <a:rPr lang="ru-RU" b="1" dirty="0" smtClean="0">
                <a:latin typeface="Monotype Corsiva" panose="03010101010201010101" pitchFamily="66" charset="0"/>
              </a:rPr>
            </a:br>
            <a:r>
              <a:rPr lang="ru-RU" b="1" dirty="0" smtClean="0">
                <a:latin typeface="Monotype Corsiva" panose="03010101010201010101" pitchFamily="66" charset="0"/>
              </a:rPr>
              <a:t> </a:t>
            </a:r>
            <a:r>
              <a:rPr lang="ru-RU" b="1" dirty="0">
                <a:latin typeface="Monotype Corsiva" panose="03010101010201010101" pitchFamily="66" charset="0"/>
              </a:rPr>
              <a:t>«Жены декабристов: подвиг или авантюра?»</a:t>
            </a:r>
            <a:br>
              <a:rPr lang="ru-RU" b="1" dirty="0">
                <a:latin typeface="Monotype Corsiva" panose="03010101010201010101" pitchFamily="66" charset="0"/>
              </a:rPr>
            </a:br>
            <a:endParaRPr lang="ru-RU" b="1" dirty="0">
              <a:latin typeface="Monotype Corsiva" panose="03010101010201010101" pitchFamily="66" charset="0"/>
            </a:endParaRPr>
          </a:p>
        </p:txBody>
      </p:sp>
    </p:spTree>
    <p:extLst>
      <p:ext uri="{BB962C8B-B14F-4D97-AF65-F5344CB8AC3E}">
        <p14:creationId xmlns:p14="http://schemas.microsoft.com/office/powerpoint/2010/main" val="3246421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19256" cy="1417638"/>
          </a:xfrm>
        </p:spPr>
        <p:txBody>
          <a:bodyPr>
            <a:normAutofit/>
          </a:bodyPr>
          <a:lstStyle/>
          <a:p>
            <a:r>
              <a:rPr lang="ru-RU" dirty="0" smtClean="0">
                <a:latin typeface="Monotype Corsiva" panose="03010101010201010101" pitchFamily="66" charset="0"/>
              </a:rPr>
              <a:t>Проект: «Молодёжные субкультуры»</a:t>
            </a:r>
            <a:endParaRPr lang="ru-RU" dirty="0">
              <a:latin typeface="Monotype Corsiva" panose="03010101010201010101" pitchFamily="66" charset="0"/>
            </a:endParaRP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752"/>
            <a:ext cx="2542252" cy="319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descr="E:\5\27407222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216" y="1165072"/>
            <a:ext cx="294986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5\628628i_puke_rainbows_by_nitemare_photograph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5" y="1474835"/>
            <a:ext cx="2745860" cy="1831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E:\5\3792959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011" y="4005064"/>
            <a:ext cx="320706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5\0927b78fd74d27ebf1d21c5c571923b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8218" y="1916833"/>
            <a:ext cx="2328321" cy="2780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E:\5\punk-colours-defaul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 y="4497346"/>
            <a:ext cx="3076946" cy="2051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E:\5\30297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8256" y="3950005"/>
            <a:ext cx="2989036" cy="224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720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lstStyle/>
          <a:p>
            <a:r>
              <a:rPr lang="ru-RU" dirty="0"/>
              <a:t>	</a:t>
            </a:r>
            <a:r>
              <a:rPr lang="ru-RU" sz="4400" dirty="0">
                <a:latin typeface="Monotype Corsiva" panose="03010101010201010101" pitchFamily="66" charset="0"/>
              </a:rPr>
              <a:t>Проектирование (проектная деятельность)  –  это обязательно практическая деятельность, где </a:t>
            </a:r>
            <a:r>
              <a:rPr lang="ru-RU" sz="4400" u="sng" dirty="0">
                <a:latin typeface="Monotype Corsiva" panose="03010101010201010101" pitchFamily="66" charset="0"/>
              </a:rPr>
              <a:t>школьники сами ставят цели</a:t>
            </a:r>
            <a:r>
              <a:rPr lang="ru-RU" sz="4400" dirty="0">
                <a:latin typeface="Monotype Corsiva" panose="03010101010201010101" pitchFamily="66" charset="0"/>
              </a:rPr>
              <a:t> своего проектирования</a:t>
            </a:r>
          </a:p>
        </p:txBody>
      </p:sp>
      <p:pic>
        <p:nvPicPr>
          <p:cNvPr id="4" name="Picture 2" descr="C:\Users\пк\Desktop\fgos_zna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3429000"/>
            <a:ext cx="2405343" cy="30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604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9 класс: </a:t>
            </a:r>
            <a:br>
              <a:rPr lang="ru-RU" dirty="0" smtClean="0">
                <a:latin typeface="Monotype Corsiva" panose="03010101010201010101" pitchFamily="66" charset="0"/>
              </a:rPr>
            </a:br>
            <a:r>
              <a:rPr lang="ru-RU" dirty="0" smtClean="0">
                <a:latin typeface="Monotype Corsiva" panose="03010101010201010101" pitchFamily="66" charset="0"/>
              </a:rPr>
              <a:t> </a:t>
            </a:r>
            <a:r>
              <a:rPr lang="ru-RU" sz="4900" b="1" dirty="0">
                <a:latin typeface="Monotype Corsiva" panose="03010101010201010101" pitchFamily="66" charset="0"/>
              </a:rPr>
              <a:t>«Первая мировая война</a:t>
            </a:r>
            <a:r>
              <a:rPr lang="ru-RU" sz="4900" b="1" dirty="0" smtClean="0">
                <a:latin typeface="Monotype Corsiva" panose="03010101010201010101" pitchFamily="66" charset="0"/>
              </a:rPr>
              <a:t>»</a:t>
            </a:r>
            <a:endParaRPr lang="ru-RU" sz="4900" b="1" dirty="0">
              <a:latin typeface="Monotype Corsiva" panose="03010101010201010101" pitchFamily="66" charset="0"/>
            </a:endParaRPr>
          </a:p>
        </p:txBody>
      </p:sp>
      <p:sp>
        <p:nvSpPr>
          <p:cNvPr id="3" name="Объект 2"/>
          <p:cNvSpPr>
            <a:spLocks noGrp="1"/>
          </p:cNvSpPr>
          <p:nvPr>
            <p:ph idx="1"/>
          </p:nvPr>
        </p:nvSpPr>
        <p:spPr/>
        <p:txBody>
          <a:bodyPr>
            <a:normAutofit fontScale="77500" lnSpcReduction="20000"/>
          </a:bodyPr>
          <a:lstStyle/>
          <a:p>
            <a:r>
              <a:rPr lang="ru-RU" dirty="0" smtClean="0"/>
              <a:t>учащиеся </a:t>
            </a:r>
            <a:r>
              <a:rPr lang="ru-RU" dirty="0"/>
              <a:t>делятся на группы по странам – главным участникам войны двух враждебных блоков (Антанты и Четверного союза). Командам даются задания ознакомить с целями их участия в первой мировой войне, ответить на проблемные </a:t>
            </a:r>
            <a:r>
              <a:rPr lang="ru-RU" dirty="0" smtClean="0"/>
              <a:t>вопросы:</a:t>
            </a:r>
          </a:p>
          <a:p>
            <a:pPr marL="0" indent="0">
              <a:buNone/>
            </a:pPr>
            <a:r>
              <a:rPr lang="ru-RU" dirty="0" smtClean="0"/>
              <a:t>«</a:t>
            </a:r>
            <a:r>
              <a:rPr lang="ru-RU" dirty="0"/>
              <a:t>Была ли неизбежна мировая война</a:t>
            </a:r>
            <a:r>
              <a:rPr lang="ru-RU" dirty="0" smtClean="0"/>
              <a:t>?»,</a:t>
            </a:r>
          </a:p>
          <a:p>
            <a:pPr marL="0" indent="0">
              <a:buNone/>
            </a:pPr>
            <a:r>
              <a:rPr lang="ru-RU" dirty="0" smtClean="0"/>
              <a:t>«</a:t>
            </a:r>
            <a:r>
              <a:rPr lang="ru-RU" dirty="0"/>
              <a:t>Почему война стала мировой?», </a:t>
            </a:r>
            <a:endParaRPr lang="ru-RU" dirty="0" smtClean="0"/>
          </a:p>
          <a:p>
            <a:pPr marL="0" indent="0">
              <a:buNone/>
            </a:pPr>
            <a:r>
              <a:rPr lang="ru-RU" dirty="0" smtClean="0"/>
              <a:t>«Каковы </a:t>
            </a:r>
            <a:r>
              <a:rPr lang="ru-RU" dirty="0"/>
              <a:t>главные </a:t>
            </a:r>
            <a:r>
              <a:rPr lang="ru-RU" dirty="0" smtClean="0"/>
              <a:t>итоги</a:t>
            </a:r>
          </a:p>
          <a:p>
            <a:pPr marL="0" indent="0">
              <a:buNone/>
            </a:pPr>
            <a:r>
              <a:rPr lang="ru-RU" dirty="0" smtClean="0"/>
              <a:t> </a:t>
            </a:r>
            <a:r>
              <a:rPr lang="ru-RU" dirty="0"/>
              <a:t>и уроки войны?»), </a:t>
            </a:r>
            <a:endParaRPr lang="ru-RU" dirty="0" smtClean="0"/>
          </a:p>
          <a:p>
            <a:pPr marL="0" indent="0">
              <a:buNone/>
            </a:pPr>
            <a:r>
              <a:rPr lang="ru-RU" dirty="0" smtClean="0"/>
              <a:t>выступить </a:t>
            </a:r>
            <a:r>
              <a:rPr lang="ru-RU" dirty="0"/>
              <a:t>со своими </a:t>
            </a:r>
            <a:endParaRPr lang="ru-RU" dirty="0" smtClean="0"/>
          </a:p>
          <a:p>
            <a:pPr marL="0" indent="0">
              <a:buNone/>
            </a:pPr>
            <a:r>
              <a:rPr lang="ru-RU" dirty="0" smtClean="0"/>
              <a:t>предложениями </a:t>
            </a:r>
            <a:r>
              <a:rPr lang="ru-RU" dirty="0"/>
              <a:t>о заключения </a:t>
            </a:r>
            <a:endParaRPr lang="ru-RU" dirty="0" smtClean="0"/>
          </a:p>
          <a:p>
            <a:pPr marL="0" indent="0">
              <a:buNone/>
            </a:pPr>
            <a:r>
              <a:rPr lang="ru-RU" dirty="0" smtClean="0"/>
              <a:t>мира</a:t>
            </a:r>
            <a:r>
              <a:rPr lang="ru-RU" dirty="0"/>
              <a:t>.</a:t>
            </a:r>
          </a:p>
        </p:txBody>
      </p:sp>
      <p:pic>
        <p:nvPicPr>
          <p:cNvPr id="4" name="Объект 3" descr="C:\Users\test\Desktop\Предметная неделя 2011-2012 уч. год\Предметная неделя 2011-2012 уч. год\СтаценкоО.Н\Фото с конкурса\DSC00298.JPG"/>
          <p:cNvPicPr>
            <a:picLocks/>
          </p:cNvPicPr>
          <p:nvPr/>
        </p:nvPicPr>
        <p:blipFill>
          <a:blip r:embed="rId2" cstate="print"/>
          <a:srcRect/>
          <a:stretch>
            <a:fillRect/>
          </a:stretch>
        </p:blipFill>
        <p:spPr bwMode="auto">
          <a:xfrm>
            <a:off x="5220072" y="3645024"/>
            <a:ext cx="3635896" cy="2664296"/>
          </a:xfrm>
          <a:prstGeom prst="rect">
            <a:avLst/>
          </a:prstGeom>
          <a:noFill/>
          <a:ln w="9525">
            <a:noFill/>
            <a:miter lim="800000"/>
            <a:headEnd/>
            <a:tailEnd/>
          </a:ln>
        </p:spPr>
      </p:pic>
    </p:spTree>
    <p:extLst>
      <p:ext uri="{BB962C8B-B14F-4D97-AF65-F5344CB8AC3E}">
        <p14:creationId xmlns:p14="http://schemas.microsoft.com/office/powerpoint/2010/main" val="30133991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9 класс: </a:t>
            </a:r>
            <a:br>
              <a:rPr lang="ru-RU" dirty="0" smtClean="0">
                <a:latin typeface="Monotype Corsiva" panose="03010101010201010101" pitchFamily="66" charset="0"/>
              </a:rPr>
            </a:br>
            <a:r>
              <a:rPr lang="ru-RU" sz="4900" b="1" dirty="0" smtClean="0">
                <a:latin typeface="Monotype Corsiva" panose="03010101010201010101" pitchFamily="66" charset="0"/>
              </a:rPr>
              <a:t>«Гражданская война»</a:t>
            </a:r>
            <a:endParaRPr lang="ru-RU" sz="4900" b="1" dirty="0">
              <a:latin typeface="Monotype Corsiva" panose="03010101010201010101" pitchFamily="66" charset="0"/>
            </a:endParaRPr>
          </a:p>
        </p:txBody>
      </p:sp>
      <p:sp>
        <p:nvSpPr>
          <p:cNvPr id="3" name="Объект 2"/>
          <p:cNvSpPr>
            <a:spLocks noGrp="1"/>
          </p:cNvSpPr>
          <p:nvPr>
            <p:ph idx="1"/>
          </p:nvPr>
        </p:nvSpPr>
        <p:spPr/>
        <p:txBody>
          <a:bodyPr/>
          <a:lstStyle/>
          <a:p>
            <a:pPr marL="0" indent="0">
              <a:buNone/>
            </a:pPr>
            <a:r>
              <a:rPr lang="ru-RU" dirty="0" smtClean="0"/>
              <a:t> </a:t>
            </a:r>
            <a:r>
              <a:rPr lang="ru-RU" dirty="0"/>
              <a:t>К</a:t>
            </a:r>
            <a:r>
              <a:rPr lang="ru-RU" dirty="0" smtClean="0"/>
              <a:t>ласс </a:t>
            </a:r>
            <a:r>
              <a:rPr lang="ru-RU" dirty="0"/>
              <a:t>делится на 3 группы: «красные», «белые», «зеленые» и учащиеся должны доказать, что именно их направления были решающими в исходе войны. </a:t>
            </a:r>
            <a:endParaRPr lang="ru-RU" dirty="0" smtClean="0"/>
          </a:p>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6" y="3645024"/>
            <a:ext cx="3878645" cy="290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067944" y="3645024"/>
            <a:ext cx="4572000" cy="3046988"/>
          </a:xfrm>
          <a:prstGeom prst="rect">
            <a:avLst/>
          </a:prstGeom>
        </p:spPr>
        <p:txBody>
          <a:bodyPr>
            <a:spAutoFit/>
          </a:bodyPr>
          <a:lstStyle/>
          <a:p>
            <a:r>
              <a:rPr lang="ru-RU" sz="3200" dirty="0"/>
              <a:t>Такие уроки формируют </a:t>
            </a:r>
          </a:p>
          <a:p>
            <a:r>
              <a:rPr lang="ru-RU" sz="3200" dirty="0"/>
              <a:t>самостоятельность мышления, </a:t>
            </a:r>
          </a:p>
          <a:p>
            <a:r>
              <a:rPr lang="ru-RU" sz="3200" dirty="0"/>
              <a:t>творческий подход </a:t>
            </a:r>
          </a:p>
          <a:p>
            <a:r>
              <a:rPr lang="ru-RU" sz="3200" dirty="0"/>
              <a:t>и инициативность учащихся.</a:t>
            </a:r>
          </a:p>
        </p:txBody>
      </p:sp>
    </p:spTree>
    <p:extLst>
      <p:ext uri="{BB962C8B-B14F-4D97-AF65-F5344CB8AC3E}">
        <p14:creationId xmlns:p14="http://schemas.microsoft.com/office/powerpoint/2010/main" val="42753232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smtClean="0">
                <a:latin typeface="Monotype Corsiva" panose="03010101010201010101" pitchFamily="66" charset="0"/>
              </a:rPr>
              <a:t>9 класс:  Проект «Парень с нашего двора»</a:t>
            </a:r>
            <a:endParaRPr lang="ru-RU" dirty="0">
              <a:latin typeface="Monotype Corsiva" panose="03010101010201010101" pitchFamily="66" charset="0"/>
            </a:endParaRPr>
          </a:p>
        </p:txBody>
      </p:sp>
      <p:sp>
        <p:nvSpPr>
          <p:cNvPr id="3" name="Объект 2"/>
          <p:cNvSpPr>
            <a:spLocks noGrp="1"/>
          </p:cNvSpPr>
          <p:nvPr>
            <p:ph idx="1"/>
          </p:nvPr>
        </p:nvSpPr>
        <p:spPr/>
        <p:txBody>
          <a:bodyPr>
            <a:normAutofit fontScale="70000" lnSpcReduction="20000"/>
          </a:bodyPr>
          <a:lstStyle/>
          <a:p>
            <a:r>
              <a:rPr lang="ru-RU" dirty="0"/>
              <a:t> На первом этапе работы над проектом учащиеся вместе с учителем анализируют поставленную проблему, определяют источники информации, распределяют обязанности в группе (работа в библиотеке, поиск в интернете, звукозапись, отбор и оформление материалов, подготовка презентации, выпуск буклета, проведение диспута), определяют сроки подготовки проекта. </a:t>
            </a:r>
          </a:p>
          <a:p>
            <a:r>
              <a:rPr lang="ru-RU" dirty="0"/>
              <a:t>     В ходе исследовательской работы  происходит сбор и уточнение информации, изучается специальная литература, проводится опрос и анкетирование учащихся и их родителей, обрабатываются и анализируются полученные знания, даётся оценка работе группы и каждого в группе, отмечаются достигнутые результаты (успехи и неудачи, их причины). На завершающем этапе работы над проектом  готовится публичная презентация и  доклад к защите, обсуждается, чему каждый  научился в процессе совместной деятельности.</a:t>
            </a:r>
          </a:p>
        </p:txBody>
      </p:sp>
    </p:spTree>
    <p:extLst>
      <p:ext uri="{BB962C8B-B14F-4D97-AF65-F5344CB8AC3E}">
        <p14:creationId xmlns:p14="http://schemas.microsoft.com/office/powerpoint/2010/main" val="3024673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52128"/>
          </a:xfrm>
        </p:spPr>
        <p:txBody>
          <a:bodyPr>
            <a:normAutofit fontScale="90000"/>
          </a:bodyPr>
          <a:lstStyle/>
          <a:p>
            <a:r>
              <a:rPr lang="ru-RU" dirty="0">
                <a:latin typeface="Monotype Corsiva" panose="03010101010201010101" pitchFamily="66" charset="0"/>
              </a:rPr>
              <a:t>Проект </a:t>
            </a:r>
            <a:r>
              <a:rPr lang="ru-RU" dirty="0" smtClean="0">
                <a:latin typeface="Monotype Corsiva" panose="03010101010201010101" pitchFamily="66" charset="0"/>
              </a:rPr>
              <a:t>9 класс:</a:t>
            </a:r>
            <a:br>
              <a:rPr lang="ru-RU" dirty="0" smtClean="0">
                <a:latin typeface="Monotype Corsiva" panose="03010101010201010101" pitchFamily="66" charset="0"/>
              </a:rPr>
            </a:br>
            <a:r>
              <a:rPr lang="ru-RU" sz="4900" b="1" dirty="0" smtClean="0">
                <a:latin typeface="Monotype Corsiva" panose="03010101010201010101" pitchFamily="66" charset="0"/>
              </a:rPr>
              <a:t> «XX </a:t>
            </a:r>
            <a:r>
              <a:rPr lang="ru-RU" sz="4900" b="1" dirty="0">
                <a:latin typeface="Monotype Corsiva" panose="03010101010201010101" pitchFamily="66" charset="0"/>
              </a:rPr>
              <a:t>век: год за годом»  </a:t>
            </a:r>
          </a:p>
        </p:txBody>
      </p:sp>
      <p:sp>
        <p:nvSpPr>
          <p:cNvPr id="3" name="Объект 2"/>
          <p:cNvSpPr>
            <a:spLocks noGrp="1"/>
          </p:cNvSpPr>
          <p:nvPr>
            <p:ph idx="1"/>
          </p:nvPr>
        </p:nvSpPr>
        <p:spPr>
          <a:xfrm>
            <a:off x="457200" y="1196752"/>
            <a:ext cx="8229600" cy="4929411"/>
          </a:xfrm>
        </p:spPr>
        <p:txBody>
          <a:bodyPr>
            <a:noAutofit/>
          </a:bodyPr>
          <a:lstStyle/>
          <a:p>
            <a:r>
              <a:rPr lang="ru-RU" sz="1800" dirty="0"/>
              <a:t>Тип проекта: исследовательский, долгосрочный (6 месяцев), </a:t>
            </a:r>
            <a:r>
              <a:rPr lang="ru-RU" sz="1800" dirty="0" err="1"/>
              <a:t>внутришкольный</a:t>
            </a:r>
            <a:r>
              <a:rPr lang="ru-RU" sz="1800" dirty="0"/>
              <a:t>, групповой. </a:t>
            </a:r>
            <a:br>
              <a:rPr lang="ru-RU" sz="1800" dirty="0"/>
            </a:br>
            <a:r>
              <a:rPr lang="ru-RU" sz="1800" dirty="0"/>
              <a:t>Цели проекта: </a:t>
            </a:r>
          </a:p>
          <a:p>
            <a:pPr lvl="0"/>
            <a:r>
              <a:rPr lang="ru-RU" sz="1800" dirty="0" smtClean="0"/>
              <a:t>создать </a:t>
            </a:r>
            <a:r>
              <a:rPr lang="ru-RU" sz="1800" dirty="0"/>
              <a:t>у учащихся целостный образ XX столетия; </a:t>
            </a:r>
          </a:p>
          <a:p>
            <a:pPr lvl="0"/>
            <a:r>
              <a:rPr lang="ru-RU" sz="1800" dirty="0" smtClean="0"/>
              <a:t>сформировать </a:t>
            </a:r>
            <a:r>
              <a:rPr lang="ru-RU" sz="1800" dirty="0"/>
              <a:t>умения систематизировать, анализировать историческую информацию, самостоятельно интерпретировать события, искать и отбирать наиболее значимые источники информации; </a:t>
            </a:r>
          </a:p>
          <a:p>
            <a:pPr lvl="0"/>
            <a:r>
              <a:rPr lang="ru-RU" sz="1800" dirty="0" smtClean="0"/>
              <a:t>повысить </a:t>
            </a:r>
            <a:r>
              <a:rPr lang="ru-RU" sz="1800" dirty="0"/>
              <a:t>мотивацию к обучению; </a:t>
            </a:r>
          </a:p>
          <a:p>
            <a:pPr lvl="0"/>
            <a:r>
              <a:rPr lang="ru-RU" sz="1800" dirty="0" smtClean="0"/>
              <a:t>содействовать </a:t>
            </a:r>
            <a:r>
              <a:rPr lang="ru-RU" sz="1800" dirty="0"/>
              <a:t>интернациональному и патриотическому воспитанию учащихся, развитию коммуникативных умений и навыков.</a:t>
            </a:r>
          </a:p>
          <a:p>
            <a:pPr marL="0" indent="0">
              <a:buNone/>
            </a:pPr>
            <a:r>
              <a:rPr lang="ru-RU" sz="1800" dirty="0" smtClean="0"/>
              <a:t>Практический </a:t>
            </a:r>
            <a:r>
              <a:rPr lang="ru-RU" sz="1800" dirty="0"/>
              <a:t>результат проекта: создание брошюры «Путеводитель по XX веку» с информационными страничками о каждом годе столетия. </a:t>
            </a:r>
            <a:br>
              <a:rPr lang="ru-RU" sz="1800" dirty="0"/>
            </a:br>
            <a:r>
              <a:rPr lang="ru-RU" sz="1800" dirty="0"/>
              <a:t>Работа над проектом: группы по 3-5 человек собирают материал для следующих рубрик: </a:t>
            </a:r>
            <a:r>
              <a:rPr lang="ru-RU" sz="2000" dirty="0">
                <a:solidFill>
                  <a:srgbClr val="C00000"/>
                </a:solidFill>
                <a:latin typeface="Monotype Corsiva" panose="03010101010201010101" pitchFamily="66" charset="0"/>
              </a:rPr>
              <a:t>«Рождение года», «Смерть года», «Научное открытие года», «Техническое изобретение года», «Литературное произведение года», «Фильм года», «Песня (музыкальное произведение) года», «Спортивный рекорд года», «Преступление года», «Военный конфликт года», «Вещь года», «Человек года». Оформлен материал в виде презентаций, буклетов, газеты «Новости» и т.п.</a:t>
            </a:r>
            <a:br>
              <a:rPr lang="ru-RU" sz="2000" dirty="0">
                <a:solidFill>
                  <a:srgbClr val="C00000"/>
                </a:solidFill>
                <a:latin typeface="Monotype Corsiva" panose="03010101010201010101" pitchFamily="66" charset="0"/>
              </a:rPr>
            </a:br>
            <a:endParaRPr lang="ru-RU" sz="2000" dirty="0">
              <a:solidFill>
                <a:srgbClr val="C00000"/>
              </a:solidFill>
              <a:latin typeface="Monotype Corsiva" panose="03010101010201010101" pitchFamily="66" charset="0"/>
            </a:endParaRPr>
          </a:p>
        </p:txBody>
      </p:sp>
    </p:spTree>
    <p:extLst>
      <p:ext uri="{BB962C8B-B14F-4D97-AF65-F5344CB8AC3E}">
        <p14:creationId xmlns:p14="http://schemas.microsoft.com/office/powerpoint/2010/main" val="6671218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1800200"/>
          </a:xfrm>
        </p:spPr>
        <p:txBody>
          <a:bodyPr>
            <a:normAutofit fontScale="90000"/>
          </a:bodyPr>
          <a:lstStyle/>
          <a:p>
            <a:r>
              <a:rPr lang="ru-RU" dirty="0" smtClean="0">
                <a:latin typeface="Monotype Corsiva" panose="03010101010201010101" pitchFamily="66" charset="0"/>
              </a:rPr>
              <a:t>Социальный проект –</a:t>
            </a:r>
            <a:br>
              <a:rPr lang="ru-RU" dirty="0" smtClean="0">
                <a:latin typeface="Monotype Corsiva" panose="03010101010201010101" pitchFamily="66" charset="0"/>
              </a:rPr>
            </a:br>
            <a:r>
              <a:rPr lang="ru-RU" dirty="0" smtClean="0">
                <a:latin typeface="Monotype Corsiva" panose="03010101010201010101" pitchFamily="66" charset="0"/>
              </a:rPr>
              <a:t> Ролевая </a:t>
            </a:r>
            <a:r>
              <a:rPr lang="ru-RU" dirty="0">
                <a:latin typeface="Monotype Corsiva" panose="03010101010201010101" pitchFamily="66" charset="0"/>
              </a:rPr>
              <a:t>игра 9 класс:  </a:t>
            </a:r>
            <a:br>
              <a:rPr lang="ru-RU" dirty="0">
                <a:latin typeface="Monotype Corsiva" panose="03010101010201010101" pitchFamily="66" charset="0"/>
              </a:rPr>
            </a:br>
            <a:r>
              <a:rPr lang="ru-RU" b="1" dirty="0">
                <a:latin typeface="Monotype Corsiva" panose="03010101010201010101" pitchFamily="66" charset="0"/>
              </a:rPr>
              <a:t>«Избирательная кампания».</a:t>
            </a:r>
            <a:br>
              <a:rPr lang="ru-RU" b="1" dirty="0">
                <a:latin typeface="Monotype Corsiva" panose="03010101010201010101" pitchFamily="66" charset="0"/>
              </a:rPr>
            </a:br>
            <a:r>
              <a:rPr lang="ru-RU" b="1" dirty="0"/>
              <a:t/>
            </a:r>
            <a:br>
              <a:rPr lang="ru-RU" b="1" dirty="0"/>
            </a:br>
            <a:endParaRPr lang="ru-RU" dirty="0"/>
          </a:p>
        </p:txBody>
      </p:sp>
      <p:sp>
        <p:nvSpPr>
          <p:cNvPr id="3" name="Объект 2"/>
          <p:cNvSpPr>
            <a:spLocks noGrp="1"/>
          </p:cNvSpPr>
          <p:nvPr>
            <p:ph idx="1"/>
          </p:nvPr>
        </p:nvSpPr>
        <p:spPr>
          <a:xfrm>
            <a:off x="457200" y="1916832"/>
            <a:ext cx="8229600" cy="4680520"/>
          </a:xfrm>
        </p:spPr>
        <p:txBody>
          <a:bodyPr>
            <a:normAutofit fontScale="70000" lnSpcReduction="20000"/>
          </a:bodyPr>
          <a:lstStyle/>
          <a:p>
            <a:r>
              <a:rPr lang="ru-RU" dirty="0" smtClean="0"/>
              <a:t>  </a:t>
            </a:r>
            <a:r>
              <a:rPr lang="ru-RU" dirty="0"/>
              <a:t>Одной из основных составляющих этих занятий является </a:t>
            </a:r>
            <a:r>
              <a:rPr lang="ru-RU" sz="3400" dirty="0">
                <a:solidFill>
                  <a:srgbClr val="C00000"/>
                </a:solidFill>
                <a:latin typeface="Monotype Corsiva" panose="03010101010201010101" pitchFamily="66" charset="0"/>
              </a:rPr>
              <a:t>развитие гражданской ответственности</a:t>
            </a:r>
            <a:r>
              <a:rPr lang="ru-RU" dirty="0"/>
              <a:t>. Можно дать огромное количество практических навыков, можно научить грамотно действовать и добиваться успеха в обществе, но только определенный набор качеств может сделать из обывателя подлинного гражданина.</a:t>
            </a:r>
          </a:p>
          <a:p>
            <a:r>
              <a:rPr lang="ru-RU" dirty="0"/>
              <a:t>    	На </a:t>
            </a:r>
            <a:r>
              <a:rPr lang="ru-RU" dirty="0" smtClean="0"/>
              <a:t>уроках </a:t>
            </a:r>
            <a:r>
              <a:rPr lang="ru-RU" dirty="0"/>
              <a:t>обучающиеся знакомятся  с основами законодательства Российской Федерации, начинают понимать, какое значение играет право в жизни каждого человека, как им умело </a:t>
            </a:r>
            <a:r>
              <a:rPr lang="ru-RU" dirty="0" smtClean="0"/>
              <a:t>пользоваться, ребята </a:t>
            </a:r>
            <a:r>
              <a:rPr lang="ru-RU" dirty="0"/>
              <a:t>начинают задумываться не только о правах и свободах человека, но и об обязанностях гражданина. Приводя различные примеры высшего проявления гражданственности, примеряя их на себя, они делают первый шаг во взрослую жизнь, осознанно выбирая свою позицию и свое мнение. </a:t>
            </a:r>
          </a:p>
        </p:txBody>
      </p:sp>
    </p:spTree>
    <p:extLst>
      <p:ext uri="{BB962C8B-B14F-4D97-AF65-F5344CB8AC3E}">
        <p14:creationId xmlns:p14="http://schemas.microsoft.com/office/powerpoint/2010/main" val="18879342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Проект 9 класс: </a:t>
            </a:r>
            <a:br>
              <a:rPr lang="ru-RU" dirty="0" smtClean="0">
                <a:latin typeface="Monotype Corsiva" panose="03010101010201010101" pitchFamily="66" charset="0"/>
              </a:rPr>
            </a:br>
            <a:r>
              <a:rPr lang="ru-RU" sz="4900" b="1" dirty="0" smtClean="0">
                <a:latin typeface="Monotype Corsiva" panose="03010101010201010101" pitchFamily="66" charset="0"/>
              </a:rPr>
              <a:t>«Правовое воспитание»</a:t>
            </a:r>
            <a:endParaRPr lang="ru-RU" sz="4900" b="1" dirty="0">
              <a:latin typeface="Monotype Corsiva" panose="03010101010201010101" pitchFamily="66" charset="0"/>
            </a:endParaRPr>
          </a:p>
        </p:txBody>
      </p:sp>
      <p:sp>
        <p:nvSpPr>
          <p:cNvPr id="3" name="Объект 2"/>
          <p:cNvSpPr>
            <a:spLocks noGrp="1"/>
          </p:cNvSpPr>
          <p:nvPr>
            <p:ph idx="1"/>
          </p:nvPr>
        </p:nvSpPr>
        <p:spPr/>
        <p:txBody>
          <a:bodyPr/>
          <a:lstStyle/>
          <a:p>
            <a:r>
              <a:rPr lang="ru-RU" dirty="0" smtClean="0"/>
              <a:t>Трудовой договор</a:t>
            </a:r>
          </a:p>
          <a:p>
            <a:r>
              <a:rPr lang="ru-RU" dirty="0" smtClean="0"/>
              <a:t>Брачный контракт</a:t>
            </a:r>
          </a:p>
          <a:p>
            <a:r>
              <a:rPr lang="ru-RU" dirty="0" smtClean="0"/>
              <a:t>Завещание</a:t>
            </a:r>
          </a:p>
          <a:p>
            <a:r>
              <a:rPr lang="ru-RU" dirty="0" smtClean="0"/>
              <a:t>Договор займа</a:t>
            </a:r>
          </a:p>
          <a:p>
            <a:r>
              <a:rPr lang="ru-RU" dirty="0" smtClean="0"/>
              <a:t>Кредитный договор</a:t>
            </a:r>
            <a:endParaRPr lang="ru-RU" dirty="0"/>
          </a:p>
        </p:txBody>
      </p:sp>
    </p:spTree>
    <p:extLst>
      <p:ext uri="{BB962C8B-B14F-4D97-AF65-F5344CB8AC3E}">
        <p14:creationId xmlns:p14="http://schemas.microsoft.com/office/powerpoint/2010/main" val="26706962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491064" cy="1143000"/>
          </a:xfrm>
        </p:spPr>
        <p:txBody>
          <a:bodyPr>
            <a:normAutofit fontScale="90000"/>
          </a:bodyPr>
          <a:lstStyle/>
          <a:p>
            <a:r>
              <a:rPr lang="ru-RU" dirty="0" smtClean="0">
                <a:latin typeface="Monotype Corsiva" panose="03010101010201010101" pitchFamily="66" charset="0"/>
              </a:rPr>
              <a:t>Социальный проект 9 класс: </a:t>
            </a:r>
            <a:br>
              <a:rPr lang="ru-RU" dirty="0" smtClean="0">
                <a:latin typeface="Monotype Corsiva" panose="03010101010201010101" pitchFamily="66" charset="0"/>
              </a:rPr>
            </a:br>
            <a:r>
              <a:rPr lang="ru-RU" sz="4900" b="1" dirty="0" smtClean="0">
                <a:latin typeface="Monotype Corsiva" panose="03010101010201010101" pitchFamily="66" charset="0"/>
              </a:rPr>
              <a:t>«Досуг молодёжи»</a:t>
            </a:r>
            <a:endParaRPr lang="ru-RU" sz="4900" b="1" dirty="0">
              <a:latin typeface="Monotype Corsiva" panose="03010101010201010101" pitchFamily="66" charset="0"/>
            </a:endParaRPr>
          </a:p>
        </p:txBody>
      </p:sp>
      <p:sp>
        <p:nvSpPr>
          <p:cNvPr id="3" name="Объект 2"/>
          <p:cNvSpPr>
            <a:spLocks noGrp="1"/>
          </p:cNvSpPr>
          <p:nvPr>
            <p:ph idx="1"/>
          </p:nvPr>
        </p:nvSpPr>
        <p:spPr/>
        <p:txBody>
          <a:bodyPr>
            <a:normAutofit fontScale="70000" lnSpcReduction="20000"/>
          </a:bodyPr>
          <a:lstStyle/>
          <a:p>
            <a:r>
              <a:rPr lang="ru-RU" dirty="0"/>
              <a:t>Тип проекта: исследовательский, долгосрочный </a:t>
            </a:r>
            <a:r>
              <a:rPr lang="ru-RU" dirty="0" smtClean="0"/>
              <a:t>(3 месяца), </a:t>
            </a:r>
            <a:r>
              <a:rPr lang="ru-RU" dirty="0" err="1"/>
              <a:t>внутришкольный</a:t>
            </a:r>
            <a:r>
              <a:rPr lang="ru-RU" dirty="0"/>
              <a:t>, групповой. </a:t>
            </a:r>
            <a:br>
              <a:rPr lang="ru-RU" dirty="0"/>
            </a:br>
            <a:r>
              <a:rPr lang="ru-RU" dirty="0"/>
              <a:t>Цели проекта: </a:t>
            </a:r>
          </a:p>
          <a:p>
            <a:r>
              <a:rPr lang="ru-RU" dirty="0" smtClean="0"/>
              <a:t>Поднять </a:t>
            </a:r>
            <a:r>
              <a:rPr lang="ru-RU" dirty="0"/>
              <a:t>актуальные проблемы современной </a:t>
            </a:r>
            <a:r>
              <a:rPr lang="ru-RU" dirty="0" smtClean="0"/>
              <a:t>молодёжи;</a:t>
            </a:r>
            <a:endParaRPr lang="ru-RU" dirty="0"/>
          </a:p>
          <a:p>
            <a:pPr lvl="0"/>
            <a:r>
              <a:rPr lang="ru-RU" dirty="0" smtClean="0"/>
              <a:t>сформировать </a:t>
            </a:r>
            <a:r>
              <a:rPr lang="ru-RU" dirty="0"/>
              <a:t>умения систематизировать, анализировать </a:t>
            </a:r>
            <a:r>
              <a:rPr lang="ru-RU" dirty="0" smtClean="0"/>
              <a:t>полученную  </a:t>
            </a:r>
            <a:r>
              <a:rPr lang="ru-RU" dirty="0"/>
              <a:t>информацию, самостоятельно </a:t>
            </a:r>
            <a:r>
              <a:rPr lang="ru-RU" dirty="0" smtClean="0"/>
              <a:t>делать выводы, </a:t>
            </a:r>
            <a:r>
              <a:rPr lang="ru-RU" dirty="0"/>
              <a:t>искать и отбирать наиболее значимые источники информации; </a:t>
            </a:r>
          </a:p>
          <a:p>
            <a:pPr lvl="0"/>
            <a:r>
              <a:rPr lang="ru-RU" dirty="0"/>
              <a:t>повысить мотивацию к обучению; </a:t>
            </a:r>
          </a:p>
          <a:p>
            <a:pPr lvl="0"/>
            <a:r>
              <a:rPr lang="ru-RU" dirty="0" smtClean="0"/>
              <a:t>развивать коммуникативные умения </a:t>
            </a:r>
            <a:r>
              <a:rPr lang="ru-RU" dirty="0"/>
              <a:t>и </a:t>
            </a:r>
            <a:r>
              <a:rPr lang="ru-RU" dirty="0" smtClean="0"/>
              <a:t>навыки.</a:t>
            </a:r>
            <a:endParaRPr lang="ru-RU" dirty="0"/>
          </a:p>
          <a:p>
            <a:pPr marL="0" indent="0">
              <a:buNone/>
            </a:pPr>
            <a:r>
              <a:rPr lang="ru-RU" dirty="0"/>
              <a:t>Практический результат проекта: создание брошюры </a:t>
            </a:r>
            <a:r>
              <a:rPr lang="ru-RU" dirty="0" smtClean="0"/>
              <a:t> или презентации  </a:t>
            </a:r>
            <a:r>
              <a:rPr lang="ru-RU" dirty="0"/>
              <a:t>с информационными страничками </a:t>
            </a:r>
            <a:r>
              <a:rPr lang="ru-RU" dirty="0" smtClean="0"/>
              <a:t>об интересах современной молодёжи.</a:t>
            </a:r>
            <a:r>
              <a:rPr lang="ru-RU" dirty="0"/>
              <a:t> </a:t>
            </a:r>
            <a:br>
              <a:rPr lang="ru-RU" dirty="0"/>
            </a:br>
            <a:endParaRPr lang="ru-RU" dirty="0"/>
          </a:p>
        </p:txBody>
      </p:sp>
      <p:pic>
        <p:nvPicPr>
          <p:cNvPr id="4" name="Picture 5" descr="E:\5\2-z4-ef909a68-61fb-4914-994e-10d7a5d850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5169" y="37761"/>
            <a:ext cx="2382781" cy="15823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5\481f158d6d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5193196"/>
            <a:ext cx="1824203"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5\35133339b33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597" y="5013176"/>
            <a:ext cx="259026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5\af4dace921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686" y="5200610"/>
            <a:ext cx="2399252" cy="1597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5\jugend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6436" y="3789040"/>
            <a:ext cx="1151514" cy="8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37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Monotype Corsiva" panose="03010101010201010101" pitchFamily="66" charset="0"/>
              </a:rPr>
              <a:t>Темы проектов 9 класс: </a:t>
            </a:r>
            <a:br>
              <a:rPr lang="ru-RU" dirty="0" smtClean="0">
                <a:latin typeface="Monotype Corsiva" panose="03010101010201010101" pitchFamily="66" charset="0"/>
              </a:rPr>
            </a:br>
            <a:r>
              <a:rPr lang="ru-RU" sz="4900" b="1" dirty="0" smtClean="0">
                <a:latin typeface="Monotype Corsiva" panose="03010101010201010101" pitchFamily="66" charset="0"/>
              </a:rPr>
              <a:t>“Наша </a:t>
            </a:r>
            <a:r>
              <a:rPr lang="ru-RU" sz="4900" b="1" dirty="0">
                <a:latin typeface="Monotype Corsiva" panose="03010101010201010101" pitchFamily="66" charset="0"/>
              </a:rPr>
              <a:t>повесть о той войне”. </a:t>
            </a:r>
          </a:p>
        </p:txBody>
      </p:sp>
      <p:sp>
        <p:nvSpPr>
          <p:cNvPr id="3" name="Объект 2"/>
          <p:cNvSpPr>
            <a:spLocks noGrp="1"/>
          </p:cNvSpPr>
          <p:nvPr>
            <p:ph idx="1"/>
          </p:nvPr>
        </p:nvSpPr>
        <p:spPr>
          <a:xfrm>
            <a:off x="457200" y="1268760"/>
            <a:ext cx="8229600" cy="4857403"/>
          </a:xfrm>
        </p:spPr>
        <p:txBody>
          <a:bodyPr>
            <a:normAutofit/>
          </a:bodyPr>
          <a:lstStyle/>
          <a:p>
            <a:pPr marL="0" indent="0">
              <a:buNone/>
            </a:pPr>
            <a:endParaRPr lang="ru-RU" dirty="0"/>
          </a:p>
          <a:p>
            <a:pPr lvl="0"/>
            <a:r>
              <a:rPr lang="ru-RU" sz="3600" dirty="0"/>
              <a:t>“Портретная галерея войны</a:t>
            </a:r>
            <a:r>
              <a:rPr lang="ru-RU" sz="3600" dirty="0" smtClean="0"/>
              <a:t>” (Полководцы, герои,  рассказ : «Как воевал мой прадед»)</a:t>
            </a:r>
            <a:endParaRPr lang="ru-RU" sz="3600" dirty="0"/>
          </a:p>
          <a:p>
            <a:pPr lvl="0"/>
            <a:r>
              <a:rPr lang="ru-RU" sz="3600" dirty="0"/>
              <a:t>“Будни войны”</a:t>
            </a:r>
          </a:p>
          <a:p>
            <a:pPr lvl="0"/>
            <a:r>
              <a:rPr lang="ru-RU" sz="3600" dirty="0"/>
              <a:t>“Вещи войны</a:t>
            </a:r>
            <a:r>
              <a:rPr lang="ru-RU" sz="3600" dirty="0" smtClean="0"/>
              <a:t>” ( «во </a:t>
            </a:r>
            <a:r>
              <a:rPr lang="ru-RU" sz="3600" dirty="0"/>
              <a:t>что солдат обут, </a:t>
            </a:r>
            <a:r>
              <a:rPr lang="ru-RU" sz="3600" dirty="0" smtClean="0"/>
              <a:t>одет? вооружение</a:t>
            </a:r>
            <a:r>
              <a:rPr lang="ru-RU" sz="3600" dirty="0"/>
              <a:t>, обеспечившее </a:t>
            </a:r>
            <a:r>
              <a:rPr lang="ru-RU" sz="3600" dirty="0" smtClean="0"/>
              <a:t>победу; частушка, песни и т.д.)</a:t>
            </a:r>
            <a:endParaRPr lang="ru-RU" sz="3600" dirty="0"/>
          </a:p>
          <a:p>
            <a:endParaRPr lang="ru-RU" sz="3600" dirty="0"/>
          </a:p>
        </p:txBody>
      </p:sp>
    </p:spTree>
    <p:extLst>
      <p:ext uri="{BB962C8B-B14F-4D97-AF65-F5344CB8AC3E}">
        <p14:creationId xmlns:p14="http://schemas.microsoft.com/office/powerpoint/2010/main" val="16942944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Monotype Corsiva" panose="03010101010201010101" pitchFamily="66" charset="0"/>
              </a:rPr>
              <a:t>Темы проектов 9-11 класс.</a:t>
            </a:r>
            <a:endParaRPr lang="ru-RU" dirty="0">
              <a:latin typeface="Monotype Corsiva" panose="03010101010201010101" pitchFamily="66" charset="0"/>
            </a:endParaRPr>
          </a:p>
        </p:txBody>
      </p:sp>
      <p:sp>
        <p:nvSpPr>
          <p:cNvPr id="3" name="Объект 2"/>
          <p:cNvSpPr>
            <a:spLocks noGrp="1"/>
          </p:cNvSpPr>
          <p:nvPr>
            <p:ph idx="1"/>
          </p:nvPr>
        </p:nvSpPr>
        <p:spPr>
          <a:xfrm>
            <a:off x="457200" y="1124744"/>
            <a:ext cx="8229600" cy="5616624"/>
          </a:xfrm>
        </p:spPr>
        <p:txBody>
          <a:bodyPr>
            <a:normAutofit fontScale="62500" lnSpcReduction="20000"/>
          </a:bodyPr>
          <a:lstStyle/>
          <a:p>
            <a:pPr marL="0" lvl="0" indent="0">
              <a:buNone/>
            </a:pPr>
            <a:endParaRPr lang="ru-RU" dirty="0"/>
          </a:p>
          <a:p>
            <a:pPr lvl="0"/>
            <a:r>
              <a:rPr lang="ru-RU" dirty="0"/>
              <a:t>“Тёплые воспоминания о “холодной войне” (среднесрочный проект для учащихся 9-х классов, их родителей, бабушек и дедушек. Продукт – доклады и сочинения учащихся, семейные истории в альбоме).</a:t>
            </a:r>
          </a:p>
          <a:p>
            <a:pPr lvl="0"/>
            <a:r>
              <a:rPr lang="ru-RU" dirty="0"/>
              <a:t>“Перестройка от А до Я” (среднесрочный проект для учащихся 11 класса. Продукт – энциклопедический словарь перестройки).</a:t>
            </a:r>
          </a:p>
          <a:p>
            <a:pPr lvl="0"/>
            <a:r>
              <a:rPr lang="ru-RU" dirty="0"/>
              <a:t>“Расстрелян или не расстрелян?” (долгосрочный проект по линии НОУ для учащихся 9-10 классов. Продукт – выступление на научной конференции</a:t>
            </a:r>
            <a:r>
              <a:rPr lang="ru-RU" dirty="0" smtClean="0"/>
              <a:t>).</a:t>
            </a:r>
            <a:endParaRPr lang="ru-RU" dirty="0"/>
          </a:p>
          <a:p>
            <a:pPr lvl="0"/>
            <a:r>
              <a:rPr lang="ru-RU" dirty="0"/>
              <a:t>“Сергей Есенин, его друзья и его время” (</a:t>
            </a:r>
            <a:r>
              <a:rPr lang="ru-RU" dirty="0" err="1"/>
              <a:t>межпредметный</a:t>
            </a:r>
            <a:r>
              <a:rPr lang="ru-RU" dirty="0"/>
              <a:t>, среднесрочный проект для старшеклассников).</a:t>
            </a:r>
          </a:p>
          <a:p>
            <a:pPr lvl="0"/>
            <a:r>
              <a:rPr lang="ru-RU" dirty="0"/>
              <a:t>“История на Оси времён” (долгосрочный проект для учащихся 5-9 классов. Продукт – иллюстрированная хронологическая Ось истории для кабинета).</a:t>
            </a:r>
          </a:p>
          <a:p>
            <a:pPr lvl="0"/>
            <a:r>
              <a:rPr lang="ru-RU" dirty="0"/>
              <a:t>“История в песне” (</a:t>
            </a:r>
            <a:r>
              <a:rPr lang="ru-RU" dirty="0" err="1"/>
              <a:t>межпредметный</a:t>
            </a:r>
            <a:r>
              <a:rPr lang="ru-RU" dirty="0"/>
              <a:t>, долгосрочный проект для учащихся школы. Продукт – концерт с показом слайдов).</a:t>
            </a:r>
          </a:p>
          <a:p>
            <a:pPr lvl="0"/>
            <a:r>
              <a:rPr lang="ru-RU" dirty="0"/>
              <a:t>“А.С. Пушкин – пророк” (долгосрочный, </a:t>
            </a:r>
            <a:r>
              <a:rPr lang="ru-RU" dirty="0" err="1"/>
              <a:t>межпредметный</a:t>
            </a:r>
            <a:r>
              <a:rPr lang="ru-RU" dirty="0"/>
              <a:t> проект по линии НОУ для </a:t>
            </a:r>
            <a:r>
              <a:rPr lang="ru-RU" dirty="0" smtClean="0"/>
              <a:t>старшеклассников).  </a:t>
            </a:r>
            <a:endParaRPr lang="ru-RU" dirty="0"/>
          </a:p>
          <a:p>
            <a:endParaRPr lang="ru-RU" dirty="0"/>
          </a:p>
        </p:txBody>
      </p:sp>
    </p:spTree>
    <p:extLst>
      <p:ext uri="{BB962C8B-B14F-4D97-AF65-F5344CB8AC3E}">
        <p14:creationId xmlns:p14="http://schemas.microsoft.com/office/powerpoint/2010/main" val="19857597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Monotype Corsiva" panose="03010101010201010101" pitchFamily="66" charset="0"/>
              </a:rPr>
              <a:t>Социальный проект 8 класс: </a:t>
            </a:r>
            <a:br>
              <a:rPr lang="ru-RU" dirty="0">
                <a:latin typeface="Monotype Corsiva" panose="03010101010201010101" pitchFamily="66" charset="0"/>
              </a:rPr>
            </a:br>
            <a:r>
              <a:rPr lang="ru-RU" sz="4900" b="1" dirty="0">
                <a:latin typeface="Monotype Corsiva" panose="03010101010201010101" pitchFamily="66" charset="0"/>
              </a:rPr>
              <a:t>«Великие люди»</a:t>
            </a:r>
            <a:endParaRPr lang="ru-RU" dirty="0"/>
          </a:p>
        </p:txBody>
      </p:sp>
      <p:sp>
        <p:nvSpPr>
          <p:cNvPr id="3" name="Объект 2"/>
          <p:cNvSpPr>
            <a:spLocks noGrp="1"/>
          </p:cNvSpPr>
          <p:nvPr>
            <p:ph idx="1"/>
          </p:nvPr>
        </p:nvSpPr>
        <p:spPr/>
        <p:txBody>
          <a:bodyPr/>
          <a:lstStyle/>
          <a:p>
            <a:r>
              <a:rPr lang="ru-RU" dirty="0"/>
              <a:t>Участники этого проекта проводили социологический опрос, анализировали публикации в СМИ, брали интервью.</a:t>
            </a:r>
          </a:p>
          <a:p>
            <a:endParaRPr lang="ru-RU"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3212976"/>
            <a:ext cx="4179004" cy="3134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12976"/>
            <a:ext cx="4046604" cy="303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337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Monotype Corsiva" panose="03010101010201010101" pitchFamily="66" charset="0"/>
              </a:rPr>
              <a:t>Основными целями данной деятельности являются</a:t>
            </a:r>
          </a:p>
        </p:txBody>
      </p:sp>
      <p:sp>
        <p:nvSpPr>
          <p:cNvPr id="3" name="Объект 2"/>
          <p:cNvSpPr>
            <a:spLocks noGrp="1"/>
          </p:cNvSpPr>
          <p:nvPr>
            <p:ph idx="1"/>
          </p:nvPr>
        </p:nvSpPr>
        <p:spPr>
          <a:xfrm>
            <a:off x="457200" y="1412776"/>
            <a:ext cx="8229600" cy="5328592"/>
          </a:xfrm>
        </p:spPr>
        <p:txBody>
          <a:bodyPr>
            <a:normAutofit fontScale="47500" lnSpcReduction="20000"/>
          </a:bodyPr>
          <a:lstStyle/>
          <a:p>
            <a:pPr marL="0" indent="0">
              <a:buNone/>
            </a:pPr>
            <a:endParaRPr lang="ru-RU" dirty="0"/>
          </a:p>
          <a:p>
            <a:r>
              <a:rPr lang="ru-RU" sz="4400" dirty="0"/>
              <a:t>♦ формирование навыков проектной деятельности, проектного мышления </a:t>
            </a:r>
          </a:p>
          <a:p>
            <a:r>
              <a:rPr lang="ru-RU" sz="4400" dirty="0"/>
              <a:t>♦  стимулирование</a:t>
            </a:r>
            <a:r>
              <a:rPr lang="ru-RU" sz="4400" b="1" i="1" dirty="0"/>
              <a:t> </a:t>
            </a:r>
            <a:r>
              <a:rPr lang="ru-RU" sz="4400" dirty="0"/>
              <a:t>мотивации детей на приобретение знаний.</a:t>
            </a:r>
          </a:p>
          <a:p>
            <a:r>
              <a:rPr lang="ru-RU" sz="4400" dirty="0"/>
              <a:t>♦  включение</a:t>
            </a:r>
            <a:r>
              <a:rPr lang="ru-RU" sz="4400" b="1" i="1" dirty="0"/>
              <a:t> </a:t>
            </a:r>
            <a:r>
              <a:rPr lang="ru-RU" sz="4400" dirty="0"/>
              <a:t>всех учащихся в режим самостоятельной работы.</a:t>
            </a:r>
          </a:p>
          <a:p>
            <a:r>
              <a:rPr lang="ru-RU" sz="4400" dirty="0"/>
              <a:t>♦  самостоятельное приобретение</a:t>
            </a:r>
            <a:r>
              <a:rPr lang="ru-RU" sz="4400" b="1" i="1" dirty="0"/>
              <a:t> </a:t>
            </a:r>
            <a:r>
              <a:rPr lang="ru-RU" sz="4400" dirty="0"/>
              <a:t>недостающих знаний из разных источников.</a:t>
            </a:r>
          </a:p>
          <a:p>
            <a:r>
              <a:rPr lang="ru-RU" sz="4400" dirty="0"/>
              <a:t>♦ развитие умений пользоваться этими знаниями для решения новых познавательных и практических задач. </a:t>
            </a:r>
          </a:p>
          <a:p>
            <a:r>
              <a:rPr lang="ru-RU" sz="4400" dirty="0"/>
              <a:t>♦  развитие способности применять знания</a:t>
            </a:r>
            <a:r>
              <a:rPr lang="ru-RU" sz="4400" b="1" i="1" dirty="0"/>
              <a:t> </a:t>
            </a:r>
            <a:r>
              <a:rPr lang="ru-RU" sz="4400" dirty="0"/>
              <a:t>к жизненным ситуациям.</a:t>
            </a:r>
          </a:p>
          <a:p>
            <a:r>
              <a:rPr lang="ru-RU" sz="4400" dirty="0"/>
              <a:t>♦ развитие способностей к аналитическому, критическому и творческому</a:t>
            </a:r>
            <a:r>
              <a:rPr lang="ru-RU" sz="4400" b="1" i="1" dirty="0"/>
              <a:t> </a:t>
            </a:r>
            <a:r>
              <a:rPr lang="ru-RU" sz="4400" dirty="0"/>
              <a:t>мышлению учеников и учителя.</a:t>
            </a:r>
          </a:p>
          <a:p>
            <a:r>
              <a:rPr lang="ru-RU" sz="4400" dirty="0"/>
              <a:t>♦ развитие исследовательских умений:</a:t>
            </a:r>
            <a:r>
              <a:rPr lang="ru-RU" sz="4400" b="1" i="1" dirty="0"/>
              <a:t> </a:t>
            </a:r>
            <a:r>
              <a:rPr lang="ru-RU" sz="4400" dirty="0"/>
              <a:t>анализа (выявления проблем, сбора информации), наблюдения, построения гипотез, экспериментирования, обобщения </a:t>
            </a:r>
          </a:p>
          <a:p>
            <a:r>
              <a:rPr lang="ru-RU" sz="4400" dirty="0"/>
              <a:t>♦ формирование компетентностей</a:t>
            </a:r>
          </a:p>
          <a:p>
            <a:endParaRPr lang="ru-RU" dirty="0"/>
          </a:p>
        </p:txBody>
      </p:sp>
    </p:spTree>
    <p:extLst>
      <p:ext uri="{BB962C8B-B14F-4D97-AF65-F5344CB8AC3E}">
        <p14:creationId xmlns:p14="http://schemas.microsoft.com/office/powerpoint/2010/main" val="1260658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620688"/>
            <a:ext cx="8229600" cy="5462067"/>
          </a:xfrm>
        </p:spPr>
        <p:txBody>
          <a:bodyPr/>
          <a:lstStyle/>
          <a:p>
            <a:pPr lvl="0"/>
            <a:r>
              <a:rPr lang="ru-RU" sz="4000" dirty="0"/>
              <a:t>На практике обычно нельзя увидеть в чистом виде тот или иной проект, можно говорить лишь о доминирующей направленности деятельности участников того или иного проекта.</a:t>
            </a:r>
          </a:p>
          <a:p>
            <a:endParaRPr lang="ru-RU" dirty="0"/>
          </a:p>
        </p:txBody>
      </p:sp>
    </p:spTree>
    <p:extLst>
      <p:ext uri="{BB962C8B-B14F-4D97-AF65-F5344CB8AC3E}">
        <p14:creationId xmlns:p14="http://schemas.microsoft.com/office/powerpoint/2010/main" val="14689494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r>
              <a:rPr lang="ru-RU" dirty="0">
                <a:latin typeface="Monotype Corsiva" panose="03010101010201010101" pitchFamily="66" charset="0"/>
              </a:rPr>
              <a:t>Список </a:t>
            </a:r>
            <a:r>
              <a:rPr lang="ru-RU" dirty="0" smtClean="0">
                <a:latin typeface="Monotype Corsiva" panose="03010101010201010101" pitchFamily="66" charset="0"/>
              </a:rPr>
              <a:t>литературы:</a:t>
            </a: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sp>
        <p:nvSpPr>
          <p:cNvPr id="3" name="Объект 2"/>
          <p:cNvSpPr>
            <a:spLocks noGrp="1"/>
          </p:cNvSpPr>
          <p:nvPr>
            <p:ph idx="1"/>
          </p:nvPr>
        </p:nvSpPr>
        <p:spPr>
          <a:xfrm>
            <a:off x="189777" y="764704"/>
            <a:ext cx="8928992" cy="5361459"/>
          </a:xfrm>
        </p:spPr>
        <p:txBody>
          <a:bodyPr>
            <a:noAutofit/>
          </a:bodyPr>
          <a:lstStyle/>
          <a:p>
            <a:pPr marL="0" lvl="0" indent="0">
              <a:buNone/>
            </a:pPr>
            <a:r>
              <a:rPr lang="ru-RU" sz="1100" dirty="0" smtClean="0">
                <a:latin typeface="Times New Roman" panose="02020603050405020304" pitchFamily="18" charset="0"/>
                <a:cs typeface="Times New Roman" panose="02020603050405020304" pitchFamily="18" charset="0"/>
              </a:rPr>
              <a:t>1</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Гузеев</a:t>
            </a:r>
            <a:r>
              <a:rPr lang="ru-RU" sz="1100" dirty="0">
                <a:latin typeface="Times New Roman" panose="02020603050405020304" pitchFamily="18" charset="0"/>
                <a:cs typeface="Times New Roman" panose="02020603050405020304" pitchFamily="18" charset="0"/>
              </a:rPr>
              <a:t> В. В. "Метод проектов" как частный случай интегративной технологии обучения.//Директор школы. – 1995. – № 6, – С. 39-48.</a:t>
            </a:r>
          </a:p>
          <a:p>
            <a:pPr marL="0" lvl="0" indent="0">
              <a:buNone/>
            </a:pPr>
            <a:r>
              <a:rPr lang="ru-RU" sz="1100" dirty="0">
                <a:latin typeface="Times New Roman" panose="02020603050405020304" pitchFamily="18" charset="0"/>
                <a:cs typeface="Times New Roman" panose="02020603050405020304" pitchFamily="18" charset="0"/>
              </a:rPr>
              <a:t>2. </a:t>
            </a:r>
            <a:r>
              <a:rPr lang="ru-RU" sz="1100" dirty="0" err="1">
                <a:latin typeface="Times New Roman" panose="02020603050405020304" pitchFamily="18" charset="0"/>
                <a:cs typeface="Times New Roman" panose="02020603050405020304" pitchFamily="18" charset="0"/>
              </a:rPr>
              <a:t>Гузеев</a:t>
            </a:r>
            <a:r>
              <a:rPr lang="ru-RU" sz="1100" dirty="0">
                <a:latin typeface="Times New Roman" panose="02020603050405020304" pitchFamily="18" charset="0"/>
                <a:cs typeface="Times New Roman" panose="02020603050405020304" pitchFamily="18" charset="0"/>
              </a:rPr>
              <a:t> В. В. Образовательная технология: от приёма до философии М., 1996. – 143с.</a:t>
            </a:r>
          </a:p>
          <a:p>
            <a:pPr marL="0" lvl="0" indent="0">
              <a:buNone/>
            </a:pPr>
            <a:r>
              <a:rPr lang="ru-RU" sz="1100" dirty="0">
                <a:latin typeface="Times New Roman" panose="02020603050405020304" pitchFamily="18" charset="0"/>
                <a:cs typeface="Times New Roman" panose="02020603050405020304" pitchFamily="18" charset="0"/>
              </a:rPr>
              <a:t>3. </a:t>
            </a:r>
            <a:r>
              <a:rPr lang="ru-RU" sz="1100" dirty="0" err="1">
                <a:latin typeface="Times New Roman" panose="02020603050405020304" pitchFamily="18" charset="0"/>
                <a:cs typeface="Times New Roman" panose="02020603050405020304" pitchFamily="18" charset="0"/>
              </a:rPr>
              <a:t>Гузеев</a:t>
            </a:r>
            <a:r>
              <a:rPr lang="ru-RU" sz="1100" dirty="0">
                <a:latin typeface="Times New Roman" panose="02020603050405020304" pitchFamily="18" charset="0"/>
                <a:cs typeface="Times New Roman" panose="02020603050405020304" pitchFamily="18" charset="0"/>
              </a:rPr>
              <a:t> В. В. Развитие образовательной технологии. – М., 1998</a:t>
            </a:r>
          </a:p>
          <a:p>
            <a:pPr marL="0" lvl="0" indent="0">
              <a:buNone/>
            </a:pPr>
            <a:r>
              <a:rPr lang="ru-RU" sz="1100" dirty="0">
                <a:latin typeface="Times New Roman" panose="02020603050405020304" pitchFamily="18" charset="0"/>
                <a:cs typeface="Times New Roman" panose="02020603050405020304" pitchFamily="18" charset="0"/>
              </a:rPr>
              <a:t>4. Дж. </a:t>
            </a:r>
            <a:r>
              <a:rPr lang="ru-RU" sz="1100" dirty="0" err="1">
                <a:latin typeface="Times New Roman" panose="02020603050405020304" pitchFamily="18" charset="0"/>
                <a:cs typeface="Times New Roman" panose="02020603050405020304" pitchFamily="18" charset="0"/>
              </a:rPr>
              <a:t>Дьюи</a:t>
            </a:r>
            <a:r>
              <a:rPr lang="ru-RU" sz="1100" dirty="0">
                <a:latin typeface="Times New Roman" panose="02020603050405020304" pitchFamily="18" charset="0"/>
                <a:cs typeface="Times New Roman" panose="02020603050405020304" pitchFamily="18" charset="0"/>
              </a:rPr>
              <a:t>. Демократия и образование: Пер. с англ. – М.: Педагогика-Пресс, 2000. – 384с.</a:t>
            </a:r>
          </a:p>
          <a:p>
            <a:pPr marL="0" lvl="0" indent="0">
              <a:buNone/>
            </a:pPr>
            <a:r>
              <a:rPr lang="ru-RU" sz="1100" dirty="0">
                <a:latin typeface="Times New Roman" panose="02020603050405020304" pitchFamily="18" charset="0"/>
                <a:cs typeface="Times New Roman" panose="02020603050405020304" pitchFamily="18" charset="0"/>
              </a:rPr>
              <a:t>5. Клименко А.В., </a:t>
            </a:r>
            <a:r>
              <a:rPr lang="ru-RU" sz="1100" dirty="0" err="1">
                <a:latin typeface="Times New Roman" panose="02020603050405020304" pitchFamily="18" charset="0"/>
                <a:cs typeface="Times New Roman" panose="02020603050405020304" pitchFamily="18" charset="0"/>
              </a:rPr>
              <a:t>Подколзина</a:t>
            </a:r>
            <a:r>
              <a:rPr lang="ru-RU" sz="1100" dirty="0">
                <a:latin typeface="Times New Roman" panose="02020603050405020304" pitchFamily="18" charset="0"/>
                <a:cs typeface="Times New Roman" panose="02020603050405020304" pitchFamily="18" charset="0"/>
              </a:rPr>
              <a:t> О.А. Проектная деятельность учащихся.//Преподавание истории и обществознания в школе. – 2002. – №9. – С.69-75.</a:t>
            </a:r>
          </a:p>
          <a:p>
            <a:pPr marL="0" lvl="0" indent="0">
              <a:buNone/>
            </a:pPr>
            <a:r>
              <a:rPr lang="ru-RU" sz="1100" dirty="0">
                <a:latin typeface="Times New Roman" panose="02020603050405020304" pitchFamily="18" charset="0"/>
                <a:cs typeface="Times New Roman" panose="02020603050405020304" pitchFamily="18" charset="0"/>
              </a:rPr>
              <a:t>6. Новикова Т. Д. Проектные технологии на уроках и во внеурочной деятельности. //Народное образование. – 2000. – № 7. – с 151-157</a:t>
            </a:r>
          </a:p>
          <a:p>
            <a:pPr marL="0" lvl="0" indent="0">
              <a:buNone/>
            </a:pPr>
            <a:r>
              <a:rPr lang="ru-RU" sz="1100" dirty="0">
                <a:latin typeface="Times New Roman" panose="02020603050405020304" pitchFamily="18" charset="0"/>
                <a:cs typeface="Times New Roman" panose="02020603050405020304" pitchFamily="18" charset="0"/>
              </a:rPr>
              <a:t>7. Новожилова Н.В. Использование Интернет – технологий в исследовательской деятельности учителей и учащихся. // Завуч. – 2003. – №8. – С.118-125.</a:t>
            </a:r>
          </a:p>
          <a:p>
            <a:pPr marL="0" lvl="0" indent="0">
              <a:buNone/>
            </a:pPr>
            <a:r>
              <a:rPr lang="ru-RU" sz="1100" dirty="0">
                <a:latin typeface="Times New Roman" panose="02020603050405020304" pitchFamily="18" charset="0"/>
                <a:cs typeface="Times New Roman" panose="02020603050405020304" pitchFamily="18" charset="0"/>
              </a:rPr>
              <a:t>8. Новые педагогические и информационные технологии в системе образования: Учебное пособие / Е.С. </a:t>
            </a:r>
            <a:r>
              <a:rPr lang="ru-RU" sz="1100" dirty="0" err="1">
                <a:latin typeface="Times New Roman" panose="02020603050405020304" pitchFamily="18" charset="0"/>
                <a:cs typeface="Times New Roman" panose="02020603050405020304" pitchFamily="18" charset="0"/>
              </a:rPr>
              <a:t>Полат</a:t>
            </a:r>
            <a:r>
              <a:rPr lang="ru-RU" sz="1100" dirty="0">
                <a:latin typeface="Times New Roman" panose="02020603050405020304" pitchFamily="18" charset="0"/>
                <a:cs typeface="Times New Roman" panose="02020603050405020304" pitchFamily="18" charset="0"/>
              </a:rPr>
              <a:t>, М.Ю. </a:t>
            </a:r>
            <a:r>
              <a:rPr lang="ru-RU" sz="1100" dirty="0" err="1">
                <a:latin typeface="Times New Roman" panose="02020603050405020304" pitchFamily="18" charset="0"/>
                <a:cs typeface="Times New Roman" panose="02020603050405020304" pitchFamily="18" charset="0"/>
              </a:rPr>
              <a:t>Бухаркина</a:t>
            </a:r>
            <a:r>
              <a:rPr lang="ru-RU" sz="1100" dirty="0">
                <a:latin typeface="Times New Roman" panose="02020603050405020304" pitchFamily="18" charset="0"/>
                <a:cs typeface="Times New Roman" panose="02020603050405020304" pitchFamily="18" charset="0"/>
              </a:rPr>
              <a:t>, М.В. Моисеева, А.Е. Петров; под ред. Е.С. </a:t>
            </a:r>
            <a:r>
              <a:rPr lang="ru-RU" sz="1100" dirty="0" err="1">
                <a:latin typeface="Times New Roman" panose="02020603050405020304" pitchFamily="18" charset="0"/>
                <a:cs typeface="Times New Roman" panose="02020603050405020304" pitchFamily="18" charset="0"/>
              </a:rPr>
              <a:t>Полат</a:t>
            </a:r>
            <a:r>
              <a:rPr lang="ru-RU" sz="1100" dirty="0">
                <a:latin typeface="Times New Roman" panose="02020603050405020304" pitchFamily="18" charset="0"/>
                <a:cs typeface="Times New Roman" panose="02020603050405020304" pitchFamily="18" charset="0"/>
              </a:rPr>
              <a:t>. – М.: Издательский центр "Академия", 1999.</a:t>
            </a:r>
          </a:p>
          <a:p>
            <a:pPr marL="0" lvl="0" indent="0">
              <a:buNone/>
            </a:pPr>
            <a:r>
              <a:rPr lang="ru-RU" sz="1100" dirty="0">
                <a:latin typeface="Times New Roman" panose="02020603050405020304" pitchFamily="18" charset="0"/>
                <a:cs typeface="Times New Roman" panose="02020603050405020304" pitchFamily="18" charset="0"/>
              </a:rPr>
              <a:t>9. Пахомова Н. Ю. Метод проектов. //Информатика и образование. Международный специальный выпуск журнала: Технологическое образование. 1996.</a:t>
            </a:r>
          </a:p>
          <a:p>
            <a:pPr marL="0" lvl="0" indent="0">
              <a:buNone/>
            </a:pPr>
            <a:r>
              <a:rPr lang="ru-RU" sz="1100" dirty="0">
                <a:latin typeface="Times New Roman" panose="02020603050405020304" pitchFamily="18" charset="0"/>
                <a:cs typeface="Times New Roman" panose="02020603050405020304" pitchFamily="18" charset="0"/>
              </a:rPr>
              <a:t>10. Пахомова Н. Ю. Метод учебных проектов в образовательном учреждении: Пособие для учителей и студентов педагогических вузов. </a:t>
            </a:r>
            <a:r>
              <a:rPr lang="ru-RU" sz="1100" dirty="0" smtClean="0">
                <a:latin typeface="Times New Roman" panose="02020603050405020304" pitchFamily="18" charset="0"/>
                <a:cs typeface="Times New Roman" panose="02020603050405020304" pitchFamily="18" charset="0"/>
              </a:rPr>
              <a:t>–М</a:t>
            </a:r>
            <a:r>
              <a:rPr lang="ru-RU" sz="1100" dirty="0">
                <a:latin typeface="Times New Roman" panose="02020603050405020304" pitchFamily="18" charset="0"/>
                <a:cs typeface="Times New Roman" panose="02020603050405020304" pitchFamily="18" charset="0"/>
              </a:rPr>
              <a:t>.: АРКТИ, 2003. – 112с.</a:t>
            </a:r>
          </a:p>
          <a:p>
            <a:pPr marL="0" lvl="0" indent="0">
              <a:buNone/>
            </a:pPr>
            <a:r>
              <a:rPr lang="ru-RU" sz="1100" dirty="0">
                <a:latin typeface="Times New Roman" panose="02020603050405020304" pitchFamily="18" charset="0"/>
                <a:cs typeface="Times New Roman" panose="02020603050405020304" pitchFamily="18" charset="0"/>
              </a:rPr>
              <a:t>11. Пахомова Н. Ю. Учебные проекты: его возможности. // Учитель, № 4, 2000, – С. 52-55</a:t>
            </a:r>
          </a:p>
          <a:p>
            <a:pPr marL="0" lvl="0" indent="0">
              <a:buNone/>
            </a:pPr>
            <a:r>
              <a:rPr lang="ru-RU" sz="1100" dirty="0">
                <a:latin typeface="Times New Roman" panose="02020603050405020304" pitchFamily="18" charset="0"/>
                <a:cs typeface="Times New Roman" panose="02020603050405020304" pitchFamily="18" charset="0"/>
              </a:rPr>
              <a:t>12. Пахомова Н. Ю. Учебные проекты: методология поиска. // Учитель, № 1, 2000, – с. 41-45</a:t>
            </a:r>
          </a:p>
          <a:p>
            <a:pPr marL="0" lvl="0" indent="0">
              <a:buNone/>
            </a:pPr>
            <a:r>
              <a:rPr lang="ru-RU" sz="1100" dirty="0">
                <a:latin typeface="Times New Roman" panose="02020603050405020304" pitchFamily="18" charset="0"/>
                <a:cs typeface="Times New Roman" panose="02020603050405020304" pitchFamily="18" charset="0"/>
              </a:rPr>
              <a:t>13. Пахомова Н.Ю. Метод проектов: функции и структура учебного проекта // Технологическое образование. – 1997. – № 1. – С. 92-96.</a:t>
            </a:r>
          </a:p>
          <a:p>
            <a:pPr marL="0" lvl="0" indent="0">
              <a:buNone/>
            </a:pPr>
            <a:r>
              <a:rPr lang="ru-RU" sz="1100" dirty="0">
                <a:latin typeface="Times New Roman" panose="02020603050405020304" pitchFamily="18" charset="0"/>
                <a:cs typeface="Times New Roman" panose="02020603050405020304" pitchFamily="18" charset="0"/>
              </a:rPr>
              <a:t>14. </a:t>
            </a:r>
            <a:r>
              <a:rPr lang="ru-RU" sz="1100" dirty="0" err="1">
                <a:latin typeface="Times New Roman" panose="02020603050405020304" pitchFamily="18" charset="0"/>
                <a:cs typeface="Times New Roman" panose="02020603050405020304" pitchFamily="18" charset="0"/>
              </a:rPr>
              <a:t>Полат</a:t>
            </a:r>
            <a:r>
              <a:rPr lang="ru-RU" sz="1100" dirty="0">
                <a:latin typeface="Times New Roman" panose="02020603050405020304" pitchFamily="18" charset="0"/>
                <a:cs typeface="Times New Roman" panose="02020603050405020304" pitchFamily="18" charset="0"/>
              </a:rPr>
              <a:t> Е.С. Как рождается проект. – М.,1995 – 233с.</a:t>
            </a:r>
          </a:p>
          <a:p>
            <a:pPr marL="0" lvl="0" indent="0">
              <a:buNone/>
            </a:pPr>
            <a:r>
              <a:rPr lang="ru-RU" sz="1100" dirty="0">
                <a:latin typeface="Times New Roman" panose="02020603050405020304" pitchFamily="18" charset="0"/>
                <a:cs typeface="Times New Roman" panose="02020603050405020304" pitchFamily="18" charset="0"/>
              </a:rPr>
              <a:t>15. </a:t>
            </a:r>
            <a:r>
              <a:rPr lang="ru-RU" sz="1100" dirty="0" err="1">
                <a:latin typeface="Times New Roman" panose="02020603050405020304" pitchFamily="18" charset="0"/>
                <a:cs typeface="Times New Roman" panose="02020603050405020304" pitchFamily="18" charset="0"/>
              </a:rPr>
              <a:t>Полат</a:t>
            </a:r>
            <a:r>
              <a:rPr lang="ru-RU" sz="1100" dirty="0">
                <a:latin typeface="Times New Roman" panose="02020603050405020304" pitchFamily="18" charset="0"/>
                <a:cs typeface="Times New Roman" panose="02020603050405020304" pitchFamily="18" charset="0"/>
              </a:rPr>
              <a:t> Е.С. Типология телекоммуникационных проектов. //Наука и школа – 1997. – № 4.</a:t>
            </a:r>
          </a:p>
          <a:p>
            <a:pPr marL="0" lvl="0" indent="0">
              <a:buNone/>
            </a:pPr>
            <a:r>
              <a:rPr lang="ru-RU" sz="1100" dirty="0">
                <a:latin typeface="Times New Roman" panose="02020603050405020304" pitchFamily="18" charset="0"/>
                <a:cs typeface="Times New Roman" panose="02020603050405020304" pitchFamily="18" charset="0"/>
              </a:rPr>
              <a:t>16. </a:t>
            </a:r>
            <a:r>
              <a:rPr lang="ru-RU" sz="1100" dirty="0" err="1">
                <a:latin typeface="Times New Roman" panose="02020603050405020304" pitchFamily="18" charset="0"/>
                <a:cs typeface="Times New Roman" panose="02020603050405020304" pitchFamily="18" charset="0"/>
              </a:rPr>
              <a:t>Полат</a:t>
            </a:r>
            <a:r>
              <a:rPr lang="ru-RU" sz="1100" dirty="0">
                <a:latin typeface="Times New Roman" panose="02020603050405020304" pitchFamily="18" charset="0"/>
                <a:cs typeface="Times New Roman" panose="02020603050405020304" pitchFamily="18" charset="0"/>
              </a:rPr>
              <a:t> Е.С. Метод проектов на уроках иностранного языка// Иностранные языки в школе – 2000. – № 2, 3. – с. 37-45.</a:t>
            </a:r>
          </a:p>
          <a:p>
            <a:pPr marL="0" lvl="0" indent="0">
              <a:buNone/>
            </a:pPr>
            <a:r>
              <a:rPr lang="ru-RU" sz="1100" dirty="0">
                <a:latin typeface="Times New Roman" panose="02020603050405020304" pitchFamily="18" charset="0"/>
                <a:cs typeface="Times New Roman" panose="02020603050405020304" pitchFamily="18" charset="0"/>
              </a:rPr>
              <a:t>17. Проект "Гражданин" – способ социализации подростков.//Народное образование. – 2000. – № 7.</a:t>
            </a:r>
          </a:p>
          <a:p>
            <a:pPr marL="0" lvl="0" indent="0">
              <a:buNone/>
            </a:pPr>
            <a:r>
              <a:rPr lang="ru-RU" sz="1100" dirty="0">
                <a:latin typeface="Times New Roman" panose="02020603050405020304" pitchFamily="18" charset="0"/>
                <a:cs typeface="Times New Roman" panose="02020603050405020304" pitchFamily="18" charset="0"/>
              </a:rPr>
              <a:t>18. Сергеев И.С. Как организовать проектную деятельность учащихся: Практическое пособие для работников общеобразовательных учреждений. – М.: АРКТИ, 2004. – 80 с.</a:t>
            </a:r>
          </a:p>
          <a:p>
            <a:pPr marL="0" lvl="0" indent="0">
              <a:buNone/>
            </a:pPr>
            <a:r>
              <a:rPr lang="ru-RU" sz="1100" dirty="0">
                <a:latin typeface="Times New Roman" panose="02020603050405020304" pitchFamily="18" charset="0"/>
                <a:cs typeface="Times New Roman" panose="02020603050405020304" pitchFamily="18" charset="0"/>
              </a:rPr>
              <a:t>19. Ушинский К.Д. Собр. </a:t>
            </a:r>
            <a:r>
              <a:rPr lang="ru-RU" sz="1100" dirty="0" err="1">
                <a:latin typeface="Times New Roman" panose="02020603050405020304" pitchFamily="18" charset="0"/>
                <a:cs typeface="Times New Roman" panose="02020603050405020304" pitchFamily="18" charset="0"/>
              </a:rPr>
              <a:t>пед</a:t>
            </a:r>
            <a:r>
              <a:rPr lang="ru-RU" sz="1100" dirty="0">
                <a:latin typeface="Times New Roman" panose="02020603050405020304" pitchFamily="18" charset="0"/>
                <a:cs typeface="Times New Roman" panose="02020603050405020304" pitchFamily="18" charset="0"/>
              </a:rPr>
              <a:t>. сочинений.1949, том 1.</a:t>
            </a:r>
          </a:p>
          <a:p>
            <a:pPr marL="0" lvl="0" indent="0">
              <a:buNone/>
            </a:pPr>
            <a:r>
              <a:rPr lang="ru-RU" sz="1100" dirty="0">
                <a:latin typeface="Times New Roman" panose="02020603050405020304" pitchFamily="18" charset="0"/>
                <a:cs typeface="Times New Roman" panose="02020603050405020304" pitchFamily="18" charset="0"/>
              </a:rPr>
              <a:t>20. </a:t>
            </a:r>
            <a:r>
              <a:rPr lang="ru-RU" sz="1100" dirty="0" err="1">
                <a:latin typeface="Times New Roman" panose="02020603050405020304" pitchFamily="18" charset="0"/>
                <a:cs typeface="Times New Roman" panose="02020603050405020304" pitchFamily="18" charset="0"/>
              </a:rPr>
              <a:t>Чечель</a:t>
            </a:r>
            <a:r>
              <a:rPr lang="ru-RU" sz="1100" dirty="0">
                <a:latin typeface="Times New Roman" panose="02020603050405020304" pitchFamily="18" charset="0"/>
                <a:cs typeface="Times New Roman" panose="02020603050405020304" pitchFamily="18" charset="0"/>
              </a:rPr>
              <a:t> И.Д. Исследовательские проекты в практике обучения.//Практика административной работы в школе. – 2003. – №6. – С.24-31.</a:t>
            </a:r>
          </a:p>
          <a:p>
            <a:pPr marL="0" lvl="0" indent="0">
              <a:buNone/>
            </a:pPr>
            <a:r>
              <a:rPr lang="ru-RU" sz="1100" dirty="0">
                <a:latin typeface="Times New Roman" panose="02020603050405020304" pitchFamily="18" charset="0"/>
                <a:cs typeface="Times New Roman" panose="02020603050405020304" pitchFamily="18" charset="0"/>
              </a:rPr>
              <a:t>21. </a:t>
            </a:r>
            <a:r>
              <a:rPr lang="ru-RU" sz="1100" dirty="0" err="1">
                <a:latin typeface="Times New Roman" panose="02020603050405020304" pitchFamily="18" charset="0"/>
                <a:cs typeface="Times New Roman" panose="02020603050405020304" pitchFamily="18" charset="0"/>
              </a:rPr>
              <a:t>Чечель</a:t>
            </a:r>
            <a:r>
              <a:rPr lang="ru-RU" sz="1100" dirty="0">
                <a:latin typeface="Times New Roman" panose="02020603050405020304" pitchFamily="18" charset="0"/>
                <a:cs typeface="Times New Roman" panose="02020603050405020304" pitchFamily="18" charset="0"/>
              </a:rPr>
              <a:t> И. Д. Метод проектов или попытка избавить учителя от обязанностей всезнающего оракула.//Директор школы. – 1998. – № 3. – С.33-40</a:t>
            </a:r>
          </a:p>
          <a:p>
            <a:pPr marL="0" lvl="0" indent="0">
              <a:buNone/>
            </a:pPr>
            <a:r>
              <a:rPr lang="ru-RU" sz="1100" dirty="0">
                <a:latin typeface="Times New Roman" panose="02020603050405020304" pitchFamily="18" charset="0"/>
                <a:cs typeface="Times New Roman" panose="02020603050405020304" pitchFamily="18" charset="0"/>
              </a:rPr>
              <a:t>22. Шумакова Н.Б. "Программа по междисциплинарному обучению "Одарённый ребёнок"", г. Москва 1995г.</a:t>
            </a:r>
          </a:p>
          <a:p>
            <a:pPr marL="0" lvl="0" indent="0">
              <a:buNone/>
            </a:pPr>
            <a:r>
              <a:rPr lang="ru-RU" sz="1100" dirty="0">
                <a:latin typeface="Times New Roman" panose="02020603050405020304" pitchFamily="18" charset="0"/>
                <a:cs typeface="Times New Roman" panose="02020603050405020304" pitchFamily="18" charset="0"/>
              </a:rPr>
              <a:t>23. Эпштейн М. Метод проектов в школе двадцатого века. // Педагогический </a:t>
            </a:r>
            <a:r>
              <a:rPr lang="ru-RU" sz="1100" dirty="0" err="1">
                <a:latin typeface="Times New Roman" panose="02020603050405020304" pitchFamily="18" charset="0"/>
                <a:cs typeface="Times New Roman" panose="02020603050405020304" pitchFamily="18" charset="0"/>
              </a:rPr>
              <a:t>альма</a:t>
            </a:r>
            <a:r>
              <a:rPr lang="ru-RU" sz="1100" dirty="0">
                <a:latin typeface="Times New Roman" panose="02020603050405020304" pitchFamily="18" charset="0"/>
                <a:cs typeface="Times New Roman" panose="02020603050405020304" pitchFamily="18" charset="0"/>
              </a:rPr>
              <a:t>-нах, – 2002. – № 11.</a:t>
            </a:r>
          </a:p>
          <a:p>
            <a:pPr marL="0" indent="0">
              <a:buNone/>
            </a:pPr>
            <a:r>
              <a:rPr lang="ru-RU" sz="11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31821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229600" cy="1143000"/>
          </a:xfrm>
        </p:spPr>
        <p:txBody>
          <a:bodyPr>
            <a:noAutofit/>
          </a:bodyPr>
          <a:lstStyle/>
          <a:p>
            <a:r>
              <a:rPr lang="ru-RU" sz="6000" dirty="0">
                <a:latin typeface="Monotype Corsiva" panose="03010101010201010101" pitchFamily="66" charset="0"/>
              </a:rPr>
              <a:t>Задачи:</a:t>
            </a:r>
            <a:br>
              <a:rPr lang="ru-RU" sz="6000" dirty="0">
                <a:latin typeface="Monotype Corsiva" panose="03010101010201010101" pitchFamily="66" charset="0"/>
              </a:rPr>
            </a:br>
            <a:endParaRPr lang="ru-RU" sz="6000" dirty="0">
              <a:latin typeface="Monotype Corsiva" panose="03010101010201010101" pitchFamily="66" charset="0"/>
            </a:endParaRPr>
          </a:p>
        </p:txBody>
      </p:sp>
      <p:sp>
        <p:nvSpPr>
          <p:cNvPr id="3" name="Объект 2"/>
          <p:cNvSpPr>
            <a:spLocks noGrp="1"/>
          </p:cNvSpPr>
          <p:nvPr>
            <p:ph idx="1"/>
          </p:nvPr>
        </p:nvSpPr>
        <p:spPr>
          <a:xfrm>
            <a:off x="467544" y="1196752"/>
            <a:ext cx="8229600" cy="4525963"/>
          </a:xfrm>
        </p:spPr>
        <p:txBody>
          <a:bodyPr>
            <a:noAutofit/>
          </a:bodyPr>
          <a:lstStyle/>
          <a:p>
            <a:pPr lvl="0"/>
            <a:r>
              <a:rPr lang="ru-RU" dirty="0">
                <a:latin typeface="Times New Roman" panose="02020603050405020304" pitchFamily="18" charset="0"/>
                <a:cs typeface="Times New Roman" panose="02020603050405020304" pitchFamily="18" charset="0"/>
              </a:rPr>
              <a:t>формировать критическое и творческое мышление учащихся,</a:t>
            </a:r>
          </a:p>
          <a:p>
            <a:pPr lvl="0"/>
            <a:r>
              <a:rPr lang="ru-RU" dirty="0">
                <a:latin typeface="Times New Roman" panose="02020603050405020304" pitchFamily="18" charset="0"/>
                <a:cs typeface="Times New Roman" panose="02020603050405020304" pitchFamily="18" charset="0"/>
              </a:rPr>
              <a:t>умение работать с информацией;</a:t>
            </a:r>
          </a:p>
          <a:p>
            <a:pPr lvl="0"/>
            <a:r>
              <a:rPr lang="ru-RU" dirty="0">
                <a:latin typeface="Times New Roman" panose="02020603050405020304" pitchFamily="18" charset="0"/>
                <a:cs typeface="Times New Roman" panose="02020603050405020304" pitchFamily="18" charset="0"/>
              </a:rPr>
              <a:t>способствовать овладению основными ключевыми компетенциями;</a:t>
            </a:r>
          </a:p>
          <a:p>
            <a:pPr lvl="0"/>
            <a:r>
              <a:rPr lang="ru-RU" dirty="0">
                <a:latin typeface="Times New Roman" panose="02020603050405020304" pitchFamily="18" charset="0"/>
                <a:cs typeface="Times New Roman" panose="02020603050405020304" pitchFamily="18" charset="0"/>
              </a:rPr>
              <a:t>развивать способность находить нестандартное решение проблемных вопросов в условиях постоянно меняющегося мира.</a:t>
            </a:r>
          </a:p>
          <a:p>
            <a:pPr lvl="0"/>
            <a:r>
              <a:rPr lang="ru-RU" dirty="0">
                <a:latin typeface="Times New Roman" panose="02020603050405020304" pitchFamily="18" charset="0"/>
                <a:cs typeface="Times New Roman" panose="02020603050405020304" pitchFamily="18" charset="0"/>
              </a:rPr>
              <a:t>учить работать в группе.</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699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2882</TotalTime>
  <Words>3309</Words>
  <Application>Microsoft Office PowerPoint</Application>
  <PresentationFormat>Экран (4:3)</PresentationFormat>
  <Paragraphs>332</Paragraphs>
  <Slides>81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81</vt:i4>
      </vt:variant>
    </vt:vector>
  </HeadingPairs>
  <TitlesOfParts>
    <vt:vector size="82" baseType="lpstr">
      <vt:lpstr>Тема Office</vt:lpstr>
      <vt:lpstr>Проектная деятельность на уроках истории и обществознания</vt:lpstr>
      <vt:lpstr>Слово "проект" произошло от латинского "projectus", что означает "брошенный вперед", "выступающий", "бросающийся в глаза". И на самом деле, планируя проект, учитель как бы заглядывает в будущее, воображает нечто, что ученик может создать или получить, затратив определенные усилия. </vt:lpstr>
      <vt:lpstr>Презентация PowerPoint</vt:lpstr>
      <vt:lpstr>Немного истории:</vt:lpstr>
      <vt:lpstr>Немного истории:</vt:lpstr>
      <vt:lpstr>Немного истории:</vt:lpstr>
      <vt:lpstr>Презентация PowerPoint</vt:lpstr>
      <vt:lpstr>Основными целями данной деятельности являются</vt:lpstr>
      <vt:lpstr>Задачи: </vt:lpstr>
      <vt:lpstr>Цели моей работы: </vt:lpstr>
      <vt:lpstr> В своей работе наиболее часто использую следующие виды проектов:</vt:lpstr>
      <vt:lpstr>Чем исследовательская деятельность отличается от проектной деятельности?</vt:lpstr>
      <vt:lpstr>Чем исследовательская деятельность отличается от проектной деятельности? </vt:lpstr>
      <vt:lpstr>Чем исследовательская деятельность отличается от проектной деятельности? </vt:lpstr>
      <vt:lpstr>Чем исследовательская деятельность отличается от проектной деятельности? </vt:lpstr>
      <vt:lpstr>Чем исследовательская деятельность отличается от проектной деятельности? </vt:lpstr>
      <vt:lpstr>Изучив различные подходы к типам проектов, можно выделить четыре классификации  по следующим признакам: </vt:lpstr>
      <vt:lpstr>Классификация проектов по содержанию:</vt:lpstr>
      <vt:lpstr>Классификация проектов по количеству участников:</vt:lpstr>
      <vt:lpstr>Классификации проектов по продолжительности:</vt:lpstr>
      <vt:lpstr>Этапы работы над проектом </vt:lpstr>
      <vt:lpstr>Этапы работы над проектом </vt:lpstr>
      <vt:lpstr>Этапы работы над проектом </vt:lpstr>
      <vt:lpstr>Этапы работы над проектом </vt:lpstr>
      <vt:lpstr>Этапы работы над проектом</vt:lpstr>
      <vt:lpstr>Этапы работы над проектом </vt:lpstr>
      <vt:lpstr>Презентация PowerPoint</vt:lpstr>
      <vt:lpstr>Роль учителя. </vt:lpstr>
      <vt:lpstr>Роль ученика. </vt:lpstr>
      <vt:lpstr>Предлагаемый результат.</vt:lpstr>
      <vt:lpstr>При оценивании проектов необходимо учитывать следующие критерии:  </vt:lpstr>
      <vt:lpstr>5-6 классы: Переходный этап. </vt:lpstr>
      <vt:lpstr>Таким образом, в ходе решения  системы  проектных задач у младших подростков (5-6 классы) формируются  следующие способности: </vt:lpstr>
      <vt:lpstr>Проект  5 класс:  «Мое  генеалогическое  древо»   </vt:lpstr>
      <vt:lpstr>Проект 5 класс:  «История  моего  имени»</vt:lpstr>
      <vt:lpstr>Проект  5 класс: «Выставка  семейных  реликвий» </vt:lpstr>
      <vt:lpstr>Презентация PowerPoint</vt:lpstr>
      <vt:lpstr>Проект «Хранитель семейного архива» </vt:lpstr>
      <vt:lpstr>Проект 5 класс: «Летопись  моей  семьи»</vt:lpstr>
      <vt:lpstr>Проект 5 класс:  «Первобытные племена современности»</vt:lpstr>
      <vt:lpstr>Проект 5 класс:  «В пещере первобытного  человека »</vt:lpstr>
      <vt:lpstr>Презентация PowerPoint</vt:lpstr>
      <vt:lpstr>Проект 5 класс:  «В  мастерской  ремесленника»</vt:lpstr>
      <vt:lpstr>Урок – экскурсия 5 класс: «Путешествие  в  Древний  Египет» </vt:lpstr>
      <vt:lpstr>Проект 5 класс:  «Китайская  живопись»</vt:lpstr>
      <vt:lpstr>Проект 5 класс:  «Письменность  разных  народов»</vt:lpstr>
      <vt:lpstr>Проект 5 класс: «Иллюстрированная книга: «Мифы  Древней  Греции»</vt:lpstr>
      <vt:lpstr>Проект 5 класс:  «Одежда  разных  народов  в древности»</vt:lpstr>
      <vt:lpstr>Проект 5 класс:  «Троянский  конь:   миф  или реальность»</vt:lpstr>
      <vt:lpstr>Проект 5 класс :  «Семь чудес света»  </vt:lpstr>
      <vt:lpstr>5 «в» проект: «Величайшие открытия Древности»</vt:lpstr>
      <vt:lpstr>Проект 6 класс:  «Как я участвовал в крестовом походе» </vt:lpstr>
      <vt:lpstr>Презентация PowerPoint</vt:lpstr>
      <vt:lpstr>Проект 6 класс:                  « Мозайка и фреска»</vt:lpstr>
      <vt:lpstr>Проект 6 класс:   «От школьного проекта – к профессиональной карьере»</vt:lpstr>
      <vt:lpstr> Проект 6 класс:  «Воспитании детей  у разных народов?»</vt:lpstr>
      <vt:lpstr>Проект 6 класс:  «Интервью с прадедушкой» </vt:lpstr>
      <vt:lpstr>Проект 6 класс:  «Неотправленное письмо»</vt:lpstr>
      <vt:lpstr>Тема патриотизма Проект 6 класс:  «Школа-маленькая страна» </vt:lpstr>
      <vt:lpstr>КТД 6 класс: «Школа-маленькая страна»</vt:lpstr>
      <vt:lpstr>КТД 6 класс: «Школа-маленькая страна»</vt:lpstr>
      <vt:lpstr> Проектные  задачи на образовательном переходе (5-6 классы) есть шаг к проектной деятельности в подростковой школе (7-9 классы) </vt:lpstr>
      <vt:lpstr>Проект 7-11 класс:  «Суд над исторической личностью»</vt:lpstr>
      <vt:lpstr>7 класс. Ролевая игра:   «Суд над Петром I»</vt:lpstr>
      <vt:lpstr>Проект 7 класс:  «Биография моего предка»   </vt:lpstr>
      <vt:lpstr>Проект 7 класс: «Кем быть? Можно ли и нужно ли подростку работать?»</vt:lpstr>
      <vt:lpstr>Проект 8 класс:  «Мой любимый исторический персонаж»</vt:lpstr>
      <vt:lpstr>Проект 7-8 класс:  «Хочу  ли я быть Наполеоном?» «Тишайший» царь Алексей Михайлович. Так ли это?»  «Жены декабристов: подвиг или авантюра?» </vt:lpstr>
      <vt:lpstr>Проект: «Молодёжные субкультуры»</vt:lpstr>
      <vt:lpstr>Проект 9 класс:   «Первая мировая война»</vt:lpstr>
      <vt:lpstr>Проект 9 класс:  «Гражданская война»</vt:lpstr>
      <vt:lpstr>9 класс:  Проект «Парень с нашего двора»</vt:lpstr>
      <vt:lpstr>Проект 9 класс:  «XX век: год за годом»  </vt:lpstr>
      <vt:lpstr>Социальный проект –  Ролевая игра 9 класс:   «Избирательная кампания».  </vt:lpstr>
      <vt:lpstr>Проект 9 класс:  «Правовое воспитание»</vt:lpstr>
      <vt:lpstr>Социальный проект 9 класс:  «Досуг молодёжи»</vt:lpstr>
      <vt:lpstr>Темы проектов 9 класс:  “Наша повесть о той войне”. </vt:lpstr>
      <vt:lpstr>Темы проектов 9-11 класс.</vt:lpstr>
      <vt:lpstr>Социальный проект 8 класс:  «Великие люди»</vt:lpstr>
      <vt:lpstr>Презентация PowerPoint</vt:lpstr>
      <vt:lpstr>Список литературы: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Цели моей работы:</dc:title>
  <dc:creator>Ольга</dc:creator>
  <cp:lastModifiedBy>1</cp:lastModifiedBy>
  <cp:revision>275</cp:revision>
  <dcterms:created xsi:type="dcterms:W3CDTF">2014-03-14T04:37:07Z</dcterms:created>
  <dcterms:modified xsi:type="dcterms:W3CDTF">2020-04-17T06:02:41Z</dcterms:modified>
</cp:coreProperties>
</file>