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7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63" r:id="rId3"/>
    <p:sldMasterId id="2147483669" r:id="rId4"/>
    <p:sldMasterId id="2147483675" r:id="rId5"/>
    <p:sldMasterId id="2147483693" r:id="rId6"/>
    <p:sldMasterId id="2147483706" r:id="rId7"/>
    <p:sldMasterId id="2147483719" r:id="rId8"/>
  </p:sldMasterIdLst>
  <p:notesMasterIdLst>
    <p:notesMasterId r:id="rId36"/>
  </p:notesMasterIdLst>
  <p:handoutMasterIdLst>
    <p:handoutMasterId r:id="rId37"/>
  </p:handoutMasterIdLst>
  <p:sldIdLst>
    <p:sldId id="310" r:id="rId9"/>
    <p:sldId id="311" r:id="rId10"/>
    <p:sldId id="273" r:id="rId11"/>
    <p:sldId id="290" r:id="rId12"/>
    <p:sldId id="291" r:id="rId13"/>
    <p:sldId id="288" r:id="rId14"/>
    <p:sldId id="292" r:id="rId15"/>
    <p:sldId id="293" r:id="rId16"/>
    <p:sldId id="287" r:id="rId17"/>
    <p:sldId id="295" r:id="rId18"/>
    <p:sldId id="296" r:id="rId19"/>
    <p:sldId id="297" r:id="rId20"/>
    <p:sldId id="298" r:id="rId21"/>
    <p:sldId id="299" r:id="rId22"/>
    <p:sldId id="300" r:id="rId23"/>
    <p:sldId id="307" r:id="rId24"/>
    <p:sldId id="301" r:id="rId25"/>
    <p:sldId id="302" r:id="rId26"/>
    <p:sldId id="303" r:id="rId27"/>
    <p:sldId id="304" r:id="rId28"/>
    <p:sldId id="305" r:id="rId29"/>
    <p:sldId id="306" r:id="rId30"/>
    <p:sldId id="308" r:id="rId31"/>
    <p:sldId id="309" r:id="rId32"/>
    <p:sldId id="312" r:id="rId33"/>
    <p:sldId id="313" r:id="rId34"/>
    <p:sldId id="281" r:id="rId35"/>
  </p:sldIdLst>
  <p:sldSz cx="12192000" cy="685800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479A"/>
    <a:srgbClr val="7964AC"/>
    <a:srgbClr val="52469A"/>
    <a:srgbClr val="D18D66"/>
    <a:srgbClr val="FFCEB3"/>
    <a:srgbClr val="FFC61B"/>
    <a:srgbClr val="CFC1ED"/>
    <a:srgbClr val="CEBFED"/>
    <a:srgbClr val="7864AC"/>
    <a:srgbClr val="7759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75" autoAdjust="0"/>
    <p:restoredTop sz="77380" autoAdjust="0"/>
  </p:normalViewPr>
  <p:slideViewPr>
    <p:cSldViewPr snapToGrid="0">
      <p:cViewPr varScale="1">
        <p:scale>
          <a:sx n="86" d="100"/>
          <a:sy n="86" d="100"/>
        </p:scale>
        <p:origin x="120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62" d="100"/>
          <a:sy n="162" d="100"/>
        </p:scale>
        <p:origin x="2868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viewProps" Target="viewProps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3697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6E3A11-79E9-4A57-B0A6-6B39713BEB9E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3697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61956-8489-4508-9C89-1C64E9955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70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A6411-E00B-4EDA-A14A-786EB0FA748F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71382"/>
            <a:ext cx="794258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302231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271" y="6456219"/>
            <a:ext cx="4302231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0956C-95DD-4BE8-A32C-F81A058AE5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803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60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320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540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222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501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843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178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7866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493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5344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345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6122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104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003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D355CF-5D5D-41CD-BB5B-B10450C0CCA6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4088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D355CF-5D5D-41CD-BB5B-B10450C0CCA6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560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2707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607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394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200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127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456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65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989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0956C-95DD-4BE8-A32C-F81A058AE5E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16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5954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991100" y="1526381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Montserrat" panose="00000500000000000000" pitchFamily="2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19300" y="4874418"/>
            <a:ext cx="2752725" cy="1525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Montserrat" panose="00000500000000000000" pitchFamily="2" charset="-5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331" y="224448"/>
            <a:ext cx="9888415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5954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25900" y="1526381"/>
            <a:ext cx="71374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Montserrat" panose="00000500000000000000" pitchFamily="2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5954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19300" y="1526381"/>
            <a:ext cx="59055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Montserrat" panose="00000500000000000000" pitchFamily="2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9129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9399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7638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9399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7638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441700" y="1866900"/>
            <a:ext cx="7721600" cy="45331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Montserrat" panose="00000500000000000000" pitchFamily="2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7500" y="4874418"/>
            <a:ext cx="2752725" cy="1525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Montserrat" panose="00000500000000000000" pitchFamily="2" charset="-5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27915" y="1122363"/>
            <a:ext cx="65287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27915" y="3602037"/>
            <a:ext cx="6528725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76053" y="630932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393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5ECAF37-8C1A-4DF2-BAED-93BB5733B330}" type="datetimeFigureOut">
              <a:rPr lang="ru-RU" smtClean="0">
                <a:solidFill>
                  <a:srgbClr val="504A96"/>
                </a:solidFill>
              </a:rPr>
              <a:pPr/>
              <a:t>26.08.2024</a:t>
            </a:fld>
            <a:endParaRPr lang="ru-RU">
              <a:solidFill>
                <a:srgbClr val="504A9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504A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398A1C1-D46B-4EC0-83EB-3CC47FADEB51}" type="slidenum">
              <a:rPr lang="ru-RU" smtClean="0">
                <a:solidFill>
                  <a:srgbClr val="504A96"/>
                </a:solidFill>
              </a:rPr>
              <a:pPr/>
              <a:t>‹#›</a:t>
            </a:fld>
            <a:endParaRPr lang="ru-RU">
              <a:solidFill>
                <a:srgbClr val="504A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18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395537"/>
            <a:ext cx="441960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395537"/>
            <a:ext cx="441960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1904" y="1709740"/>
            <a:ext cx="611554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1904" y="4589464"/>
            <a:ext cx="611554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84782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360" y="1825626"/>
            <a:ext cx="3552395" cy="4003641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27915" y="1825625"/>
            <a:ext cx="6313917" cy="435133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692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820" y="260648"/>
            <a:ext cx="6891569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9349" y="1681163"/>
            <a:ext cx="384042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7862" y="1681163"/>
            <a:ext cx="650752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7862" y="2505075"/>
            <a:ext cx="6507527" cy="368458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44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872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quarter" idx="10"/>
          </p:nvPr>
        </p:nvSpPr>
        <p:spPr>
          <a:xfrm>
            <a:off x="5712883" y="1796818"/>
            <a:ext cx="6143756" cy="4512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542722" y="356659"/>
            <a:ext cx="6313917" cy="1325563"/>
          </a:xfrm>
        </p:spPr>
        <p:txBody>
          <a:bodyPr/>
          <a:lstStyle>
            <a:lvl1pPr>
              <a:defRPr>
                <a:solidFill>
                  <a:srgbClr val="5851A3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841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3925" y="932723"/>
            <a:ext cx="6172200" cy="55139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910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099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5851A3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5851A3"/>
                </a:solidFill>
              </a:defRPr>
            </a:lvl1pPr>
            <a:lvl2pPr>
              <a:defRPr>
                <a:solidFill>
                  <a:srgbClr val="5851A3"/>
                </a:solidFill>
              </a:defRPr>
            </a:lvl2pPr>
            <a:lvl3pPr>
              <a:defRPr>
                <a:solidFill>
                  <a:srgbClr val="5851A3"/>
                </a:solidFill>
              </a:defRPr>
            </a:lvl3pPr>
            <a:lvl4pPr>
              <a:defRPr>
                <a:solidFill>
                  <a:srgbClr val="5851A3"/>
                </a:solidFill>
              </a:defRPr>
            </a:lvl4pPr>
            <a:lvl5pPr>
              <a:defRPr>
                <a:solidFill>
                  <a:srgbClr val="5851A3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039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7435" y="1156709"/>
            <a:ext cx="1824203" cy="4672559"/>
          </a:xfrm>
        </p:spPr>
        <p:txBody>
          <a:bodyPr vert="vert270"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51850" y="524571"/>
            <a:ext cx="7104791" cy="5831780"/>
          </a:xfrm>
        </p:spPr>
        <p:txBody>
          <a:bodyPr vert="vert27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406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C0D0694-D12B-4775-B1F1-AC3116FA112D}"/>
              </a:ext>
            </a:extLst>
          </p:cNvPr>
          <p:cNvSpPr/>
          <p:nvPr userDrawn="1"/>
        </p:nvSpPr>
        <p:spPr>
          <a:xfrm rot="10800000" flipH="1">
            <a:off x="11231809" y="0"/>
            <a:ext cx="956951" cy="6858000"/>
          </a:xfrm>
          <a:prstGeom prst="rect">
            <a:avLst/>
          </a:prstGeom>
          <a:gradFill>
            <a:gsLst>
              <a:gs pos="82000">
                <a:srgbClr val="1B3281"/>
              </a:gs>
              <a:gs pos="6000">
                <a:srgbClr val="0072B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7" name="Рисунок 6" descr="Изображение выглядит как книга,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D42D58B-1A3F-4F9E-AC76-17F6671CB1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041" y="152400"/>
            <a:ext cx="706487" cy="819357"/>
          </a:xfrm>
          <a:prstGeom prst="rect">
            <a:avLst/>
          </a:prstGeom>
        </p:spPr>
      </p:pic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xmlns="" id="{44E4AA84-4D85-4FAD-BEF9-1BFB674B7C77}"/>
              </a:ext>
            </a:extLst>
          </p:cNvPr>
          <p:cNvSpPr txBox="1">
            <a:spLocks/>
          </p:cNvSpPr>
          <p:nvPr userDrawn="1"/>
        </p:nvSpPr>
        <p:spPr>
          <a:xfrm>
            <a:off x="11358291" y="6420657"/>
            <a:ext cx="735805" cy="376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25C68B6-61C2-468F-89AB-4B9F7531AA68}" type="slidenum">
              <a:rPr lang="ru-RU" sz="16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DFCBAD97-65E4-43C9-84A2-90326F2BBDA2}"/>
              </a:ext>
            </a:extLst>
          </p:cNvPr>
          <p:cNvCxnSpPr/>
          <p:nvPr userDrawn="1"/>
        </p:nvCxnSpPr>
        <p:spPr>
          <a:xfrm>
            <a:off x="0" y="1117600"/>
            <a:ext cx="1857829" cy="0"/>
          </a:xfrm>
          <a:prstGeom prst="line">
            <a:avLst/>
          </a:prstGeom>
          <a:ln w="76200">
            <a:solidFill>
              <a:srgbClr val="0072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0878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27915" y="1122363"/>
            <a:ext cx="65287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27915" y="3602037"/>
            <a:ext cx="6528725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76053" y="630932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340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25ECAF37-8C1A-4DF2-BAED-93BB5733B330}" type="datetimeFigureOut">
              <a:rPr lang="ru-RU" smtClean="0">
                <a:solidFill>
                  <a:srgbClr val="504A96"/>
                </a:solidFill>
              </a:rPr>
              <a:pPr/>
              <a:t>26.08.2024</a:t>
            </a:fld>
            <a:endParaRPr lang="ru-RU">
              <a:solidFill>
                <a:srgbClr val="504A9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504A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398A1C1-D46B-4EC0-83EB-3CC47FADEB51}" type="slidenum">
              <a:rPr lang="ru-RU" smtClean="0">
                <a:solidFill>
                  <a:srgbClr val="504A96"/>
                </a:solidFill>
              </a:rPr>
              <a:pPr/>
              <a:t>‹#›</a:t>
            </a:fld>
            <a:endParaRPr lang="ru-RU">
              <a:solidFill>
                <a:srgbClr val="504A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1660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1904" y="1709740"/>
            <a:ext cx="611554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1904" y="4589464"/>
            <a:ext cx="611554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83195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360" y="1825626"/>
            <a:ext cx="3552395" cy="4003641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27915" y="1825625"/>
            <a:ext cx="6313917" cy="435133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369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820" y="260648"/>
            <a:ext cx="6891569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9349" y="1681163"/>
            <a:ext cx="384042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7862" y="1681163"/>
            <a:ext cx="650752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7862" y="2505075"/>
            <a:ext cx="6507527" cy="368458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264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656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sz="quarter" idx="10"/>
          </p:nvPr>
        </p:nvSpPr>
        <p:spPr>
          <a:xfrm>
            <a:off x="5712883" y="1796818"/>
            <a:ext cx="6143756" cy="4512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542722" y="356659"/>
            <a:ext cx="6313917" cy="1325563"/>
          </a:xfrm>
        </p:spPr>
        <p:txBody>
          <a:bodyPr/>
          <a:lstStyle>
            <a:lvl1pPr>
              <a:defRPr>
                <a:solidFill>
                  <a:srgbClr val="5851A3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805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3925" y="932723"/>
            <a:ext cx="6172200" cy="55139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635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456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5851A3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5851A3"/>
                </a:solidFill>
              </a:defRPr>
            </a:lvl1pPr>
            <a:lvl2pPr>
              <a:defRPr>
                <a:solidFill>
                  <a:srgbClr val="5851A3"/>
                </a:solidFill>
              </a:defRPr>
            </a:lvl2pPr>
            <a:lvl3pPr>
              <a:defRPr>
                <a:solidFill>
                  <a:srgbClr val="5851A3"/>
                </a:solidFill>
              </a:defRPr>
            </a:lvl3pPr>
            <a:lvl4pPr>
              <a:defRPr>
                <a:solidFill>
                  <a:srgbClr val="5851A3"/>
                </a:solidFill>
              </a:defRPr>
            </a:lvl4pPr>
            <a:lvl5pPr>
              <a:defRPr>
                <a:solidFill>
                  <a:srgbClr val="5851A3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090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991100" y="1526381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19300" y="4874418"/>
            <a:ext cx="2752725" cy="1525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52469A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7435" y="1156709"/>
            <a:ext cx="1824203" cy="4672559"/>
          </a:xfrm>
        </p:spPr>
        <p:txBody>
          <a:bodyPr vert="vert270"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51850" y="524571"/>
            <a:ext cx="7104791" cy="5831780"/>
          </a:xfrm>
        </p:spPr>
        <p:txBody>
          <a:bodyPr vert="vert27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238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C0D0694-D12B-4775-B1F1-AC3116FA112D}"/>
              </a:ext>
            </a:extLst>
          </p:cNvPr>
          <p:cNvSpPr/>
          <p:nvPr userDrawn="1"/>
        </p:nvSpPr>
        <p:spPr>
          <a:xfrm rot="10800000" flipH="1">
            <a:off x="11231809" y="0"/>
            <a:ext cx="956951" cy="6858000"/>
          </a:xfrm>
          <a:prstGeom prst="rect">
            <a:avLst/>
          </a:prstGeom>
          <a:gradFill>
            <a:gsLst>
              <a:gs pos="82000">
                <a:srgbClr val="1B3281"/>
              </a:gs>
              <a:gs pos="6000">
                <a:srgbClr val="0072B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7" name="Рисунок 6" descr="Изображение выглядит как книга,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4D42D58B-1A3F-4F9E-AC76-17F6671CB1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041" y="152400"/>
            <a:ext cx="706487" cy="819357"/>
          </a:xfrm>
          <a:prstGeom prst="rect">
            <a:avLst/>
          </a:prstGeom>
        </p:spPr>
      </p:pic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xmlns="" id="{44E4AA84-4D85-4FAD-BEF9-1BFB674B7C77}"/>
              </a:ext>
            </a:extLst>
          </p:cNvPr>
          <p:cNvSpPr txBox="1">
            <a:spLocks/>
          </p:cNvSpPr>
          <p:nvPr userDrawn="1"/>
        </p:nvSpPr>
        <p:spPr>
          <a:xfrm>
            <a:off x="11358291" y="6420657"/>
            <a:ext cx="735805" cy="376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323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25C68B6-61C2-468F-89AB-4B9F7531AA68}" type="slidenum">
              <a:rPr lang="ru-RU" sz="16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DFCBAD97-65E4-43C9-84A2-90326F2BBDA2}"/>
              </a:ext>
            </a:extLst>
          </p:cNvPr>
          <p:cNvCxnSpPr/>
          <p:nvPr userDrawn="1"/>
        </p:nvCxnSpPr>
        <p:spPr>
          <a:xfrm>
            <a:off x="0" y="1117600"/>
            <a:ext cx="1857829" cy="0"/>
          </a:xfrm>
          <a:prstGeom prst="line">
            <a:avLst/>
          </a:prstGeom>
          <a:ln w="76200">
            <a:solidFill>
              <a:srgbClr val="0072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38153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32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5954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Montserrat Medium" panose="00000600000000000000" pitchFamily="2" charset="-52"/>
                <a:ea typeface="Montserrat Medium" panose="00000600000000000000" pitchFamily="2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713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 Medium" panose="00000600000000000000" pitchFamily="2" charset="-52"/>
                <a:ea typeface="Montserrat Medium" panose="00000600000000000000" pitchFamily="2" charset="-52"/>
              </a:defRPr>
            </a:lvl1pPr>
            <a:lvl2pPr>
              <a:defRPr>
                <a:latin typeface="Montserrat Medium" panose="00000600000000000000" pitchFamily="2" charset="-52"/>
                <a:ea typeface="Montserrat Medium" panose="00000600000000000000" pitchFamily="2" charset="-52"/>
              </a:defRPr>
            </a:lvl2pPr>
            <a:lvl3pPr>
              <a:defRPr>
                <a:latin typeface="Montserrat Medium" panose="00000600000000000000" pitchFamily="2" charset="-52"/>
                <a:ea typeface="Montserrat Medium" panose="00000600000000000000" pitchFamily="2" charset="-52"/>
              </a:defRPr>
            </a:lvl3pPr>
            <a:lvl4pPr>
              <a:defRPr>
                <a:latin typeface="Montserrat Medium" panose="00000600000000000000" pitchFamily="2" charset="-52"/>
                <a:ea typeface="Montserrat Medium" panose="00000600000000000000" pitchFamily="2" charset="-52"/>
              </a:defRPr>
            </a:lvl4pPr>
            <a:lvl5pPr>
              <a:defRPr>
                <a:latin typeface="Montserrat Medium" panose="00000600000000000000" pitchFamily="2" charset="-52"/>
                <a:ea typeface="Montserrat Medium" panose="000006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32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9029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 Medium" panose="000006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 Medium" panose="00000600000000000000" pitchFamily="2" charset="-52"/>
              </a:defRPr>
            </a:lvl1pPr>
            <a:lvl2pPr>
              <a:defRPr>
                <a:latin typeface="Montserrat Medium" panose="00000600000000000000" pitchFamily="2" charset="-52"/>
              </a:defRPr>
            </a:lvl2pPr>
            <a:lvl3pPr>
              <a:defRPr>
                <a:latin typeface="Montserrat Medium" panose="00000600000000000000" pitchFamily="2" charset="-52"/>
              </a:defRPr>
            </a:lvl3pPr>
            <a:lvl4pPr>
              <a:defRPr>
                <a:latin typeface="Montserrat Medium" panose="00000600000000000000" pitchFamily="2" charset="-52"/>
              </a:defRPr>
            </a:lvl4pPr>
            <a:lvl5pPr>
              <a:defRPr>
                <a:latin typeface="Montserrat Medium" panose="000006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32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Montserrat Medium" panose="000006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395537"/>
            <a:ext cx="4419600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 Medium" panose="00000600000000000000" pitchFamily="2" charset="-52"/>
              </a:defRPr>
            </a:lvl1pPr>
            <a:lvl2pPr>
              <a:defRPr>
                <a:latin typeface="Montserrat Medium" panose="00000600000000000000" pitchFamily="2" charset="-52"/>
              </a:defRPr>
            </a:lvl2pPr>
            <a:lvl3pPr>
              <a:defRPr>
                <a:latin typeface="Montserrat Medium" panose="00000600000000000000" pitchFamily="2" charset="-52"/>
              </a:defRPr>
            </a:lvl3pPr>
            <a:lvl4pPr>
              <a:defRPr>
                <a:latin typeface="Montserrat Medium" panose="00000600000000000000" pitchFamily="2" charset="-52"/>
              </a:defRPr>
            </a:lvl4pPr>
            <a:lvl5pPr>
              <a:defRPr>
                <a:latin typeface="Montserrat Medium" panose="000006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0373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009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991100" y="1526381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Montserrat Medium" panose="00000600000000000000" pitchFamily="2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19300" y="4874418"/>
            <a:ext cx="2752725" cy="1525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Montserrat Medium" panose="00000600000000000000" pitchFamily="2" charset="-5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32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715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5628" y="365125"/>
            <a:ext cx="9318171" cy="13255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929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9300" y="15954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300" y="1800225"/>
            <a:ext cx="91440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1pPr>
            <a:lvl2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2pPr>
            <a:lvl3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3pPr>
            <a:lvl4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4pPr>
            <a:lvl5pPr>
              <a:defRPr>
                <a:latin typeface="Montserrat" panose="00000500000000000000" pitchFamily="2" charset="-52"/>
                <a:ea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93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19300" y="2395537"/>
            <a:ext cx="441960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019300" y="296863"/>
            <a:ext cx="9144000" cy="998537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rgbClr val="CB8969"/>
                </a:solidFill>
                <a:latin typeface="Montserrat ExtraBold" panose="00000900000000000000" pitchFamily="2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type="body" idx="13"/>
          </p:nvPr>
        </p:nvSpPr>
        <p:spPr>
          <a:xfrm>
            <a:off x="6794500" y="1571625"/>
            <a:ext cx="441960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half" idx="14"/>
          </p:nvPr>
        </p:nvSpPr>
        <p:spPr>
          <a:xfrm>
            <a:off x="6794500" y="2395537"/>
            <a:ext cx="441960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6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54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55.xml"/><Relationship Id="rId9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" r="84792"/>
          <a:stretch>
            <a:fillRect/>
          </a:stretch>
        </p:blipFill>
        <p:spPr>
          <a:xfrm flipV="1">
            <a:off x="0" y="0"/>
            <a:ext cx="18542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5292" r="4348" b="4877"/>
          <a:stretch>
            <a:fillRect/>
          </a:stretch>
        </p:blipFill>
        <p:spPr>
          <a:xfrm>
            <a:off x="297544" y="263071"/>
            <a:ext cx="1283020" cy="1108529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86" t="1694" r="106"/>
          <a:stretch>
            <a:fillRect/>
          </a:stretch>
        </p:blipFill>
        <p:spPr>
          <a:xfrm flipH="1" flipV="1">
            <a:off x="0" y="0"/>
            <a:ext cx="18542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5292" r="4348" b="4877"/>
          <a:stretch>
            <a:fillRect/>
          </a:stretch>
        </p:blipFill>
        <p:spPr>
          <a:xfrm>
            <a:off x="297544" y="263071"/>
            <a:ext cx="1283020" cy="1108529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001" y="2320289"/>
            <a:ext cx="8567883" cy="49015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45" t="-22534" r="-18646" b="-20987"/>
          <a:stretch>
            <a:fillRect/>
          </a:stretch>
        </p:blipFill>
        <p:spPr>
          <a:xfrm>
            <a:off x="287069" y="254000"/>
            <a:ext cx="1285875" cy="1104900"/>
          </a:xfrm>
          <a:prstGeom prst="rect">
            <a:avLst/>
          </a:prstGeom>
          <a:ln w="19050">
            <a:solidFill>
              <a:srgbClr val="7270B2"/>
            </a:solidFill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45" t="-22534" r="-18646" b="-20987"/>
          <a:stretch>
            <a:fillRect/>
          </a:stretch>
        </p:blipFill>
        <p:spPr>
          <a:xfrm>
            <a:off x="287069" y="254000"/>
            <a:ext cx="1285875" cy="1104900"/>
          </a:xfrm>
          <a:prstGeom prst="rect">
            <a:avLst/>
          </a:prstGeom>
          <a:ln w="19050">
            <a:solidFill>
              <a:srgbClr val="7270B2"/>
            </a:solidFill>
          </a:ln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740" y="2057092"/>
            <a:ext cx="8650556" cy="494884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94" r="1" b="75185"/>
          <a:stretch>
            <a:fillRect/>
          </a:stretch>
        </p:blipFill>
        <p:spPr>
          <a:xfrm flipH="1" flipV="1">
            <a:off x="0" y="0"/>
            <a:ext cx="12192000" cy="16129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5292" r="4348" b="4877"/>
          <a:stretch>
            <a:fillRect/>
          </a:stretch>
        </p:blipFill>
        <p:spPr>
          <a:xfrm>
            <a:off x="297544" y="263071"/>
            <a:ext cx="1283020" cy="1108529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27915" y="356659"/>
            <a:ext cx="631391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19936" y="1892829"/>
            <a:ext cx="6121896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81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733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27915" y="356659"/>
            <a:ext cx="631391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19936" y="1892829"/>
            <a:ext cx="6121896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302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733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86" t="1694" r="106"/>
          <a:stretch/>
        </p:blipFill>
        <p:spPr>
          <a:xfrm flipH="1" flipV="1">
            <a:off x="0" y="0"/>
            <a:ext cx="18542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 userDrawn="1"/>
        </p:nvGrpSpPr>
        <p:grpSpPr>
          <a:xfrm>
            <a:off x="134327" y="2374098"/>
            <a:ext cx="1585545" cy="2109804"/>
            <a:chOff x="1155032" y="697445"/>
            <a:chExt cx="4521005" cy="601587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5032" y="2774617"/>
              <a:ext cx="4521005" cy="3938699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10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11" t="20392" r="29571" b="10863"/>
            <a:stretch/>
          </p:blipFill>
          <p:spPr>
            <a:xfrm>
              <a:off x="1671476" y="697445"/>
              <a:ext cx="3370364" cy="3015586"/>
            </a:xfrm>
            <a:prstGeom prst="rect">
              <a:avLst/>
            </a:prstGeom>
          </p:spPr>
        </p:pic>
        <p:cxnSp>
          <p:nvCxnSpPr>
            <p:cNvPr id="9" name="Прямая соединительная линия 8"/>
            <p:cNvCxnSpPr/>
            <p:nvPr/>
          </p:nvCxnSpPr>
          <p:spPr>
            <a:xfrm>
              <a:off x="1875099" y="3229337"/>
              <a:ext cx="2963119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5344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8.png"/><Relationship Id="rId7" Type="http://schemas.openxmlformats.org/officeDocument/2006/relationships/hyperlink" Target="https://soiro64.ru/2024/07/22/obshherossijskij-konkurs-luchshaja-chitajushhaja-shkola-rossii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irro.ru/structure/1414/" TargetMode="External"/><Relationship Id="rId5" Type="http://schemas.openxmlformats.org/officeDocument/2006/relationships/hyperlink" Target="https://www.irro.ru/structure/68/" TargetMode="External"/><Relationship Id="rId4" Type="http://schemas.openxmlformats.org/officeDocument/2006/relationships/hyperlink" Target="mailto:iro.konkurs@mail.ru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hyperlink" Target="https://www.irro.ru/structure/220/" TargetMode="External"/><Relationship Id="rId10" Type="http://schemas.openxmlformats.org/officeDocument/2006/relationships/image" Target="../media/image29.png"/><Relationship Id="rId4" Type="http://schemas.openxmlformats.org/officeDocument/2006/relationships/hyperlink" Target="https://&#1086;&#1088;&#1091;&#1078;&#1077;&#1085;&#1086;&#1089;&#1094;&#1099;-&#1082;&#1086;&#1084;&#1072;&#1085;&#1076;&#1086;&#1088;&#1072;.&#1088;&#1092;/" TargetMode="External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hyperlink" Target="https://www.irro.ru/structure/20453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hyperlink" Target="https://rp.memory45.su/" TargetMode="External"/><Relationship Id="rId10" Type="http://schemas.openxmlformats.org/officeDocument/2006/relationships/image" Target="../media/image36.png"/><Relationship Id="rId4" Type="http://schemas.openxmlformats.org/officeDocument/2006/relationships/hyperlink" Target="https://ec.memory45.su/" TargetMode="External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memory45.su/" TargetMode="External"/><Relationship Id="rId3" Type="http://schemas.openxmlformats.org/officeDocument/2006/relationships/image" Target="../media/image18.png"/><Relationship Id="rId7" Type="http://schemas.openxmlformats.org/officeDocument/2006/relationships/hyperlink" Target="https://hest.irro.ru/index.php?share/file&amp;user=103&amp;sid=SaUGpCJm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8.png"/><Relationship Id="rId7" Type="http://schemas.openxmlformats.org/officeDocument/2006/relationships/hyperlink" Target="https://&#1073;&#1077;&#1079;&#1089;&#1088;&#1086;&#1082;&#1072;&#1076;&#1072;&#1074;&#1085;&#1086;&#1089;&#1090;&#1080;.&#1088;&#1092;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8.png"/><Relationship Id="rId7" Type="http://schemas.openxmlformats.org/officeDocument/2006/relationships/hyperlink" Target="https://www.prlib.ru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8.png"/><Relationship Id="rId7" Type="http://schemas.openxmlformats.org/officeDocument/2006/relationships/hyperlink" Target="https://memobook.midural.ru/index/ru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8.png"/><Relationship Id="rId7" Type="http://schemas.openxmlformats.org/officeDocument/2006/relationships/hyperlink" Target="https://uprarchives.midural.ru/article/show/id/10013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8.png"/><Relationship Id="rId7" Type="http://schemas.openxmlformats.org/officeDocument/2006/relationships/hyperlink" Target="https://vk.com/uralarchives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semantic.uraic.ru/sv-obl/index.htm" TargetMode="External"/><Relationship Id="rId3" Type="http://schemas.openxmlformats.org/officeDocument/2006/relationships/image" Target="../media/image18.png"/><Relationship Id="rId7" Type="http://schemas.openxmlformats.org/officeDocument/2006/relationships/hyperlink" Target="http://book.uraic.ru/" TargetMode="External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11" Type="http://schemas.openxmlformats.org/officeDocument/2006/relationships/image" Target="../media/image44.png"/><Relationship Id="rId5" Type="http://schemas.openxmlformats.org/officeDocument/2006/relationships/image" Target="../media/image33.png"/><Relationship Id="rId10" Type="http://schemas.openxmlformats.org/officeDocument/2006/relationships/image" Target="../media/image43.png"/><Relationship Id="rId4" Type="http://schemas.openxmlformats.org/officeDocument/2006/relationships/image" Target="../media/image32.png"/><Relationship Id="rId9" Type="http://schemas.openxmlformats.org/officeDocument/2006/relationships/hyperlink" Target="http://semantic.uraic.ru/project/voina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png"/><Relationship Id="rId5" Type="http://schemas.openxmlformats.org/officeDocument/2006/relationships/hyperlink" Target="https://konkurs-klass.ru/klass" TargetMode="Externa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hyperlink" Target="https://konkurs-klass.ru/orgkom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49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0.png"/><Relationship Id="rId9" Type="http://schemas.openxmlformats.org/officeDocument/2006/relationships/image" Target="../media/image57.jpeg"/><Relationship Id="rId1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hyperlink" Target="https://dm-centre.ru/pf/npk/" TargetMode="External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67.png"/><Relationship Id="rId10" Type="http://schemas.openxmlformats.org/officeDocument/2006/relationships/image" Target="../media/image71.png"/><Relationship Id="rId4" Type="http://schemas.openxmlformats.org/officeDocument/2006/relationships/hyperlink" Target="https://www.irro.ru/structure/268/" TargetMode="External"/><Relationship Id="rId9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4.png"/><Relationship Id="rId5" Type="http://schemas.openxmlformats.org/officeDocument/2006/relationships/hyperlink" Target="https://www.irro.ru/structure/68/" TargetMode="External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346872" y="0"/>
            <a:ext cx="3549315" cy="6858000"/>
          </a:xfrm>
          <a:prstGeom prst="rect">
            <a:avLst/>
          </a:prstGeom>
          <a:solidFill>
            <a:srgbClr val="796CA6">
              <a:alpha val="44000"/>
            </a:srgbClr>
          </a:solidFill>
          <a:ln>
            <a:noFill/>
          </a:ln>
          <a:effectLst>
            <a:outerShdw blurRad="50800" dist="38100" dir="18900000" algn="bl" rotWithShape="0">
              <a:srgbClr val="52488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451685" y="1538268"/>
            <a:ext cx="3429000" cy="4498378"/>
            <a:chOff x="4451685" y="1538268"/>
            <a:chExt cx="3429000" cy="4498378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4451685" y="3049301"/>
              <a:ext cx="3429000" cy="2987345"/>
              <a:chOff x="1155032" y="2774617"/>
              <a:chExt cx="4521005" cy="3938699"/>
            </a:xfrm>
          </p:grpSpPr>
          <p:pic>
            <p:nvPicPr>
              <p:cNvPr id="11" name="Рисунок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5032" y="2774617"/>
                <a:ext cx="4521005" cy="3938699"/>
              </a:xfrm>
              <a:prstGeom prst="rect">
                <a:avLst/>
              </a:prstGeom>
            </p:spPr>
          </p:pic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875099" y="3229337"/>
                <a:ext cx="2963119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29" t="24210" r="28553" b="21228"/>
            <a:stretch/>
          </p:blipFill>
          <p:spPr>
            <a:xfrm>
              <a:off x="4865385" y="1538268"/>
              <a:ext cx="2512290" cy="1767697"/>
            </a:xfrm>
            <a:prstGeom prst="rect">
              <a:avLst/>
            </a:prstGeom>
            <a:effectLst/>
          </p:spPr>
        </p:pic>
      </p:grpSp>
      <p:sp>
        <p:nvSpPr>
          <p:cNvPr id="16" name="Прямоугольник 15"/>
          <p:cNvSpPr/>
          <p:nvPr/>
        </p:nvSpPr>
        <p:spPr>
          <a:xfrm>
            <a:off x="7896187" y="0"/>
            <a:ext cx="4295813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1000"/>
                </a:schemeClr>
              </a:gs>
              <a:gs pos="40000">
                <a:srgbClr val="FFC61B">
                  <a:alpha val="24000"/>
                </a:srgbClr>
              </a:gs>
              <a:gs pos="27000">
                <a:schemeClr val="accent4">
                  <a:lumMod val="20000"/>
                  <a:lumOff val="80000"/>
                  <a:alpha val="27000"/>
                </a:schemeClr>
              </a:gs>
              <a:gs pos="100000">
                <a:srgbClr val="52479A">
                  <a:alpha val="68000"/>
                </a:srgbClr>
              </a:gs>
              <a:gs pos="88000">
                <a:srgbClr val="52479A">
                  <a:alpha val="3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2" y="1579315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97267" y="164661"/>
            <a:ext cx="9144000" cy="694655"/>
          </a:xfrm>
        </p:spPr>
        <p:txBody>
          <a:bodyPr/>
          <a:lstStyle/>
          <a:p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Общероссийский конкурс</a:t>
            </a:r>
            <a:br>
              <a:rPr lang="ru-RU" sz="2400" dirty="0" smtClean="0">
                <a:solidFill>
                  <a:srgbClr val="7964AC"/>
                </a:solidFill>
                <a:latin typeface="+mj-lt"/>
              </a:rPr>
            </a:br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«Лучшая читающая школа России»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997267" y="974112"/>
            <a:ext cx="10194733" cy="55498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Конкурс проводится с целью выявления, поощрения и распространения лучших практик ОО РФ, эффективно популяризирующих книгу и чтение.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Организация и проведение Конкурса осуществляется профессиональной общественной организацией «Ассоциация школьных библиотекарей русского мира» (РШБА).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Сроки проведения конкурса: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b="1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b="1" dirty="0" smtClean="0">
                <a:solidFill>
                  <a:srgbClr val="52479A"/>
                </a:solidFill>
                <a:latin typeface="Calibri" panose="020F0502020204030204"/>
              </a:rPr>
              <a:t>Отборочный этап: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Оператор Конкурса – ИРО.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Информационное письмо ИРО «О проведении общероссийского конкурса «Лучшая читающая школа России» в Свердловской области в 2024 году» №01-20-1109 от 29.07.2024</a:t>
            </a: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Экспертиза – отбор лучших 2 работ – с 1 по 14 октября 2024 года.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dirty="0">
                <a:solidFill>
                  <a:srgbClr val="52479A"/>
                </a:solidFill>
                <a:latin typeface="Calibri" panose="020F0502020204030204"/>
              </a:rPr>
              <a:t>Прием работ (</a:t>
            </a:r>
            <a:r>
              <a:rPr lang="ru-RU" sz="1600" dirty="0" err="1">
                <a:solidFill>
                  <a:srgbClr val="52479A"/>
                </a:solidFill>
                <a:latin typeface="Calibri" panose="020F0502020204030204"/>
              </a:rPr>
              <a:t>электронно</a:t>
            </a:r>
            <a:r>
              <a:rPr lang="ru-RU" sz="1600" dirty="0">
                <a:solidFill>
                  <a:srgbClr val="52479A"/>
                </a:solidFill>
                <a:latin typeface="Calibri" panose="020F0502020204030204"/>
              </a:rPr>
              <a:t>) – с 1 по 30 сентября 2024 года на электронный адрес:  </a:t>
            </a:r>
            <a:r>
              <a:rPr lang="ru-RU" sz="1600" dirty="0">
                <a:solidFill>
                  <a:srgbClr val="52479A"/>
                </a:solidFill>
                <a:latin typeface="Calibri" panose="020F0502020204030204"/>
                <a:hlinkClick r:id="rId4"/>
              </a:rPr>
              <a:t>iro.konkurs@mail.ru</a:t>
            </a: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.  </a:t>
            </a: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dirty="0">
                <a:solidFill>
                  <a:srgbClr val="52479A"/>
                </a:solidFill>
                <a:latin typeface="Calibri" panose="020F0502020204030204"/>
              </a:rPr>
              <a:t>Экспертиза – отбор лучших 2 работ – с 1 по 14 октября 2024 года.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dirty="0">
                <a:solidFill>
                  <a:srgbClr val="52479A"/>
                </a:solidFill>
                <a:latin typeface="Calibri" panose="020F0502020204030204"/>
              </a:rPr>
              <a:t>Отправка 2 лучших работ на Федеральный этап – до 25 октября 2024 года.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dirty="0">
                <a:solidFill>
                  <a:srgbClr val="52479A"/>
                </a:solidFill>
                <a:latin typeface="Calibri" panose="020F0502020204030204"/>
              </a:rPr>
              <a:t>Победители отборочного этапа награждаются дипломами, участникам вручаются сертификаты</a:t>
            </a: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. 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Раздел «Конкурсы»: </a:t>
            </a: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  <a:hlinkClick r:id="rId5"/>
              </a:rPr>
              <a:t>https</a:t>
            </a:r>
            <a:r>
              <a:rPr lang="ru-RU" sz="1600" dirty="0">
                <a:solidFill>
                  <a:srgbClr val="52479A"/>
                </a:solidFill>
                <a:latin typeface="Calibri" panose="020F0502020204030204"/>
                <a:hlinkClick r:id="rId5"/>
              </a:rPr>
              <a:t>://www.irro.ru/structure/68</a:t>
            </a: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  <a:hlinkClick r:id="rId5"/>
              </a:rPr>
              <a:t>/</a:t>
            </a: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  </a:t>
            </a: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«Для образовательных организаций»</a:t>
            </a: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600" dirty="0">
                <a:solidFill>
                  <a:srgbClr val="52479A"/>
                </a:solidFill>
                <a:latin typeface="Calibri" panose="020F0502020204030204"/>
              </a:rPr>
              <a:t>Страница Конкурса на сайте ГАОУ ДПО СО «ИРО»: </a:t>
            </a:r>
            <a:r>
              <a:rPr lang="ru-RU" sz="1600" dirty="0">
                <a:solidFill>
                  <a:srgbClr val="52479A"/>
                </a:solidFill>
                <a:latin typeface="Calibri" panose="020F0502020204030204"/>
                <a:hlinkClick r:id="rId6"/>
              </a:rPr>
              <a:t>https://www.irro.ru/structure/1414</a:t>
            </a: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  <a:hlinkClick r:id="rId6"/>
              </a:rPr>
              <a:t>/</a:t>
            </a: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  </a:t>
            </a: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b="1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b="1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Федеральный этап: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Оператор Конкурса –РШБА. Прием работ – с 10 до 25 октября 2024 года.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Подведение итогов Конкурса – до 25 ноября 2024 года.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Победители и призеры Конкурса награждаются дипломами и призами.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Участникам вручаются сертификаты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52479A"/>
                </a:solidFill>
                <a:latin typeface="Calibri" panose="020F0502020204030204"/>
                <a:hlinkClick r:id="rId7"/>
              </a:rPr>
              <a:t>https://soiro64.ru/2024/07/22/obshherossijskij-konkurs-luchshaja-chitajushhaja-shkola-rossii</a:t>
            </a:r>
            <a:r>
              <a:rPr lang="en-US" sz="1600" dirty="0" smtClean="0">
                <a:solidFill>
                  <a:srgbClr val="52479A"/>
                </a:solidFill>
                <a:latin typeface="Calibri" panose="020F0502020204030204"/>
                <a:hlinkClick r:id="rId7"/>
              </a:rPr>
              <a:t>/</a:t>
            </a:r>
            <a:r>
              <a:rPr lang="ru-RU" sz="1600" dirty="0" smtClean="0">
                <a:solidFill>
                  <a:srgbClr val="52479A"/>
                </a:solidFill>
                <a:latin typeface="Calibri" panose="020F0502020204030204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4615" y="230170"/>
            <a:ext cx="3495256" cy="62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5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97267" y="517201"/>
            <a:ext cx="9845866" cy="694655"/>
          </a:xfrm>
        </p:spPr>
        <p:txBody>
          <a:bodyPr/>
          <a:lstStyle/>
          <a:p>
            <a:r>
              <a:rPr lang="ru-RU" sz="2400" b="1" dirty="0">
                <a:solidFill>
                  <a:srgbClr val="5247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Всероссийский конкурс для детей и педагогической общественности по творчеству В.П. Крапивина «Оруженосцы Командора»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0" y="1239406"/>
            <a:ext cx="8714003" cy="46400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4524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Конкурс проводится в целях мотивирования педагогической общественности к изучению литературного и педагогического наследия выдающегося Уральского писателя В.П. Крапивина, а также выявления, поддержки и развития литературных способностей и талантов у детей и молодежи РФ.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>
                <a:solidFill>
                  <a:srgbClr val="FF0000"/>
                </a:solidFill>
                <a:latin typeface="Calibri" panose="020F0502020204030204"/>
              </a:rPr>
              <a:t>Категории участников: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«Педагогические работники»: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учителя, педагоги-организаторы, классные руководители,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работники библиотек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, педагоги дополнительного образования, преподаватели художественных школ.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>
                <a:solidFill>
                  <a:srgbClr val="FF0000"/>
                </a:solidFill>
                <a:latin typeface="Calibri" panose="020F0502020204030204"/>
              </a:rPr>
              <a:t>«Обучающиеся»: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1 группа – обучающиеся 5-6-х классов;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>
                <a:solidFill>
                  <a:srgbClr val="52479A"/>
                </a:solidFill>
                <a:latin typeface="Calibri" panose="020F0502020204030204"/>
              </a:rPr>
              <a:t>2 группа – обучающиеся 7-9-х классов;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3 группа – обучающиеся 10-11-х классов и студенты СПО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840" y="694356"/>
            <a:ext cx="1498293" cy="1436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545" y="1547870"/>
            <a:ext cx="1121761" cy="9632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092" y="2511120"/>
            <a:ext cx="1248214" cy="164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0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97267" y="517201"/>
            <a:ext cx="9845866" cy="694655"/>
          </a:xfrm>
        </p:spPr>
        <p:txBody>
          <a:bodyPr/>
          <a:lstStyle/>
          <a:p>
            <a:r>
              <a:rPr lang="ru-RU" sz="2400" b="1" dirty="0">
                <a:solidFill>
                  <a:srgbClr val="5247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Всероссийский конкурс для детей и педагогической общественности по творчеству В.П. Крапивина «Оруженосцы Командора»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793213" y="1412716"/>
            <a:ext cx="8347572" cy="4991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Calibri" panose="020F0502020204030204"/>
              </a:rPr>
              <a:t>Номинации Конкурса для категории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«Педагогические работники»: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800" b="1" dirty="0" smtClean="0">
                <a:solidFill>
                  <a:srgbClr val="52479A"/>
                </a:solidFill>
                <a:latin typeface="Calibri" panose="020F0502020204030204"/>
              </a:rPr>
              <a:t>«Педагогика Командора»;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800" b="1" dirty="0" smtClean="0">
                <a:solidFill>
                  <a:srgbClr val="52479A"/>
                </a:solidFill>
                <a:latin typeface="Calibri" panose="020F0502020204030204"/>
              </a:rPr>
              <a:t>«Семейное чтение»;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«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Буктрейлер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2479A"/>
                </a:solidFill>
                <a:effectLst/>
                <a:uLnTx/>
                <a:uFillTx/>
                <a:latin typeface="Calibri" panose="020F0502020204030204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800" b="1" dirty="0">
              <a:solidFill>
                <a:srgbClr val="52479A"/>
              </a:solidFill>
              <a:latin typeface="Calibri" panose="020F050202020403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Calibri" panose="020F0502020204030204"/>
              </a:rPr>
              <a:t>Номинации </a:t>
            </a:r>
            <a:r>
              <a:rPr lang="ru-RU" sz="2000" b="1" dirty="0">
                <a:solidFill>
                  <a:srgbClr val="FF0000"/>
                </a:solidFill>
                <a:latin typeface="Calibri" panose="020F0502020204030204"/>
              </a:rPr>
              <a:t>Конкурса для </a:t>
            </a:r>
            <a:r>
              <a:rPr lang="ru-RU" sz="2000" b="1" dirty="0" smtClean="0">
                <a:solidFill>
                  <a:srgbClr val="FF0000"/>
                </a:solidFill>
                <a:latin typeface="Calibri" panose="020F0502020204030204"/>
              </a:rPr>
              <a:t>категории «Обучающиеся»: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52479A"/>
                </a:solidFill>
                <a:latin typeface="Calibri" panose="020F0502020204030204"/>
              </a:rPr>
              <a:t>«Командорские острова»;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52479A"/>
                </a:solidFill>
                <a:latin typeface="Calibri" panose="020F0502020204030204"/>
              </a:rPr>
              <a:t>«И флаг, и честь, и парус»;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52479A"/>
                </a:solidFill>
                <a:latin typeface="Calibri" panose="020F0502020204030204"/>
              </a:rPr>
              <a:t>«</a:t>
            </a:r>
            <a:r>
              <a:rPr lang="ru-RU" sz="1800" b="1" dirty="0" err="1" smtClean="0">
                <a:solidFill>
                  <a:srgbClr val="52479A"/>
                </a:solidFill>
                <a:latin typeface="Calibri" panose="020F0502020204030204"/>
              </a:rPr>
              <a:t>Буктрейлер</a:t>
            </a:r>
            <a:r>
              <a:rPr lang="ru-RU" sz="1800" b="1" dirty="0" smtClean="0">
                <a:solidFill>
                  <a:srgbClr val="52479A"/>
                </a:solidFill>
                <a:latin typeface="Calibri" panose="020F0502020204030204"/>
              </a:rPr>
              <a:t>»;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52479A"/>
                </a:solidFill>
                <a:latin typeface="Calibri" panose="020F0502020204030204"/>
              </a:rPr>
              <a:t>«Читаем любимые произведения»;</a:t>
            </a:r>
          </a:p>
          <a:p>
            <a:pPr marL="285750" lvl="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52479A"/>
                </a:solidFill>
                <a:latin typeface="Calibri" panose="020F0502020204030204"/>
              </a:rPr>
              <a:t>«Читаем всей семьей»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endParaRPr lang="ru-RU" sz="800" b="1" dirty="0" smtClean="0">
              <a:solidFill>
                <a:srgbClr val="52479A"/>
              </a:solidFill>
              <a:latin typeface="Calibri" panose="020F050202020403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endParaRPr lang="ru-RU" sz="2000" b="1" dirty="0" smtClean="0">
              <a:solidFill>
                <a:srgbClr val="52479A"/>
              </a:solidFill>
              <a:latin typeface="Calibri" panose="020F050202020403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52479A"/>
                </a:solidFill>
                <a:latin typeface="Calibri" panose="020F0502020204030204"/>
              </a:rPr>
              <a:t>Сайт конкурса: </a:t>
            </a:r>
            <a:r>
              <a:rPr lang="en-US" sz="2000" b="1" dirty="0" smtClean="0">
                <a:solidFill>
                  <a:srgbClr val="52479A"/>
                </a:solidFill>
                <a:latin typeface="Calibri" panose="020F0502020204030204"/>
                <a:hlinkClick r:id="rId4"/>
              </a:rPr>
              <a:t>https</a:t>
            </a:r>
            <a:r>
              <a:rPr lang="en-US" sz="2000" b="1" dirty="0">
                <a:solidFill>
                  <a:srgbClr val="52479A"/>
                </a:solidFill>
                <a:latin typeface="Calibri" panose="020F0502020204030204"/>
                <a:hlinkClick r:id="rId4"/>
              </a:rPr>
              <a:t>://xn----8sbapcf4aqgeddcesmi5a6duf.xn--p1ai</a:t>
            </a:r>
            <a:r>
              <a:rPr lang="en-US" sz="2000" b="1" dirty="0" smtClean="0">
                <a:solidFill>
                  <a:srgbClr val="52479A"/>
                </a:solidFill>
                <a:latin typeface="Calibri" panose="020F0502020204030204"/>
                <a:hlinkClick r:id="rId4"/>
              </a:rPr>
              <a:t>/</a:t>
            </a:r>
            <a:r>
              <a:rPr lang="ru-RU" sz="2000" b="1" dirty="0" smtClean="0">
                <a:solidFill>
                  <a:srgbClr val="52479A"/>
                </a:solidFill>
                <a:latin typeface="Calibri" panose="020F0502020204030204"/>
              </a:rPr>
              <a:t> 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endParaRPr lang="ru-RU" sz="2000" b="1" dirty="0">
              <a:solidFill>
                <a:srgbClr val="52479A"/>
              </a:solidFill>
              <a:latin typeface="Calibri" panose="020F050202020403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52479A"/>
                </a:solidFill>
                <a:latin typeface="Calibri" panose="020F0502020204030204"/>
              </a:rPr>
              <a:t>Сайт ИРО: </a:t>
            </a:r>
            <a:r>
              <a:rPr lang="en-US" sz="2000" b="1" dirty="0">
                <a:solidFill>
                  <a:srgbClr val="52479A"/>
                </a:solidFill>
                <a:latin typeface="Calibri" panose="020F0502020204030204"/>
                <a:hlinkClick r:id="rId5"/>
              </a:rPr>
              <a:t>https://www.irro.ru/structure/220</a:t>
            </a:r>
            <a:r>
              <a:rPr lang="en-US" sz="2000" b="1" dirty="0" smtClean="0">
                <a:solidFill>
                  <a:srgbClr val="52479A"/>
                </a:solidFill>
                <a:latin typeface="Calibri" panose="020F0502020204030204"/>
                <a:hlinkClick r:id="rId5"/>
              </a:rPr>
              <a:t>/</a:t>
            </a:r>
            <a:r>
              <a:rPr lang="ru-RU" sz="2000" b="1" dirty="0" smtClean="0">
                <a:solidFill>
                  <a:srgbClr val="52479A"/>
                </a:solidFill>
                <a:latin typeface="Calibri" panose="020F0502020204030204"/>
              </a:rPr>
              <a:t> 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endParaRPr lang="ru-RU" sz="2000" b="1" dirty="0" smtClean="0">
              <a:solidFill>
                <a:srgbClr val="FF0000"/>
              </a:solidFill>
              <a:latin typeface="Calibri" panose="020F050202020403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Calibri" panose="020F0502020204030204"/>
              </a:rPr>
              <a:t>Прием </a:t>
            </a:r>
            <a:r>
              <a:rPr lang="ru-RU" sz="2000" b="1" dirty="0">
                <a:solidFill>
                  <a:srgbClr val="FF0000"/>
                </a:solidFill>
                <a:latin typeface="Calibri" panose="020F0502020204030204"/>
              </a:rPr>
              <a:t>работ: с 05 сентября по 15 октября 2024 года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endParaRPr lang="ru-RU" sz="2000" b="1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4840" y="694356"/>
            <a:ext cx="1498293" cy="1436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545" y="1547870"/>
            <a:ext cx="1121761" cy="9632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2092" y="2511120"/>
            <a:ext cx="1248214" cy="164435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21284" y="2656770"/>
            <a:ext cx="3810203" cy="2004120"/>
          </a:xfrm>
          <a:prstGeom prst="rect">
            <a:avLst/>
          </a:prstGeom>
          <a:ln>
            <a:solidFill>
              <a:srgbClr val="7964AC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21284" y="5139829"/>
            <a:ext cx="2402032" cy="153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1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97267" y="517201"/>
            <a:ext cx="9845866" cy="694655"/>
          </a:xfrm>
        </p:spPr>
        <p:txBody>
          <a:bodyPr/>
          <a:lstStyle/>
          <a:p>
            <a:r>
              <a:rPr lang="ru-RU" sz="2400" b="1" dirty="0">
                <a:solidFill>
                  <a:srgbClr val="5247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Всероссийский конкурс для детей и педагогической общественности по творчеству В.П. Крапивина «Оруженосцы Командора»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0766" y="232987"/>
            <a:ext cx="892367" cy="8556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545" y="1547870"/>
            <a:ext cx="1121761" cy="9632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092" y="2511120"/>
            <a:ext cx="1248214" cy="164435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2232" y="1739055"/>
            <a:ext cx="4797968" cy="318848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14989" y="1211856"/>
            <a:ext cx="42084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Tx/>
              <a:buChar char="-"/>
            </a:pPr>
            <a:r>
              <a:rPr lang="ru-RU" sz="1600" dirty="0" smtClean="0">
                <a:solidFill>
                  <a:srgbClr val="7964AC"/>
                </a:solidFill>
                <a:latin typeface="+mj-lt"/>
                <a:ea typeface="Calibri" panose="020F0502020204030204" pitchFamily="34" charset="0"/>
              </a:rPr>
              <a:t>Возможно</a:t>
            </a:r>
            <a:r>
              <a:rPr lang="ru-RU" sz="1600" dirty="0">
                <a:solidFill>
                  <a:srgbClr val="7964AC"/>
                </a:solidFill>
                <a:latin typeface="+mj-lt"/>
                <a:ea typeface="Calibri" panose="020F0502020204030204" pitchFamily="34" charset="0"/>
              </a:rPr>
              <a:t>, я сейчас скажу чересчур крамольную вещь. Но я глубоко уверен - если бы у нас в стране в 30-е и в начале 40-х не было детской литературы, мы бы проиграли войну. </a:t>
            </a:r>
            <a:endParaRPr lang="ru-RU" sz="1600" dirty="0" smtClean="0">
              <a:solidFill>
                <a:srgbClr val="7964AC"/>
              </a:solidFill>
              <a:latin typeface="+mj-lt"/>
              <a:ea typeface="Calibri" panose="020F0502020204030204" pitchFamily="34" charset="0"/>
            </a:endParaRPr>
          </a:p>
          <a:p>
            <a:pPr fontAlgn="t">
              <a:spcAft>
                <a:spcPts val="1200"/>
              </a:spcAft>
            </a:pPr>
            <a:r>
              <a:rPr lang="ru-RU" sz="1600" dirty="0" smtClean="0">
                <a:solidFill>
                  <a:srgbClr val="7964AC"/>
                </a:solidFill>
                <a:latin typeface="+mj-lt"/>
                <a:ea typeface="Times New Roman" panose="02020603050405020304" pitchFamily="18" charset="0"/>
              </a:rPr>
              <a:t>… </a:t>
            </a:r>
            <a:r>
              <a:rPr lang="ru-RU" sz="1600" dirty="0">
                <a:solidFill>
                  <a:srgbClr val="7964AC"/>
                </a:solidFill>
                <a:latin typeface="+mj-lt"/>
                <a:ea typeface="Times New Roman" panose="02020603050405020304" pitchFamily="18" charset="0"/>
              </a:rPr>
              <a:t>В последнее время я замечаю, что интерес у ребят к книгам стал возрастать. Не сильно, но всё же. Маятник качнулся в правильную сторону</a:t>
            </a:r>
            <a:r>
              <a:rPr lang="ru-RU" sz="1600" dirty="0" smtClean="0">
                <a:solidFill>
                  <a:srgbClr val="7964AC"/>
                </a:solidFill>
                <a:latin typeface="+mj-lt"/>
                <a:ea typeface="Times New Roman" panose="02020603050405020304" pitchFamily="18" charset="0"/>
              </a:rPr>
              <a:t>.</a:t>
            </a:r>
            <a:endParaRPr lang="ru-RU" sz="1600" dirty="0">
              <a:solidFill>
                <a:srgbClr val="7964AC"/>
              </a:solidFill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98999" y="5140787"/>
            <a:ext cx="42702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964AC"/>
                </a:solidFill>
              </a:rPr>
              <a:t>«Я вступлю в бой с любой несправедливостью, подлостью и жестокостью, где бы их ни встретил. Я не стану ждать, когда на защиту правды встанет кто-то раньше меня».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1213" y="3681562"/>
            <a:ext cx="3810330" cy="253615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016380" y="6367750"/>
            <a:ext cx="3826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9"/>
              </a:rPr>
              <a:t>https://www.irro.ru/structure/20453</a:t>
            </a:r>
            <a:r>
              <a:rPr lang="en-US" dirty="0" smtClean="0">
                <a:hlinkClick r:id="rId9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975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97267" y="517201"/>
            <a:ext cx="9845866" cy="694655"/>
          </a:xfrm>
        </p:spPr>
        <p:txBody>
          <a:bodyPr/>
          <a:lstStyle/>
          <a:p>
            <a:r>
              <a:rPr lang="ru-RU" sz="2400" dirty="0">
                <a:solidFill>
                  <a:srgbClr val="7964AC"/>
                </a:solidFill>
                <a:latin typeface="+mj-lt"/>
              </a:rPr>
              <a:t>Образовательно-просветительский проект</a:t>
            </a:r>
            <a:br>
              <a:rPr lang="ru-RU" sz="2400" dirty="0">
                <a:solidFill>
                  <a:srgbClr val="7964AC"/>
                </a:solidFill>
                <a:latin typeface="+mj-lt"/>
              </a:rPr>
            </a:br>
            <a:r>
              <a:rPr lang="ru-RU" sz="2400" dirty="0">
                <a:solidFill>
                  <a:srgbClr val="7964AC"/>
                </a:solidFill>
                <a:latin typeface="+mj-lt"/>
              </a:rPr>
              <a:t>«Без срока давности</a:t>
            </a:r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»: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5803" y="1535142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>
                <a:solidFill>
                  <a:srgbClr val="504A96"/>
                </a:solidFill>
                <a:latin typeface="Calibri"/>
              </a:rPr>
              <a:t>Конкурс сочинений:</a:t>
            </a:r>
          </a:p>
          <a:p>
            <a:pPr lvl="0"/>
            <a:r>
              <a:rPr lang="ru-RU" dirty="0">
                <a:solidFill>
                  <a:srgbClr val="504A96"/>
                </a:solidFill>
                <a:latin typeface="Calibri"/>
              </a:rPr>
              <a:t>Региональный этап – с 06.02.2024 по 17.02.2024</a:t>
            </a:r>
          </a:p>
          <a:p>
            <a:pPr lvl="0"/>
            <a:r>
              <a:rPr lang="ru-RU" dirty="0">
                <a:solidFill>
                  <a:srgbClr val="504A96"/>
                </a:solidFill>
                <a:latin typeface="Calibri"/>
              </a:rPr>
              <a:t>Прием работ – до 05.02.2024</a:t>
            </a:r>
            <a:r>
              <a:rPr lang="ru-RU" dirty="0" smtClean="0">
                <a:solidFill>
                  <a:srgbClr val="504A96"/>
                </a:solidFill>
                <a:latin typeface="Calibri"/>
              </a:rPr>
              <a:t>;</a:t>
            </a:r>
          </a:p>
          <a:p>
            <a:pPr lvl="0"/>
            <a:r>
              <a:rPr lang="en-US" dirty="0">
                <a:solidFill>
                  <a:srgbClr val="504A96"/>
                </a:solidFill>
                <a:latin typeface="Calibri"/>
                <a:hlinkClick r:id="rId4"/>
              </a:rPr>
              <a:t>https://ec.memory45.su</a:t>
            </a:r>
            <a:r>
              <a:rPr lang="en-US" dirty="0" smtClean="0">
                <a:solidFill>
                  <a:srgbClr val="504A96"/>
                </a:solidFill>
                <a:latin typeface="Calibri"/>
                <a:hlinkClick r:id="rId4"/>
              </a:rPr>
              <a:t>/</a:t>
            </a:r>
            <a:r>
              <a:rPr lang="ru-RU" dirty="0" smtClean="0">
                <a:solidFill>
                  <a:srgbClr val="504A96"/>
                </a:solidFill>
                <a:latin typeface="Calibri"/>
              </a:rPr>
              <a:t> </a:t>
            </a:r>
            <a:endParaRPr lang="ru-RU" dirty="0">
              <a:solidFill>
                <a:srgbClr val="504A96"/>
              </a:solidFill>
              <a:latin typeface="Calibri"/>
            </a:endParaRPr>
          </a:p>
          <a:p>
            <a:pPr lvl="0"/>
            <a:endParaRPr lang="ru-RU" dirty="0" smtClean="0">
              <a:solidFill>
                <a:srgbClr val="504A96"/>
              </a:solidFill>
              <a:latin typeface="Calibri"/>
            </a:endParaRPr>
          </a:p>
          <a:p>
            <a:pPr lvl="0"/>
            <a:endParaRPr lang="ru-RU" dirty="0">
              <a:solidFill>
                <a:srgbClr val="504A96"/>
              </a:solidFill>
              <a:latin typeface="Calibri"/>
            </a:endParaRPr>
          </a:p>
          <a:p>
            <a:pPr lvl="0"/>
            <a:endParaRPr lang="ru-RU" dirty="0" smtClean="0">
              <a:solidFill>
                <a:srgbClr val="504A96"/>
              </a:solidFill>
              <a:latin typeface="Calibri"/>
            </a:endParaRPr>
          </a:p>
          <a:p>
            <a:pPr lvl="0"/>
            <a:r>
              <a:rPr lang="ru-RU" dirty="0">
                <a:solidFill>
                  <a:srgbClr val="504A96"/>
                </a:solidFill>
                <a:latin typeface="Calibri"/>
              </a:rPr>
              <a:t>Конкурс исследовательских проектов:</a:t>
            </a:r>
          </a:p>
          <a:p>
            <a:pPr lvl="0"/>
            <a:r>
              <a:rPr lang="ru-RU" dirty="0">
                <a:solidFill>
                  <a:srgbClr val="504A96"/>
                </a:solidFill>
                <a:latin typeface="Calibri"/>
              </a:rPr>
              <a:t>Региональный этап – </a:t>
            </a:r>
            <a:r>
              <a:rPr lang="ru-RU" sz="2000" b="1" dirty="0">
                <a:solidFill>
                  <a:srgbClr val="FF0000"/>
                </a:solidFill>
                <a:latin typeface="Calibri"/>
              </a:rPr>
              <a:t>с 1 марта по 15 апреля 2024 года</a:t>
            </a:r>
          </a:p>
          <a:p>
            <a:pPr lvl="0"/>
            <a:r>
              <a:rPr lang="ru-RU" dirty="0">
                <a:solidFill>
                  <a:srgbClr val="504A96"/>
                </a:solidFill>
                <a:latin typeface="Calibri"/>
              </a:rPr>
              <a:t>- прием работ – с 1 по 20 марта 2024 года;</a:t>
            </a:r>
          </a:p>
          <a:p>
            <a:pPr lvl="0"/>
            <a:r>
              <a:rPr lang="en-US" dirty="0">
                <a:solidFill>
                  <a:srgbClr val="504A96"/>
                </a:solidFill>
                <a:latin typeface="Calibri"/>
                <a:hlinkClick r:id="rId5"/>
              </a:rPr>
              <a:t>https://rp.memory45.su</a:t>
            </a:r>
            <a:r>
              <a:rPr lang="en-US" dirty="0" smtClean="0">
                <a:solidFill>
                  <a:srgbClr val="504A96"/>
                </a:solidFill>
                <a:latin typeface="Calibri"/>
                <a:hlinkClick r:id="rId5"/>
              </a:rPr>
              <a:t>/</a:t>
            </a:r>
            <a:r>
              <a:rPr lang="ru-RU" dirty="0" smtClean="0">
                <a:solidFill>
                  <a:srgbClr val="504A96"/>
                </a:solidFill>
                <a:latin typeface="Calibri"/>
              </a:rPr>
              <a:t> </a:t>
            </a:r>
          </a:p>
          <a:p>
            <a:pPr lvl="0"/>
            <a:endParaRPr lang="ru-RU" dirty="0">
              <a:solidFill>
                <a:srgbClr val="504A96"/>
              </a:solidFill>
              <a:latin typeface="Calibri"/>
            </a:endParaRPr>
          </a:p>
          <a:p>
            <a:pPr lvl="0"/>
            <a:r>
              <a:rPr lang="ru-RU" dirty="0">
                <a:solidFill>
                  <a:srgbClr val="504A96"/>
                </a:solidFill>
                <a:latin typeface="Calibri"/>
              </a:rPr>
              <a:t>Торжественная церемония награждения победителей регионального этапа- </a:t>
            </a:r>
            <a:r>
              <a:rPr lang="ru-RU" b="1" dirty="0" smtClean="0">
                <a:solidFill>
                  <a:srgbClr val="FF0000"/>
                </a:solidFill>
                <a:latin typeface="Calibri"/>
              </a:rPr>
              <a:t>19 апреля 2025 года,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  <a:latin typeface="Calibri"/>
              </a:rPr>
              <a:t>В День Единых Действий</a:t>
            </a:r>
          </a:p>
          <a:p>
            <a:pPr lvl="0"/>
            <a:r>
              <a:rPr lang="ru-RU" dirty="0" smtClean="0">
                <a:solidFill>
                  <a:srgbClr val="504A96"/>
                </a:solidFill>
                <a:latin typeface="Calibri"/>
              </a:rPr>
              <a:t> (время </a:t>
            </a:r>
            <a:r>
              <a:rPr lang="ru-RU" dirty="0">
                <a:solidFill>
                  <a:srgbClr val="504A96"/>
                </a:solidFill>
                <a:latin typeface="Calibri"/>
              </a:rPr>
              <a:t>и место – уточняются)</a:t>
            </a:r>
          </a:p>
          <a:p>
            <a:pPr lvl="0"/>
            <a:endParaRPr lang="ru-RU" dirty="0">
              <a:solidFill>
                <a:srgbClr val="504A96"/>
              </a:solidFill>
              <a:latin typeface="Calibri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794" y="3879884"/>
            <a:ext cx="1153546" cy="9268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793" y="1676107"/>
            <a:ext cx="1153546" cy="8721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7242" y="2675554"/>
            <a:ext cx="1124366" cy="96030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11807" y="891102"/>
            <a:ext cx="3904453" cy="219848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85096" y="4167948"/>
            <a:ext cx="3731164" cy="209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5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97267" y="517201"/>
            <a:ext cx="9845866" cy="694655"/>
          </a:xfrm>
        </p:spPr>
        <p:txBody>
          <a:bodyPr/>
          <a:lstStyle/>
          <a:p>
            <a:r>
              <a:rPr lang="ru-RU" sz="2400" dirty="0">
                <a:solidFill>
                  <a:srgbClr val="7964AC"/>
                </a:solidFill>
                <a:latin typeface="+mj-lt"/>
              </a:rPr>
              <a:t>Образовательно-просветительский проект</a:t>
            </a:r>
            <a:br>
              <a:rPr lang="ru-RU" sz="2400" dirty="0">
                <a:solidFill>
                  <a:srgbClr val="7964AC"/>
                </a:solidFill>
                <a:latin typeface="+mj-lt"/>
              </a:rPr>
            </a:br>
            <a:r>
              <a:rPr lang="ru-RU" sz="2400" dirty="0">
                <a:solidFill>
                  <a:srgbClr val="7964AC"/>
                </a:solidFill>
                <a:latin typeface="+mj-lt"/>
              </a:rPr>
              <a:t>«Без срока давности</a:t>
            </a:r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»: Источники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94" y="3879884"/>
            <a:ext cx="1153546" cy="9268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93" y="1676107"/>
            <a:ext cx="1153546" cy="8721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242" y="2675554"/>
            <a:ext cx="1124366" cy="9603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97267" y="1401239"/>
            <a:ext cx="9845866" cy="743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800" b="1" dirty="0">
                <a:solidFill>
                  <a:srgbClr val="EBDAE2">
                    <a:lumMod val="50000"/>
                  </a:srgbClr>
                </a:solidFill>
                <a:latin typeface="Corbel"/>
              </a:rPr>
              <a:t>Методические рекомендации МПГУ-202</a:t>
            </a:r>
            <a:r>
              <a:rPr lang="ru-RU" sz="2800" b="1" dirty="0">
                <a:solidFill>
                  <a:srgbClr val="FF0000"/>
                </a:solidFill>
                <a:latin typeface="Corbel"/>
              </a:rPr>
              <a:t>4</a:t>
            </a:r>
            <a:r>
              <a:rPr lang="ru-RU" sz="2800" b="1" spc="400" dirty="0">
                <a:solidFill>
                  <a:srgbClr val="EBDAE2">
                    <a:lumMod val="50000"/>
                  </a:srgbClr>
                </a:solidFill>
                <a:latin typeface="Corbel"/>
              </a:rPr>
              <a:t>:</a:t>
            </a:r>
          </a:p>
          <a:p>
            <a:pPr lvl="0">
              <a:defRPr/>
            </a:pPr>
            <a:r>
              <a:rPr lang="en-US" b="1" dirty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https://hest.irro.ru/index.php?share/file&amp;user=103&amp;sid=SaUGpCJm</a:t>
            </a:r>
            <a:r>
              <a:rPr lang="ru-RU" b="1" dirty="0">
                <a:solidFill>
                  <a:srgbClr val="EBDAE2">
                    <a:lumMod val="50000"/>
                  </a:srgbClr>
                </a:solidFill>
                <a:latin typeface="Corbel"/>
              </a:rPr>
              <a:t> </a:t>
            </a:r>
            <a:endParaRPr lang="ru-RU" b="1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lnSpc>
                <a:spcPct val="115000"/>
              </a:lnSpc>
            </a:pPr>
            <a:r>
              <a:rPr lang="ru-RU" sz="2400" b="1" kern="0" spc="200" dirty="0">
                <a:solidFill>
                  <a:srgbClr val="EBDAE2">
                    <a:lumMod val="50000"/>
                  </a:srgbClr>
                </a:solidFill>
                <a:latin typeface="Corbel"/>
                <a:sym typeface="Corbel"/>
              </a:rPr>
              <a:t>Информационные источники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2000" b="1" kern="0" spc="200" dirty="0">
                <a:solidFill>
                  <a:srgbClr val="FF0000"/>
                </a:solidFill>
                <a:latin typeface="Corbel"/>
                <a:sym typeface="Corbel"/>
              </a:rPr>
              <a:t>Сайт Образовательно-просветительских мероприятий проекта «Без срока давности»</a:t>
            </a:r>
            <a:r>
              <a:rPr lang="ru-RU" sz="2000" b="1" kern="0" spc="200" dirty="0">
                <a:solidFill>
                  <a:srgbClr val="504A96"/>
                </a:solidFill>
                <a:latin typeface="Corbel"/>
                <a:sym typeface="Corbel"/>
              </a:rPr>
              <a:t>: </a:t>
            </a:r>
            <a:r>
              <a:rPr lang="en-US" sz="2000" b="1" kern="0" spc="200" dirty="0">
                <a:solidFill>
                  <a:srgbClr val="504A96"/>
                </a:solidFill>
                <a:latin typeface="Corbel"/>
                <a:sym typeface="Corbel"/>
                <a:hlinkClick r:id="rId8"/>
              </a:rPr>
              <a:t>https</a:t>
            </a:r>
            <a:r>
              <a:rPr lang="ru-RU" sz="2000" b="1" kern="0" spc="200" dirty="0">
                <a:solidFill>
                  <a:srgbClr val="504A96"/>
                </a:solidFill>
                <a:latin typeface="Corbel"/>
                <a:sym typeface="Corbel"/>
                <a:hlinkClick r:id="rId8"/>
              </a:rPr>
              <a:t>://</a:t>
            </a:r>
            <a:r>
              <a:rPr lang="en-US" sz="2000" b="1" kern="0" spc="200" dirty="0">
                <a:solidFill>
                  <a:srgbClr val="504A96"/>
                </a:solidFill>
                <a:latin typeface="Corbel"/>
                <a:sym typeface="Corbel"/>
                <a:hlinkClick r:id="rId8"/>
              </a:rPr>
              <a:t>memory45.su</a:t>
            </a:r>
            <a:r>
              <a:rPr lang="en-US" sz="2000" b="1" kern="0" spc="200" dirty="0">
                <a:solidFill>
                  <a:srgbClr val="504A96"/>
                </a:solidFill>
                <a:latin typeface="Corbel"/>
                <a:sym typeface="Corbel"/>
              </a:rPr>
              <a:t> 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2000" b="1" kern="0" spc="200" dirty="0">
                <a:solidFill>
                  <a:srgbClr val="504A96"/>
                </a:solidFill>
                <a:latin typeface="Corbel"/>
                <a:sym typeface="Corbel"/>
              </a:rPr>
              <a:t>Порталы исторических источников;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2000" b="1" kern="0" spc="200" dirty="0">
                <a:solidFill>
                  <a:srgbClr val="504A96"/>
                </a:solidFill>
                <a:latin typeface="Corbel"/>
                <a:sym typeface="Corbel"/>
              </a:rPr>
              <a:t>Федеральные архивные ресурсы;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2000" b="1" kern="0" spc="200" dirty="0">
                <a:solidFill>
                  <a:srgbClr val="504A96"/>
                </a:solidFill>
                <a:latin typeface="Corbel"/>
                <a:sym typeface="Corbel"/>
              </a:rPr>
              <a:t>Сайты архивов субъектов Российской Федерации, чьи территории подверглись оккупации в годы Великой Отечественной войны </a:t>
            </a:r>
          </a:p>
          <a:p>
            <a:pPr lvl="0">
              <a:lnSpc>
                <a:spcPct val="115000"/>
              </a:lnSpc>
            </a:pPr>
            <a:r>
              <a:rPr lang="ru-RU" sz="2400" b="1" kern="0" spc="200" dirty="0">
                <a:solidFill>
                  <a:srgbClr val="EBDAE2">
                    <a:lumMod val="50000"/>
                  </a:srgbClr>
                </a:solidFill>
                <a:latin typeface="Corbel"/>
                <a:sym typeface="Corbel"/>
              </a:rPr>
              <a:t>Актуальная литература: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2000" b="1" kern="0" spc="200" dirty="0">
                <a:solidFill>
                  <a:srgbClr val="504A96"/>
                </a:solidFill>
                <a:latin typeface="Corbel"/>
                <a:sym typeface="Corbel"/>
              </a:rPr>
              <a:t>Учебно-методическая литература по проектной деятельности;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2000" b="1" kern="0" spc="200" dirty="0">
                <a:solidFill>
                  <a:srgbClr val="504A96"/>
                </a:solidFill>
                <a:latin typeface="Corbel"/>
                <a:sym typeface="Corbel"/>
              </a:rPr>
              <a:t>Сборники документов;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2000" b="1" kern="0" spc="200" dirty="0">
                <a:solidFill>
                  <a:srgbClr val="504A96"/>
                </a:solidFill>
                <a:latin typeface="Corbel"/>
                <a:sym typeface="Corbel"/>
              </a:rPr>
              <a:t>Документальные и художественные произведения, а также воспоминания детей войны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ru-RU" sz="2000" b="1" kern="0" spc="200" dirty="0">
                <a:solidFill>
                  <a:srgbClr val="504A96"/>
                </a:solidFill>
                <a:latin typeface="Corbel"/>
                <a:sym typeface="Corbel"/>
              </a:rPr>
              <a:t>Научная </a:t>
            </a:r>
            <a:r>
              <a:rPr lang="ru-RU" sz="2000" b="1" kern="0" spc="200" dirty="0" smtClean="0">
                <a:solidFill>
                  <a:srgbClr val="504A96"/>
                </a:solidFill>
                <a:latin typeface="Corbel"/>
                <a:sym typeface="Corbel"/>
              </a:rPr>
              <a:t>литература</a:t>
            </a: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09860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97267" y="517201"/>
            <a:ext cx="9845866" cy="694655"/>
          </a:xfrm>
        </p:spPr>
        <p:txBody>
          <a:bodyPr/>
          <a:lstStyle/>
          <a:p>
            <a:r>
              <a:rPr lang="ru-RU" sz="2400" dirty="0">
                <a:solidFill>
                  <a:srgbClr val="7964AC"/>
                </a:solidFill>
                <a:latin typeface="+mj-lt"/>
              </a:rPr>
              <a:t>Образовательно-просветительский проект</a:t>
            </a:r>
            <a:br>
              <a:rPr lang="ru-RU" sz="2400" dirty="0">
                <a:solidFill>
                  <a:srgbClr val="7964AC"/>
                </a:solidFill>
                <a:latin typeface="+mj-lt"/>
              </a:rPr>
            </a:br>
            <a:r>
              <a:rPr lang="ru-RU" sz="2400" dirty="0">
                <a:solidFill>
                  <a:srgbClr val="7964AC"/>
                </a:solidFill>
                <a:latin typeface="+mj-lt"/>
              </a:rPr>
              <a:t>«Без срока давности</a:t>
            </a:r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»: Источники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94" y="3879884"/>
            <a:ext cx="1153546" cy="9268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93" y="1676107"/>
            <a:ext cx="1153546" cy="8721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242" y="2675554"/>
            <a:ext cx="1124366" cy="9603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97267" y="1401239"/>
            <a:ext cx="9845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2232" y="1306775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7"/>
              </a:rPr>
              <a:t>https://xn--80aabgieomn8afgsnjq.xn--p1ai</a:t>
            </a:r>
            <a:r>
              <a:rPr lang="en-US" dirty="0" smtClean="0">
                <a:hlinkClick r:id="rId7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/>
          <a:srcRect t="3726"/>
          <a:stretch/>
        </p:blipFill>
        <p:spPr>
          <a:xfrm>
            <a:off x="1987932" y="1861851"/>
            <a:ext cx="8861375" cy="479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6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895241" y="94114"/>
            <a:ext cx="9845866" cy="694655"/>
          </a:xfrm>
        </p:spPr>
        <p:txBody>
          <a:bodyPr/>
          <a:lstStyle/>
          <a:p>
            <a:r>
              <a:rPr lang="ru-RU" sz="2400" dirty="0">
                <a:solidFill>
                  <a:srgbClr val="7964AC"/>
                </a:solidFill>
                <a:latin typeface="+mj-lt"/>
              </a:rPr>
              <a:t>Образовательно-просветительский проект</a:t>
            </a:r>
            <a:br>
              <a:rPr lang="ru-RU" sz="2400" dirty="0">
                <a:solidFill>
                  <a:srgbClr val="7964AC"/>
                </a:solidFill>
                <a:latin typeface="+mj-lt"/>
              </a:rPr>
            </a:br>
            <a:r>
              <a:rPr lang="ru-RU" sz="2400" dirty="0">
                <a:solidFill>
                  <a:srgbClr val="7964AC"/>
                </a:solidFill>
                <a:latin typeface="+mj-lt"/>
              </a:rPr>
              <a:t>«Без срока давности</a:t>
            </a:r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»: Источники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94" y="3879884"/>
            <a:ext cx="1153546" cy="9268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93" y="1676107"/>
            <a:ext cx="1153546" cy="8721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242" y="2675554"/>
            <a:ext cx="1124366" cy="9603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14429" y="788769"/>
            <a:ext cx="9845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6427" y="914496"/>
            <a:ext cx="9603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2800" b="1" dirty="0">
                <a:solidFill>
                  <a:srgbClr val="EBDAE2">
                    <a:lumMod val="50000"/>
                  </a:srgbClr>
                </a:solidFill>
                <a:latin typeface="Corbel"/>
              </a:rPr>
              <a:t>ПРЕЗИДЕНТСКАЯ БИБЛИОТЕКА </a:t>
            </a: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– </a:t>
            </a:r>
          </a:p>
          <a:p>
            <a:pPr lvl="0" algn="r">
              <a:defRPr/>
            </a:pP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ВТОРАЯ </a:t>
            </a:r>
            <a:r>
              <a:rPr lang="ru-RU" sz="2800" b="1" dirty="0">
                <a:solidFill>
                  <a:srgbClr val="EBDAE2">
                    <a:lumMod val="50000"/>
                  </a:srgbClr>
                </a:solidFill>
                <a:latin typeface="Corbel"/>
              </a:rPr>
              <a:t>МИРОВАЯ </a:t>
            </a: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ВОЙНА В </a:t>
            </a:r>
            <a:r>
              <a:rPr lang="ru-RU" sz="2800" b="1" dirty="0">
                <a:solidFill>
                  <a:srgbClr val="EBDAE2">
                    <a:lumMod val="50000"/>
                  </a:srgbClr>
                </a:solidFill>
                <a:latin typeface="Corbel"/>
              </a:rPr>
              <a:t>архивах и </a:t>
            </a: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документах: </a:t>
            </a:r>
            <a:r>
              <a:rPr lang="en-US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https</a:t>
            </a:r>
            <a:r>
              <a:rPr lang="en-US" sz="2800" b="1" dirty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://www.prlib.ru/</a:t>
            </a:r>
            <a:r>
              <a:rPr lang="ru-RU" sz="2800" b="1" dirty="0">
                <a:solidFill>
                  <a:srgbClr val="EBDAE2">
                    <a:lumMod val="50000"/>
                  </a:srgbClr>
                </a:solidFill>
                <a:latin typeface="Corbel"/>
              </a:rPr>
              <a:t> 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1842" y="2548300"/>
            <a:ext cx="7876715" cy="404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0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895241" y="94114"/>
            <a:ext cx="9845866" cy="694655"/>
          </a:xfrm>
        </p:spPr>
        <p:txBody>
          <a:bodyPr/>
          <a:lstStyle/>
          <a:p>
            <a:r>
              <a:rPr lang="ru-RU" sz="2400" dirty="0">
                <a:solidFill>
                  <a:srgbClr val="7964AC"/>
                </a:solidFill>
                <a:latin typeface="+mj-lt"/>
              </a:rPr>
              <a:t>Образовательно-просветительский проект</a:t>
            </a:r>
            <a:br>
              <a:rPr lang="ru-RU" sz="2400" dirty="0">
                <a:solidFill>
                  <a:srgbClr val="7964AC"/>
                </a:solidFill>
                <a:latin typeface="+mj-lt"/>
              </a:rPr>
            </a:br>
            <a:r>
              <a:rPr lang="ru-RU" sz="2400" dirty="0">
                <a:solidFill>
                  <a:srgbClr val="7964AC"/>
                </a:solidFill>
                <a:latin typeface="+mj-lt"/>
              </a:rPr>
              <a:t>«Без срока давности</a:t>
            </a:r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»: Источники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94" y="3879884"/>
            <a:ext cx="1153546" cy="9268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93" y="1676107"/>
            <a:ext cx="1153546" cy="8721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242" y="2675554"/>
            <a:ext cx="1124366" cy="9603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14429" y="788769"/>
            <a:ext cx="9845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053164" y="737846"/>
            <a:ext cx="9907131" cy="13266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400" baseline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КНИГА ПАМЯТИ Свердловской области 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1941-1945:</a:t>
            </a:r>
          </a:p>
          <a:p>
            <a:pPr>
              <a:defRPr/>
            </a:pPr>
            <a:r>
              <a:rPr lang="en-US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https</a:t>
            </a:r>
            <a:r>
              <a:rPr lang="en-US" sz="2800" b="1" dirty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://</a:t>
            </a:r>
            <a:r>
              <a:rPr lang="en-US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memobook.midural.ru/index/ru</a:t>
            </a: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5241" y="4555219"/>
            <a:ext cx="10162913" cy="211549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52091" y="2092361"/>
            <a:ext cx="5018233" cy="226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4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895241" y="94114"/>
            <a:ext cx="9845866" cy="694655"/>
          </a:xfrm>
        </p:spPr>
        <p:txBody>
          <a:bodyPr/>
          <a:lstStyle/>
          <a:p>
            <a:r>
              <a:rPr lang="ru-RU" sz="2400" dirty="0">
                <a:solidFill>
                  <a:srgbClr val="7964AC"/>
                </a:solidFill>
                <a:latin typeface="+mj-lt"/>
              </a:rPr>
              <a:t>Образовательно-просветительский проект</a:t>
            </a:r>
            <a:br>
              <a:rPr lang="ru-RU" sz="2400" dirty="0">
                <a:solidFill>
                  <a:srgbClr val="7964AC"/>
                </a:solidFill>
                <a:latin typeface="+mj-lt"/>
              </a:rPr>
            </a:br>
            <a:r>
              <a:rPr lang="ru-RU" sz="2400" dirty="0">
                <a:solidFill>
                  <a:srgbClr val="7964AC"/>
                </a:solidFill>
                <a:latin typeface="+mj-lt"/>
              </a:rPr>
              <a:t>«Без срока давности</a:t>
            </a:r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»: Источники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94" y="3879884"/>
            <a:ext cx="1153546" cy="9268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93" y="1676107"/>
            <a:ext cx="1153546" cy="8721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242" y="2675554"/>
            <a:ext cx="1124366" cy="9603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14429" y="788769"/>
            <a:ext cx="9845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062457" y="1164653"/>
            <a:ext cx="9907131" cy="6859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400" baseline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>
              <a:defRPr/>
            </a:pPr>
            <a:endParaRPr lang="ru-RU" sz="2800" b="1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Управление архивами Свердловской области:</a:t>
            </a:r>
          </a:p>
          <a:p>
            <a:pPr>
              <a:defRPr/>
            </a:pPr>
            <a:r>
              <a:rPr lang="en-US" sz="2000" b="1" dirty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https://</a:t>
            </a:r>
            <a:r>
              <a:rPr lang="en-US" sz="20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uprarchives.midural.ru/article/show/id/10013</a:t>
            </a:r>
            <a:r>
              <a:rPr lang="ru-RU" sz="20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 </a:t>
            </a:r>
          </a:p>
        </p:txBody>
      </p:sp>
      <p:pic>
        <p:nvPicPr>
          <p:cNvPr id="19" name="Рисунок 18"/>
          <p:cNvPicPr/>
          <p:nvPr/>
        </p:nvPicPr>
        <p:blipFill rotWithShape="1">
          <a:blip r:embed="rId8"/>
          <a:srcRect l="16355" t="4561" r="16542" b="40569"/>
          <a:stretch/>
        </p:blipFill>
        <p:spPr bwMode="auto">
          <a:xfrm>
            <a:off x="2062457" y="1985903"/>
            <a:ext cx="9631329" cy="4714798"/>
          </a:xfrm>
          <a:prstGeom prst="rect">
            <a:avLst/>
          </a:prstGeom>
          <a:ln>
            <a:solidFill>
              <a:srgbClr val="CAC7F5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1668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56722"/>
            <a:ext cx="12192000" cy="2784725"/>
          </a:xfrm>
          <a:solidFill>
            <a:schemeClr val="bg1">
              <a:alpha val="71000"/>
            </a:schemeClr>
          </a:solidFill>
        </p:spPr>
        <p:txBody>
          <a:bodyPr anchor="ctr"/>
          <a:lstStyle/>
          <a:p>
            <a:pPr marL="358775"/>
            <a:r>
              <a:rPr lang="ru-RU" sz="4400" b="1" dirty="0" smtClean="0">
                <a:solidFill>
                  <a:srgbClr val="5246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Возможности реализации новых функций библиотек через вовлечение педагогов и обучающихся в конкурсное движение</a:t>
            </a:r>
            <a:endParaRPr lang="ru-RU" sz="4400" b="1" dirty="0">
              <a:solidFill>
                <a:srgbClr val="52469A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260722"/>
            <a:ext cx="12192000" cy="1339862"/>
          </a:xfrm>
        </p:spPr>
        <p:txBody>
          <a:bodyPr anchor="ctr"/>
          <a:lstStyle/>
          <a:p>
            <a:pPr marL="450850"/>
            <a:r>
              <a:rPr lang="ru-RU" b="1" dirty="0" smtClean="0">
                <a:solidFill>
                  <a:schemeClr val="bg1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Ольга Вадимовна Сереженкова</a:t>
            </a:r>
            <a:r>
              <a:rPr lang="ru-RU" dirty="0" smtClean="0">
                <a:solidFill>
                  <a:schemeClr val="bg1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,</a:t>
            </a:r>
          </a:p>
          <a:p>
            <a:pPr marL="450850"/>
            <a:r>
              <a:rPr lang="ru-RU" dirty="0" smtClean="0">
                <a:solidFill>
                  <a:schemeClr val="bg1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Заведующий отделом </a:t>
            </a:r>
            <a:r>
              <a:rPr lang="ru-RU" dirty="0" err="1" smtClean="0">
                <a:solidFill>
                  <a:schemeClr val="bg1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организацтонно</a:t>
            </a:r>
            <a:r>
              <a:rPr lang="ru-RU" dirty="0" smtClean="0">
                <a:solidFill>
                  <a:schemeClr val="bg1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-методического сопровождения педагогов, работающих с одаренными детьми ГАОУ ДПО СО «ИРО»</a:t>
            </a:r>
            <a:endParaRPr lang="ru-RU" dirty="0">
              <a:solidFill>
                <a:schemeClr val="bg1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/>
          <a:stretch>
            <a:fillRect/>
          </a:stretch>
        </p:blipFill>
        <p:spPr>
          <a:xfrm>
            <a:off x="407253" y="298395"/>
            <a:ext cx="4725259" cy="137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80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895241" y="94114"/>
            <a:ext cx="9845866" cy="694655"/>
          </a:xfrm>
        </p:spPr>
        <p:txBody>
          <a:bodyPr/>
          <a:lstStyle/>
          <a:p>
            <a:r>
              <a:rPr lang="ru-RU" sz="2400" dirty="0">
                <a:solidFill>
                  <a:srgbClr val="7964AC"/>
                </a:solidFill>
                <a:latin typeface="+mj-lt"/>
              </a:rPr>
              <a:t>Образовательно-просветительский проект</a:t>
            </a:r>
            <a:br>
              <a:rPr lang="ru-RU" sz="2400" dirty="0">
                <a:solidFill>
                  <a:srgbClr val="7964AC"/>
                </a:solidFill>
                <a:latin typeface="+mj-lt"/>
              </a:rPr>
            </a:br>
            <a:r>
              <a:rPr lang="ru-RU" sz="2400" dirty="0">
                <a:solidFill>
                  <a:srgbClr val="7964AC"/>
                </a:solidFill>
                <a:latin typeface="+mj-lt"/>
              </a:rPr>
              <a:t>«Без срока давности</a:t>
            </a:r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»: Источники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94" y="3879884"/>
            <a:ext cx="1153546" cy="9268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93" y="1676107"/>
            <a:ext cx="1153546" cy="8721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242" y="2675554"/>
            <a:ext cx="1124366" cy="9603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14429" y="788769"/>
            <a:ext cx="9845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062457" y="520395"/>
            <a:ext cx="9907131" cy="11557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400" baseline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>
              <a:defRPr/>
            </a:pPr>
            <a:endParaRPr lang="ru-RU" sz="2800" b="1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Управление архивами Свердловской области:</a:t>
            </a:r>
          </a:p>
          <a:p>
            <a:pPr>
              <a:defRPr/>
            </a:pPr>
            <a:r>
              <a:rPr lang="en-US" sz="2800" b="1" dirty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https://</a:t>
            </a:r>
            <a:r>
              <a:rPr lang="en-US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vk.com/uralarchives</a:t>
            </a: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 </a:t>
            </a:r>
          </a:p>
        </p:txBody>
      </p:sp>
      <p:pic>
        <p:nvPicPr>
          <p:cNvPr id="17" name="Рисунок 16"/>
          <p:cNvPicPr/>
          <p:nvPr/>
        </p:nvPicPr>
        <p:blipFill rotWithShape="1">
          <a:blip r:embed="rId8"/>
          <a:srcRect l="5772" t="4560" r="1871" b="3650"/>
          <a:stretch/>
        </p:blipFill>
        <p:spPr bwMode="auto">
          <a:xfrm>
            <a:off x="2107659" y="1975283"/>
            <a:ext cx="7016886" cy="42518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934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895241" y="94114"/>
            <a:ext cx="9845866" cy="694655"/>
          </a:xfrm>
        </p:spPr>
        <p:txBody>
          <a:bodyPr/>
          <a:lstStyle/>
          <a:p>
            <a:r>
              <a:rPr lang="ru-RU" sz="2400" dirty="0">
                <a:solidFill>
                  <a:srgbClr val="7964AC"/>
                </a:solidFill>
                <a:latin typeface="+mj-lt"/>
              </a:rPr>
              <a:t>Образовательно-просветительский проект</a:t>
            </a:r>
            <a:br>
              <a:rPr lang="ru-RU" sz="2400" dirty="0">
                <a:solidFill>
                  <a:srgbClr val="7964AC"/>
                </a:solidFill>
                <a:latin typeface="+mj-lt"/>
              </a:rPr>
            </a:br>
            <a:r>
              <a:rPr lang="ru-RU" sz="2400" dirty="0">
                <a:solidFill>
                  <a:srgbClr val="7964AC"/>
                </a:solidFill>
                <a:latin typeface="+mj-lt"/>
              </a:rPr>
              <a:t>«Без срока давности</a:t>
            </a:r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»: Источники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94" y="3879884"/>
            <a:ext cx="1153546" cy="9268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93" y="1676107"/>
            <a:ext cx="1153546" cy="8721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242" y="2675554"/>
            <a:ext cx="1124366" cy="9603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14429" y="788769"/>
            <a:ext cx="9845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020393" y="626337"/>
            <a:ext cx="9907131" cy="57479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400" baseline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Библиотека им. </a:t>
            </a:r>
            <a:r>
              <a:rPr lang="ru-RU" sz="2800" b="1" dirty="0" err="1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В.Г.Белинского</a:t>
            </a: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:</a:t>
            </a:r>
          </a:p>
          <a:p>
            <a:pPr>
              <a:defRPr/>
            </a:pPr>
            <a:r>
              <a:rPr lang="en-US" sz="2800" b="1" dirty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http://book.uraic.ru</a:t>
            </a:r>
            <a:r>
              <a:rPr lang="en-US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7"/>
              </a:rPr>
              <a:t>/</a:t>
            </a: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 </a:t>
            </a:r>
          </a:p>
          <a:p>
            <a:pPr>
              <a:defRPr/>
            </a:pP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>
              <a:defRPr/>
            </a:pP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>
              <a:defRPr/>
            </a:pPr>
            <a:endParaRPr lang="ru-RU" sz="2800" b="1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</a:rPr>
              <a:t>Информация о Свердловской области:</a:t>
            </a:r>
          </a:p>
          <a:p>
            <a:pPr>
              <a:defRPr/>
            </a:pPr>
            <a:r>
              <a:rPr lang="en-US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8"/>
              </a:rPr>
              <a:t>http</a:t>
            </a:r>
            <a:r>
              <a:rPr lang="en-US" sz="2800" b="1" dirty="0">
                <a:solidFill>
                  <a:srgbClr val="EBDAE2">
                    <a:lumMod val="50000"/>
                  </a:srgbClr>
                </a:solidFill>
                <a:latin typeface="Corbel"/>
                <a:hlinkClick r:id="rId8"/>
              </a:rPr>
              <a:t>://</a:t>
            </a:r>
            <a:r>
              <a:rPr lang="en-US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8"/>
              </a:rPr>
              <a:t>semantic.uraic.ru/sv-obl/index.htm</a:t>
            </a: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>
              <a:defRPr/>
            </a:pP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  <a:hlinkClick r:id=""/>
            </a:endParaRPr>
          </a:p>
          <a:p>
            <a:pPr>
              <a:defRPr/>
            </a:pP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  <a:hlinkClick r:id=""/>
            </a:endParaRPr>
          </a:p>
          <a:p>
            <a:pPr>
              <a:defRPr/>
            </a:pPr>
            <a:endParaRPr lang="ru-RU" sz="2800" b="1" dirty="0">
              <a:solidFill>
                <a:srgbClr val="EBDAE2">
                  <a:lumMod val="50000"/>
                </a:srgbClr>
              </a:solidFill>
              <a:latin typeface="Corbel"/>
              <a:hlinkClick r:id=""/>
            </a:endParaRPr>
          </a:p>
          <a:p>
            <a:pPr>
              <a:defRPr/>
            </a:pPr>
            <a:endParaRPr lang="ru-RU" sz="2800" b="1" dirty="0">
              <a:solidFill>
                <a:srgbClr val="EBDAE2">
                  <a:lumMod val="50000"/>
                </a:srgbClr>
              </a:solidFill>
              <a:latin typeface="Corbel"/>
              <a:hlinkClick r:id=""/>
            </a:endParaRPr>
          </a:p>
          <a:p>
            <a:pPr>
              <a:defRPr/>
            </a:pP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  <a:hlinkClick r:id="rId9"/>
            </a:endParaRPr>
          </a:p>
          <a:p>
            <a:pPr>
              <a:defRPr/>
            </a:pPr>
            <a:endParaRPr lang="ru-RU" sz="2800" b="1" dirty="0">
              <a:solidFill>
                <a:srgbClr val="EBDAE2">
                  <a:lumMod val="50000"/>
                </a:srgbClr>
              </a:solidFill>
              <a:latin typeface="Corbel"/>
              <a:hlinkClick r:id="rId9"/>
            </a:endParaRPr>
          </a:p>
          <a:p>
            <a:pPr algn="r">
              <a:defRPr/>
            </a:pPr>
            <a:r>
              <a:rPr lang="en-US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9"/>
              </a:rPr>
              <a:t>http</a:t>
            </a:r>
            <a:r>
              <a:rPr lang="en-US" sz="2800" b="1" dirty="0">
                <a:solidFill>
                  <a:srgbClr val="EBDAE2">
                    <a:lumMod val="50000"/>
                  </a:srgbClr>
                </a:solidFill>
                <a:latin typeface="Corbel"/>
                <a:hlinkClick r:id="rId9"/>
              </a:rPr>
              <a:t>://semantic.uraic.ru/project/voina</a:t>
            </a:r>
            <a:r>
              <a:rPr lang="en-US" sz="2800" b="1" dirty="0" smtClean="0">
                <a:solidFill>
                  <a:srgbClr val="EBDAE2">
                    <a:lumMod val="50000"/>
                  </a:srgbClr>
                </a:solidFill>
                <a:latin typeface="Corbel"/>
                <a:hlinkClick r:id="rId9"/>
              </a:rPr>
              <a:t>/</a:t>
            </a: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56063" y="1358194"/>
            <a:ext cx="5596613" cy="1347333"/>
          </a:xfrm>
          <a:prstGeom prst="rect">
            <a:avLst/>
          </a:prstGeom>
        </p:spPr>
      </p:pic>
      <p:pic>
        <p:nvPicPr>
          <p:cNvPr id="19" name="Рисунок 18"/>
          <p:cNvPicPr/>
          <p:nvPr/>
        </p:nvPicPr>
        <p:blipFill rotWithShape="1">
          <a:blip r:embed="rId11"/>
          <a:srcRect l="18279" t="7982" r="29770" b="62372"/>
          <a:stretch/>
        </p:blipFill>
        <p:spPr bwMode="auto">
          <a:xfrm>
            <a:off x="2038968" y="3669366"/>
            <a:ext cx="4417095" cy="2274709"/>
          </a:xfrm>
          <a:prstGeom prst="rect">
            <a:avLst/>
          </a:prstGeom>
          <a:ln>
            <a:solidFill>
              <a:srgbClr val="CAC7F5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25461" y="3669366"/>
            <a:ext cx="4779678" cy="229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92" y="5391152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895241" y="94114"/>
            <a:ext cx="9845866" cy="694655"/>
          </a:xfrm>
        </p:spPr>
        <p:txBody>
          <a:bodyPr/>
          <a:lstStyle/>
          <a:p>
            <a:r>
              <a:rPr lang="ru-RU" sz="2400" dirty="0" smtClean="0">
                <a:solidFill>
                  <a:srgbClr val="7964AC"/>
                </a:solidFill>
                <a:latin typeface="+mj-lt"/>
              </a:rPr>
              <a:t>Всероссийский литературный конкурс «КЛАСС!»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895241" y="1239406"/>
            <a:ext cx="8347572" cy="4640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600" dirty="0" smtClean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2232" y="5094621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52479A"/>
              </a:solidFill>
              <a:latin typeface="Calibri" panose="020F0502020204030204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14429" y="788769"/>
            <a:ext cx="9845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  <a:p>
            <a:pPr lvl="0">
              <a:defRPr/>
            </a:pPr>
            <a:endParaRPr lang="ru-RU" b="1" spc="400" dirty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020393" y="626337"/>
            <a:ext cx="9907131" cy="57479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400" baseline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2800" b="1" dirty="0" smtClean="0">
              <a:solidFill>
                <a:srgbClr val="EBDAE2">
                  <a:lumMod val="50000"/>
                </a:srgbClr>
              </a:solidFill>
              <a:latin typeface="Corbe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827" y="1514536"/>
            <a:ext cx="1617173" cy="8199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87622" y="752478"/>
            <a:ext cx="4747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/>
            <a:r>
              <a:rPr lang="en-US" sz="2800" b="1" dirty="0">
                <a:solidFill>
                  <a:srgbClr val="504A96"/>
                </a:solidFill>
                <a:latin typeface="Calibri"/>
                <a:hlinkClick r:id="rId5"/>
              </a:rPr>
              <a:t>https://</a:t>
            </a:r>
            <a:r>
              <a:rPr lang="en-US" sz="2800" b="1" dirty="0" smtClean="0">
                <a:solidFill>
                  <a:srgbClr val="504A96"/>
                </a:solidFill>
                <a:latin typeface="Calibri"/>
                <a:hlinkClick r:id="rId5"/>
              </a:rPr>
              <a:t>konkurs-klass.ru/klass</a:t>
            </a:r>
            <a:r>
              <a:rPr lang="ru-RU" sz="2800" b="1" dirty="0" smtClean="0">
                <a:solidFill>
                  <a:srgbClr val="504A96"/>
                </a:solidFill>
                <a:latin typeface="Calibri"/>
              </a:rPr>
              <a:t> </a:t>
            </a:r>
            <a:endParaRPr lang="ru-RU" sz="2800" b="1" dirty="0">
              <a:solidFill>
                <a:srgbClr val="504A96"/>
              </a:solidFill>
              <a:latin typeface="Calibri"/>
            </a:endParaRPr>
          </a:p>
        </p:txBody>
      </p:sp>
      <p:pic>
        <p:nvPicPr>
          <p:cNvPr id="17" name="Рисунок 16"/>
          <p:cNvPicPr/>
          <p:nvPr/>
        </p:nvPicPr>
        <p:blipFill rotWithShape="1">
          <a:blip r:embed="rId6"/>
          <a:srcRect t="4276" b="18472"/>
          <a:stretch/>
        </p:blipFill>
        <p:spPr bwMode="auto">
          <a:xfrm>
            <a:off x="2875402" y="1419427"/>
            <a:ext cx="8174515" cy="36751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33072" r="1" b="17771"/>
          <a:stretch/>
        </p:blipFill>
        <p:spPr>
          <a:xfrm>
            <a:off x="2050975" y="5233012"/>
            <a:ext cx="10009228" cy="112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62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431371" cy="6858000"/>
          </a:xfrm>
          <a:prstGeom prst="rect">
            <a:avLst/>
          </a:prstGeom>
          <a:solidFill>
            <a:srgbClr val="5851A3"/>
          </a:solidFill>
          <a:ln>
            <a:solidFill>
              <a:srgbClr val="585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758621" y="0"/>
            <a:ext cx="431371" cy="6858000"/>
          </a:xfrm>
          <a:prstGeom prst="rect">
            <a:avLst/>
          </a:prstGeom>
          <a:solidFill>
            <a:srgbClr val="5851A3"/>
          </a:solidFill>
          <a:ln>
            <a:solidFill>
              <a:srgbClr val="585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1024" name="Рисунок 10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64" y="0"/>
            <a:ext cx="3616088" cy="97388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988295" y="973888"/>
            <a:ext cx="83506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189" indent="-457189"/>
            <a:r>
              <a:rPr lang="ru-RU" sz="3733" b="1" dirty="0">
                <a:solidFill>
                  <a:srgbClr val="504A96"/>
                </a:solidFill>
              </a:rPr>
              <a:t>              Жюри конкурса:         </a:t>
            </a:r>
          </a:p>
          <a:p>
            <a:pPr marL="457189" indent="-457189"/>
            <a:r>
              <a:rPr lang="ru-RU" sz="3733" b="1" dirty="0">
                <a:solidFill>
                  <a:srgbClr val="504A96"/>
                </a:solidFill>
              </a:rPr>
              <a:t> </a:t>
            </a:r>
          </a:p>
          <a:p>
            <a:pPr marL="457189" indent="-457189"/>
            <a:endParaRPr lang="ru-RU" sz="3733" b="1" dirty="0">
              <a:solidFill>
                <a:srgbClr val="504A96"/>
              </a:solidFill>
            </a:endParaRPr>
          </a:p>
          <a:p>
            <a:pPr marL="457189" indent="-457189"/>
            <a:r>
              <a:rPr lang="ru-RU" sz="2667" b="1" dirty="0">
                <a:solidFill>
                  <a:srgbClr val="504A96"/>
                </a:solidFill>
              </a:rPr>
              <a:t>Организационный комитет:</a:t>
            </a:r>
          </a:p>
          <a:p>
            <a:pPr marL="457189" indent="-457189"/>
            <a:r>
              <a:rPr lang="en-US" sz="2667" b="1" dirty="0">
                <a:solidFill>
                  <a:srgbClr val="504A96"/>
                </a:solidFill>
                <a:hlinkClick r:id="rId4"/>
              </a:rPr>
              <a:t>https://konkurs-klass.ru/orgkom</a:t>
            </a:r>
            <a:r>
              <a:rPr lang="ru-RU" sz="2667" b="1" dirty="0">
                <a:solidFill>
                  <a:srgbClr val="504A96"/>
                </a:solidFill>
              </a:rPr>
              <a:t> </a:t>
            </a:r>
          </a:p>
          <a:p>
            <a:pPr marL="457189" indent="-457189"/>
            <a:endParaRPr lang="ru-RU" sz="2667" b="1" dirty="0">
              <a:solidFill>
                <a:srgbClr val="504A9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8916" y="5389223"/>
            <a:ext cx="2308189" cy="11730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8103" y="858348"/>
            <a:ext cx="4224469" cy="33088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8828" y="4005065"/>
            <a:ext cx="5267400" cy="247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13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0"/>
            <a:ext cx="431371" cy="6858000"/>
          </a:xfrm>
          <a:prstGeom prst="rect">
            <a:avLst/>
          </a:prstGeom>
          <a:solidFill>
            <a:srgbClr val="5851A3"/>
          </a:solidFill>
          <a:ln>
            <a:solidFill>
              <a:srgbClr val="585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758621" y="0"/>
            <a:ext cx="431371" cy="6858000"/>
          </a:xfrm>
          <a:prstGeom prst="rect">
            <a:avLst/>
          </a:prstGeom>
          <a:solidFill>
            <a:srgbClr val="5851A3"/>
          </a:solidFill>
          <a:ln>
            <a:solidFill>
              <a:srgbClr val="5851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1024" name="Рисунок 10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64" y="0"/>
            <a:ext cx="3616088" cy="97388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034662" y="703438"/>
            <a:ext cx="5816780" cy="3272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189" indent="-457189"/>
            <a:r>
              <a:rPr lang="ru-RU" sz="3733" b="1" dirty="0">
                <a:solidFill>
                  <a:srgbClr val="504A96"/>
                </a:solidFill>
              </a:rPr>
              <a:t> Ж</a:t>
            </a:r>
            <a:r>
              <a:rPr lang="ru-RU" sz="2667" b="1" dirty="0">
                <a:solidFill>
                  <a:srgbClr val="504A96"/>
                </a:solidFill>
              </a:rPr>
              <a:t>юри регионального этапа: </a:t>
            </a:r>
          </a:p>
          <a:p>
            <a:pPr marL="457189" indent="-457189"/>
            <a:r>
              <a:rPr lang="en-US" sz="2667" b="1" dirty="0">
                <a:solidFill>
                  <a:srgbClr val="504A96"/>
                </a:solidFill>
              </a:rPr>
              <a:t>5</a:t>
            </a:r>
            <a:r>
              <a:rPr lang="ru-RU" sz="2667" b="1" dirty="0">
                <a:solidFill>
                  <a:srgbClr val="504A96"/>
                </a:solidFill>
              </a:rPr>
              <a:t>5 экспертов </a:t>
            </a:r>
          </a:p>
          <a:p>
            <a:pPr marL="457189" indent="-457189">
              <a:buFontTx/>
              <a:buChar char="-"/>
            </a:pPr>
            <a:r>
              <a:rPr lang="ru-RU" sz="2667" dirty="0">
                <a:solidFill>
                  <a:srgbClr val="504A96"/>
                </a:solidFill>
              </a:rPr>
              <a:t>лучшие учителя русского языка и </a:t>
            </a:r>
          </a:p>
          <a:p>
            <a:r>
              <a:rPr lang="ru-RU" sz="2667" dirty="0">
                <a:solidFill>
                  <a:srgbClr val="504A96"/>
                </a:solidFill>
              </a:rPr>
              <a:t>литературы Свердловской области;</a:t>
            </a:r>
          </a:p>
          <a:p>
            <a:pPr marL="457189" indent="-457189">
              <a:buFontTx/>
              <a:buChar char="-"/>
            </a:pPr>
            <a:r>
              <a:rPr lang="ru-RU" sz="2667" dirty="0">
                <a:solidFill>
                  <a:srgbClr val="504A96"/>
                </a:solidFill>
              </a:rPr>
              <a:t>преподаватели </a:t>
            </a:r>
            <a:r>
              <a:rPr lang="ru-RU" sz="2667" dirty="0" err="1">
                <a:solidFill>
                  <a:srgbClr val="504A96"/>
                </a:solidFill>
              </a:rPr>
              <a:t>УрФУ</a:t>
            </a:r>
            <a:r>
              <a:rPr lang="ru-RU" sz="2667" dirty="0">
                <a:solidFill>
                  <a:srgbClr val="504A96"/>
                </a:solidFill>
              </a:rPr>
              <a:t>, </a:t>
            </a:r>
            <a:r>
              <a:rPr lang="ru-RU" sz="2667" dirty="0" err="1">
                <a:solidFill>
                  <a:srgbClr val="504A96"/>
                </a:solidFill>
              </a:rPr>
              <a:t>УрГПУ</a:t>
            </a:r>
            <a:r>
              <a:rPr lang="ru-RU" sz="2667" dirty="0">
                <a:solidFill>
                  <a:srgbClr val="504A96"/>
                </a:solidFill>
              </a:rPr>
              <a:t>, ИРО;</a:t>
            </a:r>
          </a:p>
          <a:p>
            <a:pPr marL="457189" indent="-457189">
              <a:buFontTx/>
              <a:buChar char="-"/>
            </a:pPr>
            <a:r>
              <a:rPr lang="en-US" sz="2667" dirty="0">
                <a:solidFill>
                  <a:srgbClr val="504A96"/>
                </a:solidFill>
              </a:rPr>
              <a:t>7 </a:t>
            </a:r>
            <a:r>
              <a:rPr lang="ru-RU" sz="2667" dirty="0" smtClean="0">
                <a:solidFill>
                  <a:srgbClr val="504A96"/>
                </a:solidFill>
              </a:rPr>
              <a:t>писателей Свердловской области </a:t>
            </a:r>
            <a:r>
              <a:rPr lang="ru-RU" dirty="0" smtClean="0">
                <a:solidFill>
                  <a:srgbClr val="504A96"/>
                </a:solidFill>
              </a:rPr>
              <a:t>(членов </a:t>
            </a:r>
            <a:r>
              <a:rPr lang="ru-RU" dirty="0">
                <a:solidFill>
                  <a:srgbClr val="504A96"/>
                </a:solidFill>
              </a:rPr>
              <a:t>Союза писателей </a:t>
            </a:r>
            <a:r>
              <a:rPr lang="ru-RU" dirty="0" smtClean="0">
                <a:solidFill>
                  <a:srgbClr val="504A96"/>
                </a:solidFill>
              </a:rPr>
              <a:t>России</a:t>
            </a:r>
            <a:r>
              <a:rPr lang="en-US" dirty="0" smtClean="0">
                <a:solidFill>
                  <a:srgbClr val="504A96"/>
                </a:solidFill>
              </a:rPr>
              <a:t> </a:t>
            </a:r>
            <a:r>
              <a:rPr lang="ru-RU" dirty="0" smtClean="0">
                <a:solidFill>
                  <a:srgbClr val="504A96"/>
                </a:solidFill>
              </a:rPr>
              <a:t>и Союза российских писателей)</a:t>
            </a:r>
            <a:endParaRPr lang="ru-RU" dirty="0">
              <a:solidFill>
                <a:srgbClr val="504A9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922" y="16404"/>
            <a:ext cx="2308189" cy="11730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3259" y="4101869"/>
            <a:ext cx="1650852" cy="19728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2" r="23639" b="11885"/>
          <a:stretch/>
        </p:blipFill>
        <p:spPr>
          <a:xfrm>
            <a:off x="7530489" y="4148803"/>
            <a:ext cx="1731809" cy="18790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9315" y="1105165"/>
            <a:ext cx="1760339" cy="24869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60588" y="1143608"/>
            <a:ext cx="2018309" cy="2397131"/>
          </a:xfrm>
          <a:prstGeom prst="rect">
            <a:avLst/>
          </a:prstGeom>
        </p:spPr>
      </p:pic>
      <p:pic>
        <p:nvPicPr>
          <p:cNvPr id="13" name="Рисунок 12" descr="https://api.rbsmi.ru/attachments/54f4cdaeabd32cac4334c1a49832c527516130d8/store/crop/0/0/800/739/1600/0/0/ac0b96858a36a32fe21be2c1adfdbe12247c283e638e7cb9339880d74fbb/%D0%90%D1%80%D1%81%D0%B5%D0%BD-%D0%A2%D0%B8%D1%82%D0%BE%D0%B2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5" r="15012" b="12336"/>
          <a:stretch/>
        </p:blipFill>
        <p:spPr bwMode="auto">
          <a:xfrm>
            <a:off x="718176" y="4101868"/>
            <a:ext cx="1536171" cy="18836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90646" y="4101868"/>
            <a:ext cx="1514429" cy="1883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99332" y="3580227"/>
            <a:ext cx="2040305" cy="43895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11753" y="3543023"/>
            <a:ext cx="1641999" cy="43895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3939" y="6074750"/>
            <a:ext cx="1463167" cy="43895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31862" y="6068546"/>
            <a:ext cx="2040305" cy="43895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43803" y="6068545"/>
            <a:ext cx="1942760" cy="43895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55153" y="6068545"/>
            <a:ext cx="2040305" cy="43895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36671" y="6098465"/>
            <a:ext cx="1365623" cy="4389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902520" y="4148803"/>
            <a:ext cx="1489707" cy="193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6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97179" y="854884"/>
            <a:ext cx="8676546" cy="4487655"/>
          </a:xfrm>
        </p:spPr>
        <p:txBody>
          <a:bodyPr/>
          <a:lstStyle/>
          <a:p>
            <a:pPr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Направления:</a:t>
            </a:r>
          </a:p>
          <a:p>
            <a:pPr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800" b="1" dirty="0">
                <a:solidFill>
                  <a:srgbClr val="52469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Гуманитарное»: </a:t>
            </a:r>
            <a:endParaRPr lang="ru-RU" sz="1800" b="1" dirty="0">
              <a:solidFill>
                <a:srgbClr val="52469A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800" b="1" dirty="0">
                <a:solidFill>
                  <a:srgbClr val="52469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Социокультурное</a:t>
            </a: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»;</a:t>
            </a:r>
            <a:endParaRPr lang="ru-RU" sz="1800" b="1" dirty="0">
              <a:solidFill>
                <a:srgbClr val="52469A"/>
              </a:solidFill>
            </a:endParaRP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800" b="1" dirty="0">
                <a:solidFill>
                  <a:srgbClr val="52469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Общественно-политическое</a:t>
            </a: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»;</a:t>
            </a:r>
            <a:endParaRPr lang="ru-RU" sz="1800" b="1" dirty="0">
              <a:solidFill>
                <a:srgbClr val="52469A"/>
              </a:solidFill>
            </a:endParaRP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«Социально-экономическое»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18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Школьный этап: </a:t>
            </a:r>
            <a:r>
              <a:rPr lang="ru-RU" sz="1800" b="1" dirty="0" smtClean="0">
                <a:solidFill>
                  <a:srgbClr val="52479A"/>
                </a:solidFill>
                <a:latin typeface="Times New Roman" panose="02020603050405020304" pitchFamily="18" charset="0"/>
              </a:rPr>
              <a:t>январь 2025 года;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Муниципальный этап: </a:t>
            </a:r>
            <a:r>
              <a:rPr lang="ru-RU" sz="1800" b="1" dirty="0" smtClean="0">
                <a:solidFill>
                  <a:srgbClr val="52479A"/>
                </a:solidFill>
                <a:latin typeface="Times New Roman" panose="02020603050405020304" pitchFamily="18" charset="0"/>
              </a:rPr>
              <a:t>февраль 2025 года;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Областной этап: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</a:rPr>
              <a:t>Заочный тур областного этапа: март 2025 года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</a:rPr>
              <a:t>Очный тур областного этапа: апрель 2025 года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1800" b="1" dirty="0">
              <a:solidFill>
                <a:srgbClr val="52469A"/>
              </a:solidFill>
              <a:latin typeface="Times New Roman" panose="02020603050405020304" pitchFamily="18" charset="0"/>
            </a:endParaRP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Информация: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</a:rPr>
              <a:t>Сайт ГАНОУ СО «Дворец молодежи»:   </a:t>
            </a:r>
            <a:r>
              <a:rPr lang="en-US" sz="1800" b="1" dirty="0" smtClean="0">
                <a:solidFill>
                  <a:srgbClr val="52469A"/>
                </a:solidFill>
                <a:latin typeface="Times New Roman" panose="02020603050405020304" pitchFamily="18" charset="0"/>
                <a:hlinkClick r:id="rId3"/>
              </a:rPr>
              <a:t>https</a:t>
            </a:r>
            <a:r>
              <a:rPr lang="en-US" sz="1800" b="1" dirty="0">
                <a:solidFill>
                  <a:srgbClr val="52469A"/>
                </a:solidFill>
                <a:latin typeface="Times New Roman" panose="02020603050405020304" pitchFamily="18" charset="0"/>
                <a:hlinkClick r:id="rId3"/>
              </a:rPr>
              <a:t>://dm-centre.ru/pf/npk</a:t>
            </a:r>
            <a:r>
              <a:rPr lang="en-US" sz="1800" b="1" dirty="0" smtClean="0">
                <a:solidFill>
                  <a:srgbClr val="52469A"/>
                </a:solidFill>
                <a:latin typeface="Times New Roman" panose="02020603050405020304" pitchFamily="18" charset="0"/>
                <a:hlinkClick r:id="rId3"/>
              </a:rPr>
              <a:t>/</a:t>
            </a: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</a:rPr>
              <a:t>  </a:t>
            </a:r>
          </a:p>
          <a:p>
            <a:pPr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</a:rPr>
              <a:t>Сайт ГАОУ ДПО СО «ИРО»: </a:t>
            </a:r>
            <a:r>
              <a:rPr lang="en-US" sz="1800" b="1" dirty="0" smtClean="0">
                <a:solidFill>
                  <a:srgbClr val="52469A"/>
                </a:solidFill>
                <a:latin typeface="Times New Roman" panose="02020603050405020304" pitchFamily="18" charset="0"/>
                <a:hlinkClick r:id="rId4"/>
              </a:rPr>
              <a:t>https</a:t>
            </a:r>
            <a:r>
              <a:rPr lang="en-US" sz="1800" b="1" dirty="0">
                <a:solidFill>
                  <a:srgbClr val="52469A"/>
                </a:solidFill>
                <a:latin typeface="Times New Roman" panose="02020603050405020304" pitchFamily="18" charset="0"/>
                <a:hlinkClick r:id="rId4"/>
              </a:rPr>
              <a:t>://www.irro.ru/structure/268</a:t>
            </a:r>
            <a:r>
              <a:rPr lang="en-US" sz="1800" b="1" dirty="0" smtClean="0">
                <a:solidFill>
                  <a:srgbClr val="52469A"/>
                </a:solidFill>
                <a:latin typeface="Times New Roman" panose="02020603050405020304" pitchFamily="18" charset="0"/>
                <a:hlinkClick r:id="rId4"/>
              </a:rPr>
              <a:t>/</a:t>
            </a:r>
            <a:r>
              <a:rPr lang="ru-RU" sz="1800" b="1" dirty="0" smtClean="0">
                <a:solidFill>
                  <a:srgbClr val="52469A"/>
                </a:solidFill>
                <a:latin typeface="Times New Roman" panose="02020603050405020304" pitchFamily="18" charset="0"/>
              </a:rPr>
              <a:t> </a:t>
            </a:r>
            <a:endParaRPr lang="ru-RU" sz="1800" b="1" dirty="0">
              <a:solidFill>
                <a:srgbClr val="52469A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18147" y="300494"/>
            <a:ext cx="8435707" cy="512133"/>
          </a:xfrm>
        </p:spPr>
        <p:txBody>
          <a:bodyPr/>
          <a:lstStyle/>
          <a:p>
            <a:r>
              <a:rPr lang="ru-RU" sz="2400" b="1" dirty="0" smtClean="0">
                <a:solidFill>
                  <a:srgbClr val="5247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Научно-практическая конференция обучающихся Свердловской области</a:t>
            </a:r>
            <a:endParaRPr lang="ru-RU" sz="2400" b="1" dirty="0">
              <a:solidFill>
                <a:srgbClr val="52479A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9000" contras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3957">
            <a:off x="393363" y="5296673"/>
            <a:ext cx="1097113" cy="1097113"/>
          </a:xfrm>
          <a:prstGeom prst="rect">
            <a:avLst/>
          </a:prstGeom>
          <a:effectLst>
            <a:innerShdw blurRad="63500" dist="50800" dir="2700000">
              <a:srgbClr val="D18D66">
                <a:alpha val="50000"/>
              </a:srgbClr>
            </a:innerShdw>
            <a:softEdge rad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73725" y="239972"/>
            <a:ext cx="1122959" cy="9668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2562929"/>
            <a:ext cx="2469094" cy="24812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05624" y="1084628"/>
            <a:ext cx="2114065" cy="11037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53854" y="997731"/>
            <a:ext cx="14287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3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97179" y="854884"/>
            <a:ext cx="8676546" cy="4487655"/>
          </a:xfrm>
        </p:spPr>
        <p:txBody>
          <a:bodyPr/>
          <a:lstStyle/>
          <a:p>
            <a:pPr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18147" y="300494"/>
            <a:ext cx="8435707" cy="512133"/>
          </a:xfrm>
        </p:spPr>
        <p:txBody>
          <a:bodyPr/>
          <a:lstStyle/>
          <a:p>
            <a:r>
              <a:rPr lang="ru-RU" sz="2400" b="1" dirty="0" smtClean="0">
                <a:solidFill>
                  <a:srgbClr val="5247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Календарь конкурсов:</a:t>
            </a:r>
            <a:endParaRPr lang="ru-RU" sz="2400" b="1" dirty="0">
              <a:solidFill>
                <a:srgbClr val="52479A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3548" r="1990" b="3236"/>
          <a:stretch/>
        </p:blipFill>
        <p:spPr>
          <a:xfrm>
            <a:off x="2190907" y="815248"/>
            <a:ext cx="9740360" cy="52109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2282" y="3420738"/>
            <a:ext cx="1359060" cy="136577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15506" y="424788"/>
            <a:ext cx="3442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https://www.irro.ru/structure/68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5903" y="4367534"/>
            <a:ext cx="1316850" cy="131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68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83741"/>
            <a:ext cx="12192000" cy="2656360"/>
          </a:xfrm>
          <a:solidFill>
            <a:schemeClr val="bg1">
              <a:alpha val="71000"/>
            </a:schemeClr>
          </a:solidFill>
        </p:spPr>
        <p:txBody>
          <a:bodyPr anchor="ctr"/>
          <a:lstStyle/>
          <a:p>
            <a:pPr marL="358775"/>
            <a:r>
              <a:rPr lang="ru-RU" sz="4000" b="1" dirty="0" smtClean="0">
                <a:solidFill>
                  <a:srgbClr val="5246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ВСЕГДА ОТКРЫТЫ </a:t>
            </a:r>
            <a:br>
              <a:rPr lang="ru-RU" sz="4000" b="1" dirty="0" smtClean="0">
                <a:solidFill>
                  <a:srgbClr val="5246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</a:br>
            <a:r>
              <a:rPr lang="ru-RU" sz="4000" b="1" dirty="0" smtClean="0">
                <a:solidFill>
                  <a:srgbClr val="5246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ДЛЯ СОВМЕСТНОЙ </a:t>
            </a:r>
            <a:br>
              <a:rPr lang="ru-RU" sz="4000" b="1" dirty="0" smtClean="0">
                <a:solidFill>
                  <a:srgbClr val="5246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</a:br>
            <a:r>
              <a:rPr lang="ru-RU" sz="4000" b="1" dirty="0" smtClean="0">
                <a:solidFill>
                  <a:srgbClr val="5246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ПЛОДОТВОРНОЙ РАБОТЫ!</a:t>
            </a:r>
            <a:endParaRPr lang="ru-RU" sz="4000" b="1" dirty="0">
              <a:solidFill>
                <a:srgbClr val="52469A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/>
          <a:stretch>
            <a:fillRect/>
          </a:stretch>
        </p:blipFill>
        <p:spPr>
          <a:xfrm>
            <a:off x="418827" y="606781"/>
            <a:ext cx="9118712" cy="264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1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19300" y="143220"/>
            <a:ext cx="8832314" cy="80423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5247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Ключевые приоритеты системы образования, закрепленные во ФГОС</a:t>
            </a:r>
            <a:endParaRPr lang="ru-RU" sz="2800" b="1" dirty="0">
              <a:solidFill>
                <a:srgbClr val="52479A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2" y="1579315"/>
            <a:ext cx="1374668" cy="976598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 rotWithShape="1">
          <a:blip r:embed="rId4"/>
          <a:srcRect l="22403" t="30747" r="6005" b="10688"/>
          <a:stretch/>
        </p:blipFill>
        <p:spPr bwMode="auto">
          <a:xfrm>
            <a:off x="2019300" y="947452"/>
            <a:ext cx="10080434" cy="56847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19300" y="143220"/>
            <a:ext cx="8138252" cy="80423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5247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Изменение функций библиотеки, закрепленные во ФГОС</a:t>
            </a:r>
            <a:endParaRPr lang="ru-RU" sz="2800" b="1" dirty="0">
              <a:solidFill>
                <a:srgbClr val="52479A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2" y="1579315"/>
            <a:ext cx="1374668" cy="976598"/>
          </a:xfrm>
          <a:prstGeom prst="rect">
            <a:avLst/>
          </a:prstGeom>
        </p:spPr>
      </p:pic>
      <p:sp>
        <p:nvSpPr>
          <p:cNvPr id="5" name="Объект 1"/>
          <p:cNvSpPr>
            <a:spLocks noGrp="1"/>
          </p:cNvSpPr>
          <p:nvPr>
            <p:ph idx="1"/>
          </p:nvPr>
        </p:nvSpPr>
        <p:spPr>
          <a:xfrm>
            <a:off x="1947690" y="1587764"/>
            <a:ext cx="3224730" cy="806799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БИБЛИОТЕКИ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5816906" y="1374541"/>
            <a:ext cx="6224530" cy="51694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ontserrat" panose="00000500000000000000" pitchFamily="2" charset="-52"/>
                <a:ea typeface="Montserrat" panose="00000500000000000000" pitchFamily="2" charset="-5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ontserrat" panose="00000500000000000000" pitchFamily="2" charset="-52"/>
                <a:ea typeface="Montserrat" panose="00000500000000000000" pitchFamily="2" charset="-5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ontserrat" panose="00000500000000000000" pitchFamily="2" charset="-52"/>
                <a:ea typeface="Montserrat" panose="00000500000000000000" pitchFamily="2" charset="-5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Montserrat" panose="00000500000000000000" pitchFamily="2" charset="-5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ontserrat" panose="00000500000000000000" pitchFamily="2" charset="-52"/>
                <a:ea typeface="Montserrat" panose="00000500000000000000" pitchFamily="2" charset="-5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ИНФОРМАЦИОННО-БИБЛИОТЕЧНЫЕ ЦЕНТРЫ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rgbClr val="52479A"/>
                </a:solidFill>
              </a:rPr>
              <a:t>Расширение функций: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</a:rPr>
              <a:t>о</a:t>
            </a:r>
            <a:r>
              <a:rPr lang="ru-RU" b="1" dirty="0" smtClean="0">
                <a:solidFill>
                  <a:srgbClr val="52479A"/>
                </a:solidFill>
              </a:rPr>
              <a:t>бразовательная,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</a:rPr>
              <a:t>в</a:t>
            </a:r>
            <a:r>
              <a:rPr lang="ru-RU" b="1" dirty="0" smtClean="0">
                <a:solidFill>
                  <a:srgbClr val="52479A"/>
                </a:solidFill>
              </a:rPr>
              <a:t>оспитательная,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</a:rPr>
              <a:t>и</a:t>
            </a:r>
            <a:r>
              <a:rPr lang="ru-RU" b="1" dirty="0" smtClean="0">
                <a:solidFill>
                  <a:srgbClr val="52479A"/>
                </a:solidFill>
              </a:rPr>
              <a:t>нформационно-методическая,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</a:rPr>
              <a:t>к</a:t>
            </a:r>
            <a:r>
              <a:rPr lang="ru-RU" b="1" dirty="0" smtClean="0">
                <a:solidFill>
                  <a:srgbClr val="52479A"/>
                </a:solidFill>
              </a:rPr>
              <a:t>ультурно-просветительская,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err="1">
                <a:solidFill>
                  <a:srgbClr val="52479A"/>
                </a:solidFill>
              </a:rPr>
              <a:t>п</a:t>
            </a:r>
            <a:r>
              <a:rPr lang="ru-RU" b="1" dirty="0" err="1" smtClean="0">
                <a:solidFill>
                  <a:srgbClr val="52479A"/>
                </a:solidFill>
              </a:rPr>
              <a:t>рофориентационная</a:t>
            </a:r>
            <a:r>
              <a:rPr lang="ru-RU" b="1" dirty="0" smtClean="0">
                <a:solidFill>
                  <a:srgbClr val="52479A"/>
                </a:solidFill>
              </a:rPr>
              <a:t>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</a:rPr>
              <a:t>о</a:t>
            </a:r>
            <a:r>
              <a:rPr lang="ru-RU" b="1" dirty="0" smtClean="0">
                <a:solidFill>
                  <a:srgbClr val="52479A"/>
                </a:solidFill>
              </a:rPr>
              <a:t>беспечивающая,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</a:rPr>
              <a:t>д</a:t>
            </a:r>
            <a:r>
              <a:rPr lang="ru-RU" b="1" dirty="0" smtClean="0">
                <a:solidFill>
                  <a:srgbClr val="52479A"/>
                </a:solidFill>
              </a:rPr>
              <a:t>осуговая </a:t>
            </a:r>
            <a:endParaRPr lang="ru-RU" b="1" dirty="0">
              <a:solidFill>
                <a:srgbClr val="52479A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715220" y="1507347"/>
            <a:ext cx="914400" cy="6739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9967" y="4394536"/>
            <a:ext cx="2341067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0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19300" y="143220"/>
            <a:ext cx="8138252" cy="804232"/>
          </a:xfrm>
        </p:spPr>
        <p:txBody>
          <a:bodyPr/>
          <a:lstStyle/>
          <a:p>
            <a:endParaRPr lang="ru-RU" sz="2800" b="1" dirty="0">
              <a:solidFill>
                <a:srgbClr val="52479A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2" y="1579315"/>
            <a:ext cx="1374668" cy="976598"/>
          </a:xfrm>
          <a:prstGeom prst="rect">
            <a:avLst/>
          </a:prstGeom>
        </p:spPr>
      </p:pic>
      <p:pic>
        <p:nvPicPr>
          <p:cNvPr id="6" name="Объект 5" descr="Picture background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143221"/>
            <a:ext cx="9834849" cy="6610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57" y="4833203"/>
            <a:ext cx="2563642" cy="192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2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19300" y="143220"/>
            <a:ext cx="8832314" cy="80423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5247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Деятельность библиотекарей в соответствии с требованиями ФГОС</a:t>
            </a:r>
            <a:endParaRPr lang="ru-RU" sz="2800" b="1" dirty="0">
              <a:solidFill>
                <a:srgbClr val="52479A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2" y="1579315"/>
            <a:ext cx="1374668" cy="976598"/>
          </a:xfrm>
          <a:prstGeom prst="rect">
            <a:avLst/>
          </a:prstGeom>
        </p:spPr>
      </p:pic>
      <p:sp>
        <p:nvSpPr>
          <p:cNvPr id="5" name="Объект 1"/>
          <p:cNvSpPr>
            <a:spLocks noGrp="1"/>
          </p:cNvSpPr>
          <p:nvPr>
            <p:ph idx="1"/>
          </p:nvPr>
        </p:nvSpPr>
        <p:spPr>
          <a:xfrm>
            <a:off x="2019301" y="1232851"/>
            <a:ext cx="9140786" cy="448765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Создание условий для реализации задач ФГОС: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</a:rPr>
              <a:t>и</a:t>
            </a:r>
            <a:r>
              <a:rPr lang="ru-RU" b="1" dirty="0" smtClean="0">
                <a:solidFill>
                  <a:srgbClr val="52479A"/>
                </a:solidFill>
              </a:rPr>
              <a:t>нформационно-методическое обеспечение общеобразовательного процесса,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</a:rPr>
              <a:t>п</a:t>
            </a:r>
            <a:r>
              <a:rPr lang="ru-RU" b="1" dirty="0" smtClean="0">
                <a:solidFill>
                  <a:srgbClr val="52479A"/>
                </a:solidFill>
              </a:rPr>
              <a:t>омощь в реализации основной образовательной программы и достижение планируемых результатов, одним из которых является формирование информационной компетентности обучающихся,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52479A"/>
                </a:solidFill>
              </a:rPr>
              <a:t>организация проектно-исследовательской деятельности обучающихся,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</a:rPr>
              <a:t>п</a:t>
            </a:r>
            <a:r>
              <a:rPr lang="ru-RU" b="1" dirty="0" smtClean="0">
                <a:solidFill>
                  <a:srgbClr val="52479A"/>
                </a:solidFill>
              </a:rPr>
              <a:t>росветительская и культурная деятельность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12" y="5720506"/>
            <a:ext cx="1688327" cy="104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41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19300" y="143220"/>
            <a:ext cx="8832314" cy="804232"/>
          </a:xfrm>
        </p:spPr>
        <p:txBody>
          <a:bodyPr/>
          <a:lstStyle/>
          <a:p>
            <a:r>
              <a:rPr lang="ru-RU" sz="2800" b="1" dirty="0" smtClean="0">
                <a:solidFill>
                  <a:srgbClr val="52479A"/>
                </a:solidFill>
                <a:latin typeface="Montserrat SemiBold" panose="00000700000000000000" pitchFamily="2" charset="-52"/>
                <a:cs typeface="Times New Roman" panose="02020603050405020304" charset="0"/>
              </a:rPr>
              <a:t>Деятельность библиотекарей в соответствии с требованиями ФГОС</a:t>
            </a:r>
            <a:endParaRPr lang="ru-RU" sz="2800" b="1" dirty="0">
              <a:solidFill>
                <a:srgbClr val="52479A"/>
              </a:solidFill>
              <a:latin typeface="Montserrat SemiBold" panose="00000700000000000000" pitchFamily="2" charset="-52"/>
              <a:cs typeface="Times New Roman" panose="0202060305040502030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2" y="1579315"/>
            <a:ext cx="1374668" cy="976598"/>
          </a:xfrm>
          <a:prstGeom prst="rect">
            <a:avLst/>
          </a:prstGeom>
        </p:spPr>
      </p:pic>
      <p:sp>
        <p:nvSpPr>
          <p:cNvPr id="5" name="Объект 1"/>
          <p:cNvSpPr>
            <a:spLocks noGrp="1"/>
          </p:cNvSpPr>
          <p:nvPr>
            <p:ph idx="1"/>
          </p:nvPr>
        </p:nvSpPr>
        <p:spPr>
          <a:xfrm>
            <a:off x="2019299" y="1374541"/>
            <a:ext cx="9581461" cy="448765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Формирование информационной грамотности обучающихся: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52479A"/>
                </a:solidFill>
              </a:rPr>
              <a:t>Навыки использования различных способов информационно-поисковой деятельности (библиотечно-библиографическая компетентность;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52479A"/>
                </a:solidFill>
              </a:rPr>
              <a:t>Умения анализировать и оценивать информацию (критическое мышление);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52479A"/>
                </a:solidFill>
              </a:rPr>
              <a:t>Перерабатывать и структурировать текст (культура чтения);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52479A"/>
                </a:solidFill>
              </a:rPr>
              <a:t>Умения использовать современные информационные технологии. </a:t>
            </a:r>
            <a:endParaRPr lang="ru-RU" b="1" dirty="0">
              <a:solidFill>
                <a:srgbClr val="52479A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49" y="5766767"/>
            <a:ext cx="1593599" cy="98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18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2" y="1579315"/>
            <a:ext cx="1374668" cy="976598"/>
          </a:xfrm>
          <a:prstGeom prst="rect">
            <a:avLst/>
          </a:prstGeom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1938969" y="195690"/>
            <a:ext cx="5266062" cy="833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4267" b="1" kern="120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algn="l"/>
            <a:r>
              <a:rPr lang="ru-RU" sz="2400" dirty="0" smtClean="0">
                <a:solidFill>
                  <a:srgbClr val="524CAB"/>
                </a:solidFill>
                <a:latin typeface="Montserrat ExtraBold" panose="00000900000000000000" pitchFamily="2" charset="-52"/>
              </a:rPr>
              <a:t>Формирование </a:t>
            </a:r>
            <a:br>
              <a:rPr lang="ru-RU" sz="2400" dirty="0" smtClean="0">
                <a:solidFill>
                  <a:srgbClr val="524CAB"/>
                </a:solidFill>
                <a:latin typeface="Montserrat ExtraBold" panose="00000900000000000000" pitchFamily="2" charset="-52"/>
              </a:rPr>
            </a:br>
            <a:r>
              <a:rPr lang="ru-RU" sz="2400" dirty="0" smtClean="0">
                <a:solidFill>
                  <a:srgbClr val="524CAB"/>
                </a:solidFill>
                <a:latin typeface="Montserrat ExtraBold" panose="00000900000000000000" pitchFamily="2" charset="-52"/>
              </a:rPr>
              <a:t>информационной грамотности</a:t>
            </a:r>
            <a:endParaRPr lang="ru-RU" sz="2400" dirty="0">
              <a:solidFill>
                <a:srgbClr val="524CAB"/>
              </a:solidFill>
              <a:latin typeface="Montserrat ExtraBold" panose="00000900000000000000" pitchFamily="2" charset="-52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7513504" y="356661"/>
            <a:ext cx="4249704" cy="57606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133" b="1" dirty="0">
                <a:solidFill>
                  <a:srgbClr val="524CAB"/>
                </a:solidFill>
                <a:latin typeface="Montserrat ExtraBold" panose="00000900000000000000" pitchFamily="2" charset="-52"/>
                <a:ea typeface="+mj-ea"/>
                <a:cs typeface="Times New Roman" panose="02020603050405020304" pitchFamily="18" charset="0"/>
              </a:rPr>
              <a:t>Участие в конкурсе</a:t>
            </a: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7056107" y="1028733"/>
            <a:ext cx="4608512" cy="4870145"/>
          </a:xfrm>
          <a:prstGeom prst="rect">
            <a:avLst/>
          </a:prstGeom>
        </p:spPr>
        <p:txBody>
          <a:bodyPr vert="horz" lIns="121920" tIns="60960" rIns="121920" bIns="60960" rtlCol="0">
            <a:normAutofit fontScale="3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ru-RU" sz="4500" b="1" dirty="0">
                <a:solidFill>
                  <a:srgbClr val="52479A"/>
                </a:solidFill>
                <a:latin typeface="+mj-lt"/>
              </a:rPr>
              <a:t>Активный поиск информации не только на книжной </a:t>
            </a:r>
            <a:r>
              <a:rPr lang="ru-RU" sz="4500" b="1" dirty="0" smtClean="0">
                <a:solidFill>
                  <a:srgbClr val="FF0000"/>
                </a:solidFill>
                <a:latin typeface="+mj-lt"/>
              </a:rPr>
              <a:t>полке, умение использовать современные информационные технологии</a:t>
            </a:r>
            <a:r>
              <a:rPr lang="ru-RU" sz="4500" b="1" dirty="0" smtClean="0">
                <a:solidFill>
                  <a:srgbClr val="52479A"/>
                </a:solidFill>
                <a:latin typeface="+mj-lt"/>
              </a:rPr>
              <a:t>;</a:t>
            </a:r>
            <a:endParaRPr lang="ru-RU" sz="4500" b="1" dirty="0">
              <a:solidFill>
                <a:srgbClr val="52479A"/>
              </a:solidFill>
              <a:latin typeface="+mj-lt"/>
            </a:endParaRPr>
          </a:p>
          <a:p>
            <a:pPr marL="2880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ru-RU" sz="4500" b="1" dirty="0">
                <a:solidFill>
                  <a:srgbClr val="52479A"/>
                </a:solidFill>
                <a:latin typeface="+mj-lt"/>
              </a:rPr>
              <a:t>Обращение к первоисточникам;</a:t>
            </a:r>
          </a:p>
          <a:p>
            <a:pPr marL="2880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ru-RU" sz="4500" b="1" dirty="0" smtClean="0">
                <a:solidFill>
                  <a:srgbClr val="52479A"/>
                </a:solidFill>
                <a:latin typeface="+mj-lt"/>
              </a:rPr>
              <a:t>Чтение </a:t>
            </a:r>
            <a:r>
              <a:rPr lang="ru-RU" sz="4500" b="1" dirty="0">
                <a:solidFill>
                  <a:srgbClr val="52479A"/>
                </a:solidFill>
                <a:latin typeface="+mj-lt"/>
              </a:rPr>
              <a:t>литературы по той или иной </a:t>
            </a:r>
            <a:r>
              <a:rPr lang="ru-RU" sz="4500" b="1" dirty="0" smtClean="0">
                <a:solidFill>
                  <a:srgbClr val="52479A"/>
                </a:solidFill>
                <a:latin typeface="+mj-lt"/>
              </a:rPr>
              <a:t>теме, </a:t>
            </a:r>
            <a:r>
              <a:rPr lang="ru-RU" sz="4500" b="1" dirty="0" smtClean="0">
                <a:solidFill>
                  <a:srgbClr val="FF0000"/>
                </a:solidFill>
                <a:latin typeface="+mj-lt"/>
              </a:rPr>
              <a:t>умение перерабатывать и структурировать текст (культура чтения);</a:t>
            </a:r>
          </a:p>
          <a:p>
            <a:pPr marL="2880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ru-RU" sz="4500" b="1" dirty="0" smtClean="0">
                <a:solidFill>
                  <a:srgbClr val="FF0000"/>
                </a:solidFill>
                <a:latin typeface="+mj-lt"/>
              </a:rPr>
              <a:t>Умение анализировать и оценивать информацию (критическое мышление);</a:t>
            </a:r>
          </a:p>
          <a:p>
            <a:pPr marL="287338" lvl="0" indent="-198438" defTabSz="9144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4500" b="1" dirty="0">
                <a:solidFill>
                  <a:srgbClr val="52479A"/>
                </a:solidFill>
                <a:latin typeface="Montserrat ExtraBold"/>
              </a:rPr>
              <a:t>Создание продукта;</a:t>
            </a:r>
          </a:p>
          <a:p>
            <a:pPr marL="2880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ru-RU" sz="4500" b="1" dirty="0" smtClean="0">
                <a:solidFill>
                  <a:srgbClr val="52479A"/>
                </a:solidFill>
                <a:latin typeface="+mj-lt"/>
              </a:rPr>
              <a:t>Воспитание </a:t>
            </a:r>
            <a:r>
              <a:rPr lang="ru-RU" sz="4500" b="1" dirty="0">
                <a:solidFill>
                  <a:srgbClr val="52479A"/>
                </a:solidFill>
                <a:latin typeface="+mj-lt"/>
              </a:rPr>
              <a:t>личности ребенка на положительном примере</a:t>
            </a:r>
          </a:p>
          <a:p>
            <a:pPr marL="2880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ru-RU" sz="4500" b="1" dirty="0">
                <a:solidFill>
                  <a:srgbClr val="52479A"/>
                </a:solidFill>
                <a:latin typeface="+mj-lt"/>
              </a:rPr>
              <a:t>Развитие социального интеллекта ребенка</a:t>
            </a:r>
          </a:p>
          <a:p>
            <a:pPr marL="288000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ru-RU" sz="4500" b="1" dirty="0">
                <a:solidFill>
                  <a:srgbClr val="52479A"/>
                </a:solidFill>
                <a:latin typeface="+mj-lt"/>
              </a:rPr>
              <a:t>Укрепление контакта с </a:t>
            </a:r>
            <a:r>
              <a:rPr lang="ru-RU" sz="4500" b="1" dirty="0" smtClean="0">
                <a:solidFill>
                  <a:srgbClr val="52479A"/>
                </a:solidFill>
                <a:latin typeface="+mj-lt"/>
              </a:rPr>
              <a:t>родителями</a:t>
            </a:r>
            <a:endParaRPr lang="ru-RU" sz="4500" b="1" dirty="0">
              <a:solidFill>
                <a:sysClr val="windowText" lastClr="000000"/>
              </a:solidFill>
              <a:latin typeface="Calibri Light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ru-RU" sz="3000" dirty="0">
              <a:solidFill>
                <a:sysClr val="windowText" lastClr="000000"/>
              </a:solidFill>
              <a:latin typeface="Calibri Light"/>
            </a:endParaRPr>
          </a:p>
          <a:p>
            <a:pPr>
              <a:defRPr/>
            </a:pPr>
            <a:endParaRPr lang="ru-RU" sz="2800" dirty="0">
              <a:solidFill>
                <a:sysClr val="windowText" lastClr="000000"/>
              </a:solidFill>
              <a:latin typeface="Calibri Light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3599723" y="5541235"/>
            <a:ext cx="8160907" cy="1152128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133" b="1" dirty="0">
                <a:solidFill>
                  <a:srgbClr val="524CAB"/>
                </a:solidFill>
                <a:latin typeface="Montserrat ExtraBold" panose="00000900000000000000" pitchFamily="2" charset="-52"/>
                <a:ea typeface="+mj-ea"/>
                <a:cs typeface="Times New Roman" panose="02020603050405020304" pitchFamily="18" charset="0"/>
              </a:rPr>
              <a:t>Участие в конкурсе можно рассматривать как ресурс </a:t>
            </a:r>
            <a:r>
              <a:rPr lang="ru-RU" sz="2133" b="1" dirty="0" smtClean="0">
                <a:solidFill>
                  <a:srgbClr val="524CAB"/>
                </a:solidFill>
                <a:latin typeface="Montserrat ExtraBold" panose="00000900000000000000" pitchFamily="2" charset="-52"/>
                <a:ea typeface="+mj-ea"/>
                <a:cs typeface="Times New Roman" panose="02020603050405020304" pitchFamily="18" charset="0"/>
              </a:rPr>
              <a:t>формирования информационной грамотности</a:t>
            </a:r>
            <a:endParaRPr lang="ru-RU" sz="2133" b="1" dirty="0">
              <a:solidFill>
                <a:srgbClr val="524CAB"/>
              </a:solidFill>
              <a:latin typeface="Montserrat ExtraBold" panose="00000900000000000000" pitchFamily="2" charset="-52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2159563" y="5733256"/>
            <a:ext cx="1304544" cy="646176"/>
          </a:xfrm>
          <a:prstGeom prst="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6642B6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6482" y="1189897"/>
            <a:ext cx="46417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52479A"/>
                </a:solidFill>
                <a:latin typeface="+mj-lt"/>
              </a:rPr>
              <a:t>Навыки </a:t>
            </a:r>
            <a:r>
              <a:rPr lang="ru-RU" b="1" dirty="0">
                <a:solidFill>
                  <a:srgbClr val="FF0000"/>
                </a:solidFill>
                <a:latin typeface="+mj-lt"/>
              </a:rPr>
              <a:t>использования различных способов информационно-поисковой деятельности </a:t>
            </a:r>
            <a:r>
              <a:rPr lang="ru-RU" b="1" dirty="0">
                <a:solidFill>
                  <a:srgbClr val="52479A"/>
                </a:solidFill>
                <a:latin typeface="+mj-lt"/>
              </a:rPr>
              <a:t>(библиотечно-библиографическая компетентность;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FF0000"/>
                </a:solidFill>
                <a:latin typeface="+mj-lt"/>
              </a:rPr>
              <a:t>Умения анализировать и оценивать информацию (критическое мышление);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  <a:latin typeface="+mj-lt"/>
              </a:rPr>
              <a:t>Умение перерабатывать </a:t>
            </a:r>
            <a:r>
              <a:rPr lang="ru-RU" b="1" dirty="0">
                <a:solidFill>
                  <a:srgbClr val="FF0000"/>
                </a:solidFill>
                <a:latin typeface="+mj-lt"/>
              </a:rPr>
              <a:t>и структурировать текст (культура чтения);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FF0000"/>
                </a:solidFill>
                <a:latin typeface="+mj-lt"/>
              </a:rPr>
              <a:t>Умения использовать современные информационные технологии. </a:t>
            </a:r>
          </a:p>
        </p:txBody>
      </p:sp>
    </p:spTree>
    <p:extLst>
      <p:ext uri="{BB962C8B-B14F-4D97-AF65-F5344CB8AC3E}">
        <p14:creationId xmlns:p14="http://schemas.microsoft.com/office/powerpoint/2010/main" val="30091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42" y="1579315"/>
            <a:ext cx="1374668" cy="97659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97267" y="164661"/>
            <a:ext cx="9144000" cy="694655"/>
          </a:xfrm>
        </p:spPr>
        <p:txBody>
          <a:bodyPr/>
          <a:lstStyle/>
          <a:p>
            <a:r>
              <a:rPr lang="ru-RU" sz="2400" b="1" dirty="0" smtClean="0">
                <a:solidFill>
                  <a:srgbClr val="7964AC"/>
                </a:solidFill>
                <a:latin typeface="+mj-lt"/>
              </a:rPr>
              <a:t>Мероприятия ИРО </a:t>
            </a:r>
            <a:r>
              <a:rPr lang="ru-RU" sz="2400" b="1" dirty="0">
                <a:solidFill>
                  <a:srgbClr val="7964AC"/>
                </a:solidFill>
                <a:latin typeface="+mj-lt"/>
              </a:rPr>
              <a:t>по выявлению, поддержке и развитию талантов в  2024/2025 учебном году</a:t>
            </a:r>
            <a:endParaRPr lang="ru-RU" sz="2400" dirty="0">
              <a:solidFill>
                <a:srgbClr val="7964AC"/>
              </a:solidFill>
              <a:latin typeface="+mj-lt"/>
            </a:endParaRPr>
          </a:p>
        </p:txBody>
      </p:sp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xmlns="" id="{EFD4EC23-6C83-B611-D89B-7A555131BAA9}"/>
              </a:ext>
            </a:extLst>
          </p:cNvPr>
          <p:cNvSpPr txBox="1">
            <a:spLocks/>
          </p:cNvSpPr>
          <p:nvPr/>
        </p:nvSpPr>
        <p:spPr>
          <a:xfrm>
            <a:off x="1997267" y="974112"/>
            <a:ext cx="10194733" cy="55498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Для педагогов:</a:t>
            </a:r>
          </a:p>
          <a:p>
            <a:pPr marL="457200" lvl="0" indent="-4572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ru-RU" sz="1600" b="1" dirty="0" smtClean="0">
                <a:solidFill>
                  <a:srgbClr val="7964AC"/>
                </a:solidFill>
                <a:latin typeface="Calibri" panose="020F0502020204030204"/>
              </a:rPr>
              <a:t>Общероссийский конкурс «Лучшая читающая школа России».</a:t>
            </a:r>
            <a:r>
              <a:rPr lang="ru-RU" sz="1600" b="1" dirty="0">
                <a:solidFill>
                  <a:srgbClr val="7964AC"/>
                </a:solidFill>
                <a:latin typeface="Calibri" panose="020F0502020204030204"/>
              </a:rPr>
              <a:t> </a:t>
            </a:r>
            <a:endParaRPr lang="ru-RU" sz="1600" b="1" dirty="0" smtClean="0">
              <a:solidFill>
                <a:srgbClr val="7964AC"/>
              </a:solidFill>
              <a:latin typeface="Calibri" panose="020F050202020403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>
                <a:solidFill>
                  <a:srgbClr val="FF0000"/>
                </a:solidFill>
                <a:latin typeface="Calibri" panose="020F0502020204030204"/>
              </a:rPr>
              <a:t>(</a:t>
            </a:r>
            <a:r>
              <a:rPr lang="ru-RU" sz="1600" b="1" dirty="0">
                <a:solidFill>
                  <a:srgbClr val="FF0000"/>
                </a:solidFill>
                <a:latin typeface="Calibri" panose="020F0502020204030204"/>
              </a:rPr>
              <a:t>Прием </a:t>
            </a:r>
            <a:r>
              <a:rPr lang="ru-RU" sz="1600" b="1" dirty="0" smtClean="0">
                <a:solidFill>
                  <a:srgbClr val="FF0000"/>
                </a:solidFill>
                <a:latin typeface="Calibri" panose="020F0502020204030204"/>
              </a:rPr>
              <a:t>документов: </a:t>
            </a:r>
            <a:r>
              <a:rPr lang="ru-RU" sz="1600" b="1" dirty="0">
                <a:solidFill>
                  <a:srgbClr val="FF0000"/>
                </a:solidFill>
                <a:latin typeface="Calibri" panose="020F0502020204030204"/>
              </a:rPr>
              <a:t>с </a:t>
            </a:r>
            <a:r>
              <a:rPr lang="ru-RU" sz="1600" b="1" dirty="0" smtClean="0">
                <a:solidFill>
                  <a:srgbClr val="FF0000"/>
                </a:solidFill>
                <a:latin typeface="Calibri" panose="020F0502020204030204"/>
              </a:rPr>
              <a:t>1 по 30 </a:t>
            </a:r>
            <a:r>
              <a:rPr lang="ru-RU" sz="1600" b="1" dirty="0">
                <a:solidFill>
                  <a:srgbClr val="FF0000"/>
                </a:solidFill>
                <a:latin typeface="Calibri" panose="020F0502020204030204"/>
              </a:rPr>
              <a:t>сентября 2024 года </a:t>
            </a:r>
            <a:r>
              <a:rPr lang="ru-RU" sz="1600" b="1" dirty="0" smtClean="0">
                <a:solidFill>
                  <a:srgbClr val="FF0000"/>
                </a:solidFill>
                <a:latin typeface="Calibri" panose="020F0502020204030204"/>
              </a:rPr>
              <a:t>(</a:t>
            </a:r>
            <a:r>
              <a:rPr lang="ru-RU" sz="1600" b="1" dirty="0">
                <a:solidFill>
                  <a:srgbClr val="FF0000"/>
                </a:solidFill>
                <a:latin typeface="Calibri" panose="020F0502020204030204"/>
              </a:rPr>
              <a:t>включительно)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964AC"/>
                </a:solidFill>
                <a:effectLst/>
                <a:uLnTx/>
                <a:uFillTx/>
                <a:latin typeface="Calibri" panose="020F0502020204030204"/>
              </a:rPr>
              <a:t>2.       Конкурс образовательных программ по развитию способностей и талантов обучающихся «Развиваем таланты» –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(НОЯБРЬ 2024)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Для педагогов и обучающихся: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964AC"/>
                </a:solidFill>
                <a:effectLst/>
                <a:uLnTx/>
                <a:uFillTx/>
                <a:latin typeface="Calibri" panose="020F0502020204030204"/>
              </a:rPr>
              <a:t>Всероссийский конкурс для детей и педагогической общественности по творчеству В.П. Крапивина «Оруженосцы Командора».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(Прием работ: с 5 сентября 2024 года по 15 октября 2024 года (включительно). Церемония награждения победителей и призеров – ноябрь 2024)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Для обучающихся: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964AC"/>
                </a:solidFill>
                <a:effectLst/>
                <a:uLnTx/>
                <a:uFillTx/>
                <a:latin typeface="Calibri" panose="020F0502020204030204"/>
              </a:rPr>
              <a:t>Всероссийский конкурс сочинений –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(муниципальный этап – до 26 сентября 2024 года; региональный этап – с 27 сентября по 11 октября 2024 года)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</a:rPr>
              <a:t>;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964AC"/>
                </a:solidFill>
                <a:effectLst/>
                <a:uLnTx/>
                <a:uFillTx/>
                <a:latin typeface="Calibri" panose="020F0502020204030204"/>
              </a:rPr>
              <a:t>Всероссийский литературный конкурс «КЛАСС!» –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(прием работ на региональный этап – по 28 февраля 2025 года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</a:rPr>
              <a:t>);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964AC"/>
                </a:solidFill>
                <a:effectLst/>
                <a:uLnTx/>
                <a:uFillTx/>
                <a:latin typeface="Calibri" panose="020F0502020204030204"/>
              </a:rPr>
              <a:t>Всероссийский конкурс сочинений «Без срока давности» –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(региональный этап: февраль-март 2025 года);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964AC"/>
                </a:solidFill>
                <a:effectLst/>
                <a:uLnTx/>
                <a:uFillTx/>
                <a:latin typeface="Calibri" panose="020F0502020204030204"/>
              </a:rPr>
              <a:t>Всероссийский конкурс исследовательских проектов «Без срока давности» -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(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рег.этап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: февраль-март 2025 года);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964AC"/>
                </a:solidFill>
                <a:effectLst/>
                <a:uLnTx/>
                <a:uFillTx/>
                <a:latin typeface="Calibri" panose="020F0502020204030204"/>
              </a:rPr>
              <a:t>НПК обучающихся Свердловской области –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(областной этап: заочный тур – март, очный – апрель 2025 года);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964AC"/>
                </a:solidFill>
                <a:effectLst/>
                <a:uLnTx/>
                <a:uFillTx/>
                <a:latin typeface="Calibri" panose="020F0502020204030204"/>
              </a:rPr>
              <a:t>Всероссийский конкурс на лучшее сочинение о своей культуре на родном языке и лучшее описание русской культуры на родном языке –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(региональный этап – май 2025 года);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8292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ИРО полосы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52469A"/>
      </a:accent1>
      <a:accent2>
        <a:srgbClr val="CB8969"/>
      </a:accent2>
      <a:accent3>
        <a:srgbClr val="52469A"/>
      </a:accent3>
      <a:accent4>
        <a:srgbClr val="CB8969"/>
      </a:accent4>
      <a:accent5>
        <a:srgbClr val="52469A"/>
      </a:accent5>
      <a:accent6>
        <a:srgbClr val="CB8969"/>
      </a:accent6>
      <a:hlink>
        <a:srgbClr val="52469A"/>
      </a:hlink>
      <a:folHlink>
        <a:srgbClr val="CB8969"/>
      </a:folHlink>
    </a:clrScheme>
    <a:fontScheme name="Другая 3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Extra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Extra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Extra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Extra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Другая 1">
      <a:dk1>
        <a:srgbClr val="504A96"/>
      </a:dk1>
      <a:lt1>
        <a:sysClr val="window" lastClr="FFFFFF"/>
      </a:lt1>
      <a:dk2>
        <a:srgbClr val="504A96"/>
      </a:dk2>
      <a:lt2>
        <a:srgbClr val="FFFFFF"/>
      </a:lt2>
      <a:accent1>
        <a:srgbClr val="CAC7F5"/>
      </a:accent1>
      <a:accent2>
        <a:srgbClr val="BDD7EE"/>
      </a:accent2>
      <a:accent3>
        <a:srgbClr val="DCECD1"/>
      </a:accent3>
      <a:accent4>
        <a:srgbClr val="FFF2CC"/>
      </a:accent4>
      <a:accent5>
        <a:srgbClr val="EBDAE2"/>
      </a:accent5>
      <a:accent6>
        <a:srgbClr val="F7CBAC"/>
      </a:accent6>
      <a:hlink>
        <a:srgbClr val="FED459"/>
      </a:hlink>
      <a:folHlink>
        <a:srgbClr val="776DE5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Theme">
  <a:themeElements>
    <a:clrScheme name="Другая 1">
      <a:dk1>
        <a:srgbClr val="504A96"/>
      </a:dk1>
      <a:lt1>
        <a:sysClr val="window" lastClr="FFFFFF"/>
      </a:lt1>
      <a:dk2>
        <a:srgbClr val="504A96"/>
      </a:dk2>
      <a:lt2>
        <a:srgbClr val="FFFFFF"/>
      </a:lt2>
      <a:accent1>
        <a:srgbClr val="CAC7F5"/>
      </a:accent1>
      <a:accent2>
        <a:srgbClr val="BDD7EE"/>
      </a:accent2>
      <a:accent3>
        <a:srgbClr val="DCECD1"/>
      </a:accent3>
      <a:accent4>
        <a:srgbClr val="FFF2CC"/>
      </a:accent4>
      <a:accent5>
        <a:srgbClr val="EBDAE2"/>
      </a:accent5>
      <a:accent6>
        <a:srgbClr val="F7CBAC"/>
      </a:accent6>
      <a:hlink>
        <a:srgbClr val="FED459"/>
      </a:hlink>
      <a:folHlink>
        <a:srgbClr val="776DE5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Montserrat ExtraBold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1445</Words>
  <Application>Microsoft Office PowerPoint</Application>
  <PresentationFormat>Широкоэкранный</PresentationFormat>
  <Paragraphs>311</Paragraphs>
  <Slides>27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27</vt:i4>
      </vt:variant>
    </vt:vector>
  </HeadingPairs>
  <TitlesOfParts>
    <vt:vector size="46" baseType="lpstr">
      <vt:lpstr>Arial</vt:lpstr>
      <vt:lpstr>Calibri</vt:lpstr>
      <vt:lpstr>Calibri Light</vt:lpstr>
      <vt:lpstr>Corbel</vt:lpstr>
      <vt:lpstr>Montserrat</vt:lpstr>
      <vt:lpstr>Montserrat ExtraBold</vt:lpstr>
      <vt:lpstr>Montserrat Medium</vt:lpstr>
      <vt:lpstr>Montserrat SemiBold</vt:lpstr>
      <vt:lpstr>Roboto</vt:lpstr>
      <vt:lpstr>Times New Roman</vt:lpstr>
      <vt:lpstr>Wingdings</vt:lpstr>
      <vt:lpstr>Специальное оформление</vt:lpstr>
      <vt:lpstr>1_Специальное оформление</vt:lpstr>
      <vt:lpstr>3_Специальное оформление</vt:lpstr>
      <vt:lpstr>4_Специальное оформление</vt:lpstr>
      <vt:lpstr>2_Специальное оформление</vt:lpstr>
      <vt:lpstr>Office Theme</vt:lpstr>
      <vt:lpstr>1_Office Theme</vt:lpstr>
      <vt:lpstr>5_Специальное оформление</vt:lpstr>
      <vt:lpstr>Презентация PowerPoint</vt:lpstr>
      <vt:lpstr>Возможности реализации новых функций библиотек через вовлечение педагогов и обучающихся в конкурсное движение</vt:lpstr>
      <vt:lpstr>Ключевые приоритеты системы образования, закрепленные во ФГОС</vt:lpstr>
      <vt:lpstr>Изменение функций библиотеки, закрепленные во ФГОС</vt:lpstr>
      <vt:lpstr>Презентация PowerPoint</vt:lpstr>
      <vt:lpstr>Деятельность библиотекарей в соответствии с требованиями ФГОС</vt:lpstr>
      <vt:lpstr>Деятельность библиотекарей в соответствии с требованиями ФГОС</vt:lpstr>
      <vt:lpstr>Презентация PowerPoint</vt:lpstr>
      <vt:lpstr>Мероприятия ИРО по выявлению, поддержке и развитию талантов в  2024/2025 учебном году</vt:lpstr>
      <vt:lpstr>Общероссийский конкурс «Лучшая читающая школа России»</vt:lpstr>
      <vt:lpstr>Всероссийский конкурс для детей и педагогической общественности по творчеству В.П. Крапивина «Оруженосцы Командора»</vt:lpstr>
      <vt:lpstr>Всероссийский конкурс для детей и педагогической общественности по творчеству В.П. Крапивина «Оруженосцы Командора»</vt:lpstr>
      <vt:lpstr>Всероссийский конкурс для детей и педагогической общественности по творчеству В.П. Крапивина «Оруженосцы Командора»</vt:lpstr>
      <vt:lpstr>Образовательно-просветительский проект «Без срока давности»:</vt:lpstr>
      <vt:lpstr>Образовательно-просветительский проект «Без срока давности»: Источники</vt:lpstr>
      <vt:lpstr>Образовательно-просветительский проект «Без срока давности»: Источники</vt:lpstr>
      <vt:lpstr>Образовательно-просветительский проект «Без срока давности»: Источники</vt:lpstr>
      <vt:lpstr>Образовательно-просветительский проект «Без срока давности»: Источники</vt:lpstr>
      <vt:lpstr>Образовательно-просветительский проект «Без срока давности»: Источники</vt:lpstr>
      <vt:lpstr>Образовательно-просветительский проект «Без срока давности»: Источники</vt:lpstr>
      <vt:lpstr>Образовательно-просветительский проект «Без срока давности»: Источники</vt:lpstr>
      <vt:lpstr>Всероссийский литературный конкурс «КЛАСС!»</vt:lpstr>
      <vt:lpstr>Презентация PowerPoint</vt:lpstr>
      <vt:lpstr>Презентация PowerPoint</vt:lpstr>
      <vt:lpstr>Научно-практическая конференция обучающихся Свердловской области</vt:lpstr>
      <vt:lpstr>Календарь конкурсов:</vt:lpstr>
      <vt:lpstr>ВСЕГДА ОТКРЫТЫ  ДЛЯ СОВМЕСТНОЙ  ПЛОДОТВОРНОЙ РАБОТЫ!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Зеслер Ирина Сергеевна</dc:creator>
  <cp:lastModifiedBy>Сереженкова Ольга Вадимовна</cp:lastModifiedBy>
  <cp:revision>137</cp:revision>
  <cp:lastPrinted>2024-08-15T10:18:07Z</cp:lastPrinted>
  <dcterms:created xsi:type="dcterms:W3CDTF">2022-10-07T10:30:00Z</dcterms:created>
  <dcterms:modified xsi:type="dcterms:W3CDTF">2024-08-26T07:19:49Z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26924B84B7AE44949F7BA9DFD0934F44_13</vt:lpwstr>
  </property>
  <property fmtid="{D5CDD505-2E9C-101B-9397-08002B2CF9AE}" pid="3" name="KSOProductBuildVer">
    <vt:lpwstr>1049-12.2.0.17119</vt:lpwstr>
  </property>
</Properties>
</file>