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notesMasterIdLst>
    <p:notesMasterId r:id="rId52"/>
  </p:notesMasterIdLst>
  <p:sldIdLst>
    <p:sldId id="273" r:id="rId2"/>
    <p:sldId id="320" r:id="rId3"/>
    <p:sldId id="319" r:id="rId4"/>
    <p:sldId id="312" r:id="rId5"/>
    <p:sldId id="313" r:id="rId6"/>
    <p:sldId id="277" r:id="rId7"/>
    <p:sldId id="298" r:id="rId8"/>
    <p:sldId id="292" r:id="rId9"/>
    <p:sldId id="294" r:id="rId10"/>
    <p:sldId id="288" r:id="rId11"/>
    <p:sldId id="285" r:id="rId12"/>
    <p:sldId id="286" r:id="rId13"/>
    <p:sldId id="289" r:id="rId14"/>
    <p:sldId id="290" r:id="rId15"/>
    <p:sldId id="291" r:id="rId16"/>
    <p:sldId id="297" r:id="rId17"/>
    <p:sldId id="314" r:id="rId18"/>
    <p:sldId id="315" r:id="rId19"/>
    <p:sldId id="301" r:id="rId20"/>
    <p:sldId id="300" r:id="rId21"/>
    <p:sldId id="302" r:id="rId22"/>
    <p:sldId id="303" r:id="rId23"/>
    <p:sldId id="304" r:id="rId24"/>
    <p:sldId id="307" r:id="rId25"/>
    <p:sldId id="309" r:id="rId26"/>
    <p:sldId id="310" r:id="rId27"/>
    <p:sldId id="311" r:id="rId28"/>
    <p:sldId id="321" r:id="rId29"/>
    <p:sldId id="332" r:id="rId30"/>
    <p:sldId id="333" r:id="rId31"/>
    <p:sldId id="322" r:id="rId32"/>
    <p:sldId id="334" r:id="rId33"/>
    <p:sldId id="257" r:id="rId34"/>
    <p:sldId id="335" r:id="rId35"/>
    <p:sldId id="336" r:id="rId36"/>
    <p:sldId id="339" r:id="rId37"/>
    <p:sldId id="337" r:id="rId38"/>
    <p:sldId id="338" r:id="rId39"/>
    <p:sldId id="306" r:id="rId40"/>
    <p:sldId id="328" r:id="rId41"/>
    <p:sldId id="329" r:id="rId42"/>
    <p:sldId id="330" r:id="rId43"/>
    <p:sldId id="331" r:id="rId44"/>
    <p:sldId id="327" r:id="rId45"/>
    <p:sldId id="323" r:id="rId46"/>
    <p:sldId id="324" r:id="rId47"/>
    <p:sldId id="325" r:id="rId48"/>
    <p:sldId id="326" r:id="rId49"/>
    <p:sldId id="341" r:id="rId50"/>
    <p:sldId id="340" r:id="rId5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840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7F0A1-960A-44C5-BFC2-A18B97FABFA1}" type="datetimeFigureOut">
              <a:rPr lang="ru-RU" smtClean="0"/>
              <a:t>02.11.2024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76DEBB-F60B-4ED5-A46C-7F6CC49563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822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76DEBB-F60B-4ED5-A46C-7F6CC49563A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295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8C4FF4-6EE1-4A76-9B8F-B2F594D6C874}" type="datetimeFigureOut">
              <a:rPr lang="ru-RU" smtClean="0"/>
              <a:pPr>
                <a:defRPr/>
              </a:pPr>
              <a:t>02.11.2024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F7A747-1B53-4B3F-B8D2-D8AB0E1281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101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24BD201-5F9C-4593-BEFD-74C971F0B552}" type="datetimeFigureOut">
              <a:rPr lang="ru-RU" smtClean="0"/>
              <a:pPr>
                <a:defRPr/>
              </a:pPr>
              <a:t>02.11.2024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22E6F0-797A-404D-B2F0-96032D2C16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80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7A3035-02C7-4538-A480-C6887B19F5A6}" type="datetimeFigureOut">
              <a:rPr lang="ru-RU" smtClean="0"/>
              <a:pPr>
                <a:defRPr/>
              </a:pPr>
              <a:t>02.11.2024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18664C-3B03-4311-A452-8E87A1DF2E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08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52DDE1-E9F2-4B50-AB95-1A36B28481DE}" type="datetimeFigureOut">
              <a:rPr lang="ru-RU" smtClean="0"/>
              <a:pPr>
                <a:defRPr/>
              </a:pPr>
              <a:t>02.11.2024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87BA6C-DE82-4922-A007-5CB817EE4E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0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011FA9-72D4-4D0D-AA04-5200C8F96D1C}" type="datetimeFigureOut">
              <a:rPr lang="ru-RU" smtClean="0"/>
              <a:pPr>
                <a:defRPr/>
              </a:pPr>
              <a:t>02.11.2024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CBFCBB-F7D8-4AD9-B5F9-93687358CA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47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8AA105-3B9A-485F-A7BD-B3B1C1BFF994}" type="datetimeFigureOut">
              <a:rPr lang="ru-RU" smtClean="0"/>
              <a:pPr>
                <a:defRPr/>
              </a:pPr>
              <a:t>02.11.2024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217202-91A5-4841-8837-12B3422A9C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08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03E727-7E97-4B76-A273-97C117DFD6DE}" type="datetimeFigureOut">
              <a:rPr lang="ru-RU" smtClean="0"/>
              <a:pPr>
                <a:defRPr/>
              </a:pPr>
              <a:t>02.11.2024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F140D1-42AB-456C-B3EB-2E58162D29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0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2FDA9A-A9AF-4522-BA4E-959710ABA8F2}" type="datetimeFigureOut">
              <a:rPr lang="ru-RU" smtClean="0"/>
              <a:pPr>
                <a:defRPr/>
              </a:pPr>
              <a:t>02.11.2024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C4C3DF-49FF-4AA4-A1AB-8615103FAEC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14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1C31E6-6AC6-4E62-806B-D0CB1E8C6262}" type="datetimeFigureOut">
              <a:rPr lang="ru-RU" smtClean="0"/>
              <a:pPr>
                <a:defRPr/>
              </a:pPr>
              <a:t>02.11.2024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B0E188-B191-46AC-99B7-5113417AE6A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8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 smtClean="0"/>
              <a:pPr>
                <a:defRPr/>
              </a:pPr>
              <a:t>02.11.2024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ED8319C-EFFD-43A6-A723-9E31BBA50F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07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94FB44-2B3A-4EA5-B708-4FEB9F41BBF1}" type="datetimeFigureOut">
              <a:rPr lang="ru-RU" smtClean="0"/>
              <a:pPr>
                <a:defRPr/>
              </a:pPr>
              <a:t>02.11.2024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C51498-F984-481A-8E8C-4DDFA9BC91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45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E686993-3880-40CA-B10C-09BD86200270}" type="datetimeFigureOut">
              <a:rPr lang="ru-RU" smtClean="0"/>
              <a:pPr>
                <a:defRPr/>
              </a:pPr>
              <a:t>02.11.2024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0367045-F3FF-479C-AFC6-C8ADE924BC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ый треугольник 10">
            <a:extLst>
              <a:ext uri="{FF2B5EF4-FFF2-40B4-BE49-F238E27FC236}">
                <a16:creationId xmlns:a16="http://schemas.microsoft.com/office/drawing/2014/main" id="{3D852258-C8FB-41A3-BACD-6986676FC787}"/>
              </a:ext>
            </a:extLst>
          </p:cNvPr>
          <p:cNvSpPr/>
          <p:nvPr userDrawn="1"/>
        </p:nvSpPr>
        <p:spPr>
          <a:xfrm flipV="1">
            <a:off x="0" y="0"/>
            <a:ext cx="9144000" cy="107154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ый треугольник 11">
            <a:extLst>
              <a:ext uri="{FF2B5EF4-FFF2-40B4-BE49-F238E27FC236}">
                <a16:creationId xmlns:a16="http://schemas.microsoft.com/office/drawing/2014/main" id="{D0BDA02C-55F1-4586-B3C5-E2C1211AA684}"/>
              </a:ext>
            </a:extLst>
          </p:cNvPr>
          <p:cNvSpPr/>
          <p:nvPr userDrawn="1"/>
        </p:nvSpPr>
        <p:spPr>
          <a:xfrm flipV="1">
            <a:off x="0" y="0"/>
            <a:ext cx="1214414" cy="68580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4">
            <a:extLst>
              <a:ext uri="{FF2B5EF4-FFF2-40B4-BE49-F238E27FC236}">
                <a16:creationId xmlns:a16="http://schemas.microsoft.com/office/drawing/2014/main" id="{6414D6F4-89DB-447B-A105-697CA0165EAB}"/>
              </a:ext>
            </a:extLst>
          </p:cNvPr>
          <p:cNvSpPr/>
          <p:nvPr userDrawn="1"/>
        </p:nvSpPr>
        <p:spPr>
          <a:xfrm>
            <a:off x="0" y="0"/>
            <a:ext cx="1214414" cy="1071546"/>
          </a:xfrm>
          <a:custGeom>
            <a:avLst/>
            <a:gdLst>
              <a:gd name="connsiteX0" fmla="*/ 0 w 1071538"/>
              <a:gd name="connsiteY0" fmla="*/ 0 h 928670"/>
              <a:gd name="connsiteX1" fmla="*/ 1071538 w 1071538"/>
              <a:gd name="connsiteY1" fmla="*/ 0 h 928670"/>
              <a:gd name="connsiteX2" fmla="*/ 1071538 w 1071538"/>
              <a:gd name="connsiteY2" fmla="*/ 928670 h 928670"/>
              <a:gd name="connsiteX3" fmla="*/ 0 w 1071538"/>
              <a:gd name="connsiteY3" fmla="*/ 928670 h 928670"/>
              <a:gd name="connsiteX4" fmla="*/ 0 w 1071538"/>
              <a:gd name="connsiteY4" fmla="*/ 0 h 928670"/>
              <a:gd name="connsiteX0" fmla="*/ 0 w 1214414"/>
              <a:gd name="connsiteY0" fmla="*/ 0 h 928670"/>
              <a:gd name="connsiteX1" fmla="*/ 1214414 w 1214414"/>
              <a:gd name="connsiteY1" fmla="*/ 0 h 928670"/>
              <a:gd name="connsiteX2" fmla="*/ 1071538 w 1214414"/>
              <a:gd name="connsiteY2" fmla="*/ 928670 h 928670"/>
              <a:gd name="connsiteX3" fmla="*/ 0 w 1214414"/>
              <a:gd name="connsiteY3" fmla="*/ 928670 h 928670"/>
              <a:gd name="connsiteX4" fmla="*/ 0 w 1214414"/>
              <a:gd name="connsiteY4" fmla="*/ 0 h 928670"/>
              <a:gd name="connsiteX0" fmla="*/ 0 w 1214414"/>
              <a:gd name="connsiteY0" fmla="*/ 0 h 1071546"/>
              <a:gd name="connsiteX1" fmla="*/ 1214414 w 1214414"/>
              <a:gd name="connsiteY1" fmla="*/ 0 h 1071546"/>
              <a:gd name="connsiteX2" fmla="*/ 1071538 w 1214414"/>
              <a:gd name="connsiteY2" fmla="*/ 928670 h 1071546"/>
              <a:gd name="connsiteX3" fmla="*/ 0 w 1214414"/>
              <a:gd name="connsiteY3" fmla="*/ 1071546 h 1071546"/>
              <a:gd name="connsiteX4" fmla="*/ 0 w 1214414"/>
              <a:gd name="connsiteY4" fmla="*/ 0 h 1071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414" h="1071546">
                <a:moveTo>
                  <a:pt x="0" y="0"/>
                </a:moveTo>
                <a:lnTo>
                  <a:pt x="1214414" y="0"/>
                </a:lnTo>
                <a:lnTo>
                  <a:pt x="1071538" y="928670"/>
                </a:lnTo>
                <a:lnTo>
                  <a:pt x="0" y="10715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1">
            <a:extLst>
              <a:ext uri="{FF2B5EF4-FFF2-40B4-BE49-F238E27FC236}">
                <a16:creationId xmlns:a16="http://schemas.microsoft.com/office/drawing/2014/main" id="{2D49A3BA-DEED-46A6-81E9-FB66528C786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73334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600" b="0" i="0" u="none" strike="noStrike" cap="none" normalizeH="0" baseline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6F0FBDEA-266A-4BF3-BB7B-89F057952ABA}"/>
              </a:ext>
            </a:extLst>
          </p:cNvPr>
          <p:cNvGrpSpPr/>
          <p:nvPr userDrawn="1"/>
        </p:nvGrpSpPr>
        <p:grpSpPr>
          <a:xfrm>
            <a:off x="214282" y="214290"/>
            <a:ext cx="571504" cy="571504"/>
            <a:chOff x="571472" y="3929066"/>
            <a:chExt cx="785818" cy="785818"/>
          </a:xfrm>
        </p:grpSpPr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id="{8F85F85F-C825-4C4D-A6FC-BDC79ABB5171}"/>
                </a:ext>
              </a:extLst>
            </p:cNvPr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id="{1E5F9614-935D-424F-8694-5B6492E5407C}"/>
                </a:ext>
              </a:extLst>
            </p:cNvPr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62446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multiurok.ru/all-goto/?url=https://www.google.com/url?q=http://www.fipi.ru/)%3B&amp;sa=D&amp;ust=1567108534160000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irro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47564" y="2924944"/>
            <a:ext cx="7848872" cy="2394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Информационно-методический день </a:t>
            </a:r>
            <a:endParaRPr lang="en-US" sz="28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«Качество образования» 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6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2</a:t>
            </a:r>
            <a:r>
              <a:rPr lang="en-US" sz="2400" b="1" dirty="0">
                <a:latin typeface="Times New Roman" pitchFamily="18" charset="0"/>
                <a:ea typeface="Calibri"/>
                <a:cs typeface="Times New Roman" pitchFamily="18" charset="0"/>
              </a:rPr>
              <a:t>9</a:t>
            </a: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 октября 2024 года</a:t>
            </a:r>
            <a:endParaRPr lang="ru-RU" sz="16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2050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618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618241" cy="6264696"/>
          </a:xfrm>
        </p:spPr>
        <p:txBody>
          <a:bodyPr/>
          <a:lstStyle/>
          <a:p>
            <a:pPr algn="just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предметных результатов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представляет собой оценку достижения обучающимся планируемых результатов по отдельным учебным предметам.</a:t>
            </a:r>
          </a:p>
          <a:p>
            <a:pPr algn="just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содержание оценки </a:t>
            </a:r>
            <a:r>
              <a:rPr lang="ru-RU" alt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метапредметных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результатов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строится вокруг умения учиться, т. е. той совокупности способов действий, которая,  и обеспечивает способность обучающихся к самостоятельному усвоению новых знаний и умений, включая организацию этой деятельности.</a:t>
            </a:r>
          </a:p>
          <a:p>
            <a:pPr algn="just" fontAlgn="ctr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личностных результатов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оценку достижения обучающимися планируемых результатов в их личностном развитии.  </a:t>
            </a:r>
          </a:p>
          <a:p>
            <a:pPr algn="just" fontAlgn="ctr"/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инструментов для оценки динамики образовательных достижений служит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портфель достижений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обучающегося (портфолио). </a:t>
            </a:r>
          </a:p>
          <a:p>
            <a:endParaRPr lang="ru-RU" alt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98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4840760"/>
              </p:ext>
            </p:extLst>
          </p:nvPr>
        </p:nvGraphicFramePr>
        <p:xfrm>
          <a:off x="934076" y="2425123"/>
          <a:ext cx="7956375" cy="228137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129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6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81373">
                <a:tc>
                  <a:txBody>
                    <a:bodyPr/>
                    <a:lstStyle/>
                    <a:p>
                      <a:pPr marL="342900" indent="-342900"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      </a:t>
                      </a:r>
                      <a:r>
                        <a:rPr lang="ru-RU" sz="1600" dirty="0">
                          <a:effectLst/>
                          <a:latin typeface="Book Antiqua" panose="02040602050305030304" pitchFamily="18" charset="0"/>
                        </a:rPr>
                        <a:t>На уроке ученик сам оценивает свой</a:t>
                      </a:r>
                      <a:r>
                        <a:rPr lang="ru-RU" sz="1600" baseline="0" dirty="0">
                          <a:effectLst/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Book Antiqua" panose="02040602050305030304" pitchFamily="18" charset="0"/>
                        </a:rPr>
                        <a:t>результат</a:t>
                      </a:r>
                      <a:r>
                        <a:rPr lang="ru-RU" sz="1600" baseline="0" dirty="0">
                          <a:effectLst/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Book Antiqua" panose="02040602050305030304" pitchFamily="18" charset="0"/>
                        </a:rPr>
                        <a:t>выполнения задания по «Алгоритму самооценки» и</a:t>
                      </a:r>
                      <a:r>
                        <a:rPr lang="ru-RU" sz="1600" baseline="0" dirty="0">
                          <a:effectLst/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Book Antiqua" panose="02040602050305030304" pitchFamily="18" charset="0"/>
                        </a:rPr>
                        <a:t>, если</a:t>
                      </a:r>
                      <a:r>
                        <a:rPr lang="ru-RU" sz="1600" baseline="0" dirty="0">
                          <a:effectLst/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Book Antiqua" panose="02040602050305030304" pitchFamily="18" charset="0"/>
                        </a:rPr>
                        <a:t>требуется, определяет отметку, когда </a:t>
                      </a:r>
                      <a:r>
                        <a:rPr lang="ru-RU" sz="1600" baseline="0" dirty="0">
                          <a:effectLst/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Book Antiqua" panose="02040602050305030304" pitchFamily="18" charset="0"/>
                        </a:rPr>
                        <a:t>показывает выполненное задание. Учитель имеет право скорректировать оценки и отметку, если докажет, что ученик завысил или занизил их. </a:t>
                      </a:r>
                      <a:endParaRPr lang="ru-RU" sz="1400" dirty="0">
                        <a:effectLst/>
                        <a:latin typeface="Book Antiqua" panose="020406020503050303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anose="02040602050305030304" pitchFamily="18" charset="0"/>
                        </a:rPr>
                        <a:t>После уроков за письменные задания оценку и отметку определяет учитель. Ученик имеет право изменить эту оценку и отметку, если докажет (используя алгоритм </a:t>
                      </a:r>
                      <a:r>
                        <a:rPr lang="ru-RU" sz="1600" dirty="0" err="1">
                          <a:effectLst/>
                          <a:latin typeface="Book Antiqua" panose="02040602050305030304" pitchFamily="18" charset="0"/>
                        </a:rPr>
                        <a:t>самооценивания</a:t>
                      </a:r>
                      <a:r>
                        <a:rPr lang="ru-RU" sz="1600" dirty="0">
                          <a:effectLst/>
                          <a:latin typeface="Book Antiqua" panose="02040602050305030304" pitchFamily="18" charset="0"/>
                        </a:rPr>
                        <a:t>), что она завышена или занижена.</a:t>
                      </a:r>
                      <a:endParaRPr lang="ru-RU" sz="1400" dirty="0">
                        <a:effectLst/>
                        <a:latin typeface="Book Antiqua" panose="020406020503050303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98222" y="877941"/>
            <a:ext cx="7948010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004F8A"/>
                </a:solidFill>
                <a:effectLst/>
                <a:latin typeface="Bookman Old Style" panose="02050604050505020204" pitchFamily="18" charset="0"/>
                <a:ea typeface="Times New Roman" pitchFamily="18" charset="0"/>
              </a:rPr>
              <a:t>КТО ОЦЕНИВАЕТ? 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004F8A"/>
                </a:solidFill>
                <a:effectLst/>
                <a:latin typeface="Bookman Old Style" panose="02050604050505020204" pitchFamily="18" charset="0"/>
                <a:ea typeface="Times New Roman" pitchFamily="18" charset="0"/>
              </a:rPr>
              <a:t>Учитель и ученик вместе определяют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004F8A"/>
                </a:solidFill>
                <a:effectLst/>
                <a:latin typeface="Bookman Old Style" panose="02050604050505020204" pitchFamily="18" charset="0"/>
                <a:ea typeface="Times New Roman" pitchFamily="18" charset="0"/>
              </a:rPr>
              <a:t>оценку и отметку. </a:t>
            </a:r>
            <a:endParaRPr kumimoji="0" lang="ru-RU" altLang="ru-RU" sz="1200" b="0" i="0" u="none" strike="noStrike" cap="none" normalizeH="0" baseline="0" dirty="0">
              <a:ln>
                <a:noFill/>
              </a:ln>
              <a:solidFill>
                <a:srgbClr val="004F8A"/>
              </a:solidFill>
              <a:effectLst/>
              <a:latin typeface="Bookman Old Style" panose="02050604050505020204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5013176"/>
            <a:ext cx="85324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eaLnBrk="0" hangingPunct="0"/>
            <a:r>
              <a:rPr lang="ru-RU" altLang="ru-RU" i="1" dirty="0">
                <a:solidFill>
                  <a:srgbClr val="004F8A"/>
                </a:solidFill>
                <a:latin typeface="Bookman Old Style" panose="02050604050505020204" pitchFamily="18" charset="0"/>
                <a:ea typeface="Times New Roman" pitchFamily="18" charset="0"/>
                <a:cs typeface="Arial" pitchFamily="34" charset="0"/>
              </a:rPr>
              <a:t>Алгоритм самооценки (основные вопросы после выполнения задания)</a:t>
            </a:r>
            <a:endParaRPr lang="ru-RU" altLang="ru-RU" sz="1000" dirty="0">
              <a:solidFill>
                <a:srgbClr val="004F8A"/>
              </a:solidFill>
              <a:latin typeface="Bookman Old Style" panose="02050604050505020204" pitchFamily="18" charset="0"/>
              <a:cs typeface="Arial" pitchFamily="34" charset="0"/>
            </a:endParaRPr>
          </a:p>
          <a:p>
            <a:pPr lvl="0" indent="228600" eaLnBrk="0" hangingPunct="0"/>
            <a:r>
              <a:rPr lang="ru-RU" altLang="ru-RU" i="1" dirty="0">
                <a:solidFill>
                  <a:srgbClr val="004F8A"/>
                </a:solidFill>
                <a:latin typeface="Bookman Old Style" panose="02050604050505020204" pitchFamily="18" charset="0"/>
                <a:ea typeface="Times New Roman" pitchFamily="18" charset="0"/>
                <a:cs typeface="Arial" pitchFamily="34" charset="0"/>
              </a:rPr>
              <a:t>1.</a:t>
            </a:r>
            <a:r>
              <a:rPr lang="ru-RU" altLang="ru-RU" dirty="0">
                <a:solidFill>
                  <a:srgbClr val="004F8A"/>
                </a:solidFill>
                <a:latin typeface="Bookman Old Style" panose="02050604050505020204" pitchFamily="18" charset="0"/>
                <a:ea typeface="Times New Roman" pitchFamily="18" charset="0"/>
                <a:cs typeface="Arial" pitchFamily="34" charset="0"/>
              </a:rPr>
              <a:t> Какова была цель задания (задачи)? </a:t>
            </a:r>
            <a:endParaRPr lang="ru-RU" altLang="ru-RU" sz="1000" dirty="0">
              <a:solidFill>
                <a:srgbClr val="004F8A"/>
              </a:solidFill>
              <a:latin typeface="Bookman Old Style" panose="02050604050505020204" pitchFamily="18" charset="0"/>
              <a:cs typeface="Arial" pitchFamily="34" charset="0"/>
            </a:endParaRPr>
          </a:p>
          <a:p>
            <a:pPr lvl="0" indent="228600" eaLnBrk="0" hangingPunct="0"/>
            <a:r>
              <a:rPr lang="ru-RU" altLang="ru-RU" i="1" dirty="0">
                <a:solidFill>
                  <a:srgbClr val="004F8A"/>
                </a:solidFill>
                <a:latin typeface="Bookman Old Style" panose="02050604050505020204" pitchFamily="18" charset="0"/>
                <a:ea typeface="Times New Roman" pitchFamily="18" charset="0"/>
                <a:cs typeface="Arial" pitchFamily="34" charset="0"/>
              </a:rPr>
              <a:t>2.</a:t>
            </a:r>
            <a:r>
              <a:rPr lang="ru-RU" altLang="ru-RU" dirty="0">
                <a:solidFill>
                  <a:srgbClr val="004F8A"/>
                </a:solidFill>
                <a:latin typeface="Bookman Old Style" panose="02050604050505020204" pitchFamily="18" charset="0"/>
                <a:ea typeface="Times New Roman" pitchFamily="18" charset="0"/>
                <a:cs typeface="Arial" pitchFamily="34" charset="0"/>
              </a:rPr>
              <a:t> Удалось получить результат (решение, ответ)? </a:t>
            </a:r>
            <a:endParaRPr lang="ru-RU" altLang="ru-RU" sz="1000" dirty="0">
              <a:solidFill>
                <a:srgbClr val="004F8A"/>
              </a:solidFill>
              <a:latin typeface="Bookman Old Style" panose="02050604050505020204" pitchFamily="18" charset="0"/>
              <a:cs typeface="Arial" pitchFamily="34" charset="0"/>
            </a:endParaRPr>
          </a:p>
          <a:p>
            <a:pPr lvl="0" indent="228600" eaLnBrk="0" hangingPunct="0"/>
            <a:r>
              <a:rPr lang="ru-RU" altLang="ru-RU" i="1" dirty="0">
                <a:solidFill>
                  <a:srgbClr val="004F8A"/>
                </a:solidFill>
                <a:latin typeface="Bookman Old Style" panose="02050604050505020204" pitchFamily="18" charset="0"/>
                <a:ea typeface="Times New Roman" pitchFamily="18" charset="0"/>
                <a:cs typeface="Arial" pitchFamily="34" charset="0"/>
              </a:rPr>
              <a:t>3.</a:t>
            </a:r>
            <a:r>
              <a:rPr lang="ru-RU" altLang="ru-RU" dirty="0">
                <a:solidFill>
                  <a:srgbClr val="004F8A"/>
                </a:solidFill>
                <a:latin typeface="Bookman Old Style" panose="02050604050505020204" pitchFamily="18" charset="0"/>
                <a:ea typeface="Times New Roman" pitchFamily="18" charset="0"/>
                <a:cs typeface="Arial" pitchFamily="34" charset="0"/>
              </a:rPr>
              <a:t> Правильно или с ошибкой?</a:t>
            </a:r>
            <a:endParaRPr lang="ru-RU" altLang="ru-RU" sz="1000" dirty="0">
              <a:solidFill>
                <a:srgbClr val="004F8A"/>
              </a:solidFill>
              <a:latin typeface="Bookman Old Style" panose="02050604050505020204" pitchFamily="18" charset="0"/>
              <a:cs typeface="Arial" pitchFamily="34" charset="0"/>
            </a:endParaRPr>
          </a:p>
          <a:p>
            <a:pPr lvl="0" indent="228600" eaLnBrk="0" hangingPunct="0"/>
            <a:r>
              <a:rPr lang="ru-RU" altLang="ru-RU" i="1" dirty="0">
                <a:solidFill>
                  <a:srgbClr val="004F8A"/>
                </a:solidFill>
                <a:latin typeface="Bookman Old Style" panose="02050604050505020204" pitchFamily="18" charset="0"/>
                <a:ea typeface="Times New Roman" pitchFamily="18" charset="0"/>
                <a:cs typeface="Arial" pitchFamily="34" charset="0"/>
              </a:rPr>
              <a:t>4.</a:t>
            </a:r>
            <a:r>
              <a:rPr lang="ru-RU" altLang="ru-RU" dirty="0">
                <a:solidFill>
                  <a:srgbClr val="004F8A"/>
                </a:solidFill>
                <a:latin typeface="Bookman Old Style" panose="02050604050505020204" pitchFamily="18" charset="0"/>
                <a:ea typeface="Times New Roman" pitchFamily="18" charset="0"/>
                <a:cs typeface="Arial" pitchFamily="34" charset="0"/>
              </a:rPr>
              <a:t> Самостоятельно или с чьей-то помощью? </a:t>
            </a:r>
            <a:endParaRPr lang="ru-RU" altLang="ru-RU" sz="1000" dirty="0">
              <a:solidFill>
                <a:srgbClr val="004F8A"/>
              </a:solidFill>
              <a:latin typeface="Bookman Old Style" panose="0205060405050502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86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8820472" cy="6336704"/>
          </a:xfrm>
        </p:spPr>
        <p:txBody>
          <a:bodyPr/>
          <a:lstStyle/>
          <a:p>
            <a:pPr marL="0" indent="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СТАВИТЬ ОТМЕТОК?</a:t>
            </a:r>
          </a:p>
          <a:p>
            <a:pPr marL="0" indent="0" algn="just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числу решённых задач.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каждую учебную задачу или группу заданий (задач), показывающую овладение конкретным действием (умением), определяется и по возможности ставится отдельная отметка.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64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764" y="116632"/>
            <a:ext cx="8820472" cy="64087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СТАВИТЬ ОТМЕТКИ?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Текущие – по желанию, за тематические контрольные работы – обязательно.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задачи, решённые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 изучении новой темы,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отметка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 только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желанию ученика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так как он ещё овладевает умениями и знаниями темы и имеет право на ошибку.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каждую задачу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контрольной работы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темы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отметка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ученикам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так как каждый должен показать, как он овладел умениями и знаниями по теме. Ученик не может отказаться от выставления этой отметки, но имеет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право пересдать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хотя бы один раз.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83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052736"/>
            <a:ext cx="8856984" cy="54006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ОПРЕДЕЛЯТЬ ИТОГОВЫЕ ОТМЕТКИ? </a:t>
            </a:r>
          </a:p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четвертные отметки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определяются по таблицам предметных результатов (Электронный журнал – средний взвешенный балл). </a:t>
            </a:r>
          </a:p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Итоговая отметка за учебный год –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всех положительных результатов, накопленных учеником в своем портфеле достижений, и на основе итоговой диагностики предметных и метапредметных результатов. 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54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892480" cy="5616624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результаты УЧИТЕЛЯ и как их оценивать?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(образовательного учреждения)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разница между результатами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(личностными,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предметными) в начале обучения (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входная диагностика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 в конце обучения (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выходная диагностика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Прирост результатов (стабильный или опережающий) означает, что учителю и школе в целом удалось создать образовательную среду, обеспечивающую развитие учеников. Отрицательный результат сравнения означает, что не удалось создать условия (образовательную среду) для успешного развития возможностей учеников.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046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60"/>
          <p:cNvSpPr txBox="1">
            <a:spLocks/>
          </p:cNvSpPr>
          <p:nvPr/>
        </p:nvSpPr>
        <p:spPr>
          <a:xfrm>
            <a:off x="1163955" y="0"/>
            <a:ext cx="7661275" cy="1158875"/>
          </a:xfrm>
          <a:prstGeom prst="rect">
            <a:avLst/>
          </a:prstGeom>
        </p:spPr>
        <p:txBody>
          <a:bodyPr lIns="38100" tIns="38100" rIns="38100" bIns="38100" anchor="ctr"/>
          <a:lstStyle/>
          <a:p>
            <a:pPr fontAlgn="auto">
              <a:lnSpc>
                <a:spcPct val="12005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cap="all" dirty="0" err="1">
                <a:ln w="500">
                  <a:solidFill>
                    <a:srgbClr val="0070C0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  <a:ea typeface="Arial"/>
                <a:cs typeface="Arial"/>
                <a:sym typeface="Arial"/>
              </a:rPr>
              <a:t>Функции</a:t>
            </a:r>
            <a:r>
              <a:rPr lang="en-US" sz="3600" b="1" cap="all" dirty="0">
                <a:ln w="500">
                  <a:solidFill>
                    <a:srgbClr val="0070C0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  <a:ea typeface="Arial"/>
                <a:cs typeface="Arial"/>
                <a:sym typeface="Arial"/>
              </a:rPr>
              <a:t> </a:t>
            </a:r>
            <a:r>
              <a:rPr lang="en-US" sz="3600" b="1" cap="all" dirty="0" err="1">
                <a:ln w="500">
                  <a:solidFill>
                    <a:srgbClr val="0070C0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  <a:ea typeface="Arial"/>
                <a:cs typeface="Arial"/>
                <a:sym typeface="Arial"/>
              </a:rPr>
              <a:t>оценивания</a:t>
            </a:r>
            <a:r>
              <a:rPr lang="en-US" sz="3600" b="1" cap="all" dirty="0">
                <a:ln w="500">
                  <a:solidFill>
                    <a:srgbClr val="0070C0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  <a:ea typeface="Arial"/>
                <a:cs typeface="Arial"/>
                <a:sym typeface="Arial"/>
              </a:rPr>
              <a:t>:</a:t>
            </a:r>
          </a:p>
        </p:txBody>
      </p:sp>
      <p:sp>
        <p:nvSpPr>
          <p:cNvPr id="34819" name="Shape 61"/>
          <p:cNvSpPr txBox="1">
            <a:spLocks noChangeArrowheads="1"/>
          </p:cNvSpPr>
          <p:nvPr/>
        </p:nvSpPr>
        <p:spPr bwMode="auto">
          <a:xfrm>
            <a:off x="251520" y="1556792"/>
            <a:ext cx="8784976" cy="4799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100" tIns="38100" rIns="38100" bIns="38100"/>
          <a:lstStyle>
            <a:lvl1pPr marL="381000" indent="-2047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76212" indent="0" eaLnBrk="1" hangingPunct="1">
              <a:spcBef>
                <a:spcPct val="0"/>
              </a:spcBef>
              <a:buClr>
                <a:srgbClr val="000000"/>
              </a:buClr>
              <a:buSzPct val="170000"/>
              <a:buNone/>
            </a:pP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-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формирование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 у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учащихся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адекватной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самооценки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;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 </a:t>
            </a:r>
            <a:endParaRPr lang="ru-RU" altLang="ru-RU" sz="3600" dirty="0">
              <a:latin typeface="Times New Roman" panose="02020603050405020304" pitchFamily="18" charset="0"/>
              <a:cs typeface="Times New Roman" panose="02020603050405020304" pitchFamily="18" charset="0"/>
              <a:sym typeface="Arial" charset="0"/>
            </a:endParaRPr>
          </a:p>
          <a:p>
            <a:pPr marL="176212" indent="0" eaLnBrk="1" hangingPunct="1">
              <a:spcBef>
                <a:spcPct val="0"/>
              </a:spcBef>
              <a:buClr>
                <a:srgbClr val="000000"/>
              </a:buClr>
              <a:buSzPct val="170000"/>
              <a:buNone/>
            </a:pP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- оценивание ребенка в сравнении с предыдущими результатами его обучения;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 </a:t>
            </a:r>
            <a:endParaRPr lang="ru-RU" altLang="ru-RU" sz="3600" dirty="0">
              <a:latin typeface="Times New Roman" panose="02020603050405020304" pitchFamily="18" charset="0"/>
              <a:cs typeface="Times New Roman" panose="02020603050405020304" pitchFamily="18" charset="0"/>
              <a:sym typeface="Arial" charset="0"/>
            </a:endParaRPr>
          </a:p>
          <a:p>
            <a:pPr marL="457200" indent="-457200" algn="just">
              <a:buFontTx/>
              <a:buChar char="-"/>
            </a:pP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 и ориентирование ребенка на успех;</a:t>
            </a:r>
          </a:p>
          <a:p>
            <a:pPr marL="457200" indent="-457200" algn="just">
              <a:buFontTx/>
              <a:buChar char="-"/>
            </a:pP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мощный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мотив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учебной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деятельности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.</a:t>
            </a:r>
            <a:endParaRPr lang="en-US" altLang="ru-RU" sz="3600" dirty="0">
              <a:latin typeface="Times New Roman" panose="02020603050405020304" pitchFamily="18" charset="0"/>
              <a:cs typeface="Times New Roman" panose="02020603050405020304" pitchFamily="18" charset="0"/>
              <a:sym typeface="Arial" charset="0"/>
            </a:endParaRPr>
          </a:p>
          <a:p>
            <a:pPr eaLnBrk="1" hangingPunct="1">
              <a:spcBef>
                <a:spcPts val="500"/>
              </a:spcBef>
              <a:buClr>
                <a:srgbClr val="000000"/>
              </a:buClr>
              <a:buSzPct val="168000"/>
            </a:pPr>
            <a:endParaRPr lang="en-US" altLang="ru-RU" sz="2400" b="1" dirty="0">
              <a:latin typeface="Times New Roman" panose="02020603050405020304" pitchFamily="18" charset="0"/>
              <a:cs typeface="Times New Roman" panose="02020603050405020304" pitchFamily="18" charset="0"/>
              <a:sym typeface="Arial" charset="0"/>
            </a:endParaRPr>
          </a:p>
          <a:p>
            <a:pPr eaLnBrk="1" hangingPunct="1">
              <a:lnSpc>
                <a:spcPct val="120000"/>
              </a:lnSpc>
              <a:spcBef>
                <a:spcPts val="500"/>
              </a:spcBef>
              <a:buClr>
                <a:srgbClr val="000000"/>
              </a:buClr>
              <a:buSzPct val="164000"/>
            </a:pPr>
            <a:endParaRPr lang="en-US" altLang="ru-RU" sz="2400" b="1" dirty="0">
              <a:latin typeface="Times New Roman" panose="02020603050405020304" pitchFamily="18" charset="0"/>
              <a:cs typeface="Times New Roman" panose="02020603050405020304" pitchFamily="18" charset="0"/>
              <a:sym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4B19A7-56A0-434A-B3A7-52EEF4728D49}" type="slidenum">
              <a:rPr lang="ru-RU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52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8415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1.Нарисуйте дом на формате А-4.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415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Теперь попрошу поменяться работами (Взаимооценка)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415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Поставьте оценки за рисунки (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наивысшая оценка - 5 баллов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726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ОЦЕНИВАНИЯ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616624"/>
          </a:xfrm>
        </p:spPr>
        <p:txBody>
          <a:bodyPr/>
          <a:lstStyle/>
          <a:p>
            <a:pPr marL="0" indent="0">
              <a:spcAft>
                <a:spcPts val="100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1.Фундамент – 1 балл                                                                                                                                                      2.Ступени –1 балл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100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3.Перила – 1балл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100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Дверь – 1 балл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100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Окно - 1 балл                                                                                                                                                                               6. Окно на чердаке – 1 балл                                                                                                                                                                            7. Водосточная труба – 1 балл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100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Труба на крыше дома – 1 балл 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100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 Трава возле дома – 1 балл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100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 Использовали не менее 3 цветов – 1 балл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По критериям оценивать легче!!!</a:t>
            </a:r>
          </a:p>
        </p:txBody>
      </p:sp>
    </p:spTree>
    <p:extLst>
      <p:ext uri="{BB962C8B-B14F-4D97-AF65-F5344CB8AC3E}">
        <p14:creationId xmlns:p14="http://schemas.microsoft.com/office/powerpoint/2010/main" val="129478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/>
          <a:lstStyle/>
          <a:p>
            <a:r>
              <a:rPr lang="ru-RU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КРИТЕРИАЛЬНОЕ ОЦЕНИВАНИЕ: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/>
          <a:lstStyle/>
          <a:p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Формативное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(формирующее, текущее);</a:t>
            </a:r>
          </a:p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Констатирующее (итоговое).</a:t>
            </a:r>
          </a:p>
        </p:txBody>
      </p:sp>
    </p:spTree>
    <p:extLst>
      <p:ext uri="{BB962C8B-B14F-4D97-AF65-F5344CB8AC3E}">
        <p14:creationId xmlns:p14="http://schemas.microsoft.com/office/powerpoint/2010/main" val="357755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43608" y="1672843"/>
            <a:ext cx="7848872" cy="3603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Система оценивания. </a:t>
            </a:r>
            <a:r>
              <a:rPr lang="ru-RU" sz="2000" b="1" dirty="0" err="1">
                <a:latin typeface="Times New Roman" pitchFamily="18" charset="0"/>
                <a:ea typeface="Calibri"/>
                <a:cs typeface="Times New Roman" pitchFamily="18" charset="0"/>
              </a:rPr>
              <a:t>Критериальное</a:t>
            </a: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 и формирующее оценивание. Разработка </a:t>
            </a:r>
            <a:r>
              <a:rPr lang="ru-RU" sz="2000" b="1" dirty="0" err="1">
                <a:latin typeface="Times New Roman" pitchFamily="18" charset="0"/>
                <a:ea typeface="Calibri"/>
                <a:cs typeface="Times New Roman" pitchFamily="18" charset="0"/>
              </a:rPr>
              <a:t>КИМов</a:t>
            </a: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Аттестация и электронное портфолио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Участие учителей физической культуры в конкурсах профессионального мастерства. Подготовка к районной научно-практической конференции 2024.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Анализ школьного  этапа и подготовка к муниципальному этапу олимпиады по физической культуре; 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Разработка заданий по формированию функциональной грамотности на уроках физической культуры.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8B7C96-78F2-4DBF-891E-90AA46A3E161}"/>
              </a:ext>
            </a:extLst>
          </p:cNvPr>
          <p:cNvSpPr/>
          <p:nvPr/>
        </p:nvSpPr>
        <p:spPr>
          <a:xfrm>
            <a:off x="647564" y="836712"/>
            <a:ext cx="7848872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План работы</a:t>
            </a:r>
            <a:endParaRPr lang="ru-RU" sz="16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65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1" y="0"/>
            <a:ext cx="9124065" cy="684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55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2930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4000" b="1" i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</a:t>
            </a:r>
            <a:r>
              <a:rPr lang="ru-RU" sz="4000" b="1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критериальное</a:t>
            </a:r>
            <a:r>
              <a:rPr lang="ru-RU" sz="4000" b="1" i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оценивание лучше традиционного?</a:t>
            </a:r>
            <a:br>
              <a:rPr lang="ru-RU" sz="40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251520" y="1700808"/>
            <a:ext cx="8772872" cy="4740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2900" indent="-3429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2pPr>
            <a:lvl3pPr marL="11430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3pPr>
            <a:lvl4pPr marL="16002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4pPr>
            <a:lvl5pPr marL="20574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5pPr>
            <a:lvl6pPr marL="25146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6pPr>
            <a:lvl7pPr marL="29718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7pPr>
            <a:lvl8pPr marL="34290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8pPr>
            <a:lvl9pPr marL="38862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9pPr>
          </a:lstStyle>
          <a:p>
            <a:pPr marL="342900" marR="0" lvl="0" indent="-342900" algn="l" defTabSz="449263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Есть четкие критерии разработанные учителем вместе с детьми, а значит понятные каждом учащемся</a:t>
            </a:r>
          </a:p>
          <a:p>
            <a:pPr marL="342900" marR="0" lvl="0" indent="-342900" algn="l" defTabSz="449263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Расписаны виды работ которые необходимо выполнить что бы повысить свой уровень достижений</a:t>
            </a:r>
          </a:p>
          <a:p>
            <a:pPr marL="342900" marR="0" lvl="0" indent="-342900" algn="l" defTabSz="449263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 заранее знаете о </a:t>
            </a:r>
            <a:r>
              <a:rPr kumimoji="0" lang="ru-RU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критериальных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работах, которые вас ожидают</a:t>
            </a:r>
          </a:p>
          <a:p>
            <a:pPr marL="342900" marR="0" lvl="0" indent="-342900" algn="l" defTabSz="449263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Итоговая работа не является неожиданной</a:t>
            </a:r>
          </a:p>
        </p:txBody>
      </p:sp>
    </p:spTree>
    <p:extLst>
      <p:ext uri="{BB962C8B-B14F-4D97-AF65-F5344CB8AC3E}">
        <p14:creationId xmlns:p14="http://schemas.microsoft.com/office/powerpoint/2010/main" val="23913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9036496" cy="11430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еще поможет ребенку получить высший балл?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115616" y="1600200"/>
            <a:ext cx="7902972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2900" indent="-3429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2pPr>
            <a:lvl3pPr marL="11430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3pPr>
            <a:lvl4pPr marL="16002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4pPr>
            <a:lvl5pPr marL="20574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5pPr>
            <a:lvl6pPr marL="25146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6pPr>
            <a:lvl7pPr marL="29718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7pPr>
            <a:lvl8pPr marL="34290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8pPr>
            <a:lvl9pPr marL="38862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9pPr>
          </a:lstStyle>
          <a:p>
            <a:pPr marL="342900" marR="0" lvl="0" indent="-342900" algn="l" defTabSz="449263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ru-RU" sz="2400" b="1" i="1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Чек-лист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- «документ», в котором прописаны все необходимые знания и умения, которые пригодятся для успешного усвоения темы (радела) и выполнения итоговой работы.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1099382" y="3573016"/>
            <a:ext cx="7919205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2900" indent="-3429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2pPr>
            <a:lvl3pPr marL="11430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3pPr>
            <a:lvl4pPr marL="16002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4pPr>
            <a:lvl5pPr marL="20574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5pPr>
            <a:lvl6pPr marL="25146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6pPr>
            <a:lvl7pPr marL="29718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7pPr>
            <a:lvl8pPr marL="34290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8pPr>
            <a:lvl9pPr marL="38862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9pPr>
          </a:lstStyle>
          <a:p>
            <a:pPr marL="342900" marR="0" lvl="0" indent="-342900" algn="l" defTabSz="449263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ru-RU" sz="2400" b="1" i="1" u="sng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Рубрикатор</a:t>
            </a:r>
            <a:r>
              <a:rPr kumimoji="0" lang="ru-R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(оценочный лист) – тот документ, в котором прописано, что и как должны сделать учащийся, чтобы получить тот или иной балл. 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703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71600" y="431701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для обучающихся 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395536" y="1600200"/>
            <a:ext cx="8623052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2900" indent="-3429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2pPr>
            <a:lvl3pPr marL="11430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3pPr>
            <a:lvl4pPr marL="16002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4pPr>
            <a:lvl5pPr marL="20574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5pPr>
            <a:lvl6pPr marL="25146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6pPr>
            <a:lvl7pPr marL="29718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7pPr>
            <a:lvl8pPr marL="34290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8pPr>
            <a:lvl9pPr marL="3886200" indent="-2286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9pPr>
          </a:lstStyle>
          <a:p>
            <a:pPr marL="342900" marR="0" lvl="0" indent="-342900" algn="l" defTabSz="449263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Учащийся легко включается в процесс оценивания</a:t>
            </a:r>
          </a:p>
          <a:p>
            <a:pPr marL="342900" marR="0" lvl="0" indent="-342900" algn="l" defTabSz="449263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Четко понимает за что получил отметку</a:t>
            </a:r>
          </a:p>
          <a:p>
            <a:pPr marL="342900" marR="0" lvl="0" indent="-342900" algn="l" defTabSz="449263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Понимает «недостатки» своей работы и на что необходимо обратить внимание чтобы в следующий раз было лучше. </a:t>
            </a:r>
          </a:p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(Рефлексия- анализ работы вместе с учителем и самоанализ)</a:t>
            </a:r>
          </a:p>
          <a:p>
            <a:pPr marL="342900" marR="0" lvl="0" indent="-342900" algn="l" defTabSz="449263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22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724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2556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КОНСТАТИРУЮЩЕЕ ОЦЕНИВАНИЕ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556792"/>
            <a:ext cx="8928992" cy="5040560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Констатирующее (итоговое) оценивание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это набор контрольных мероприятий, как правило, завершающихся изучением более или менее объёмных учебных тем.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Содержание контрольных заданий подбирается таким образом, чтобы охватить все принципиально значимые блоки знаний, умений и навыков, отработанные в процессе изучения материала.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Отметки за констатирующие работы служат для формального определения уровня подготовки учащихся. По ним выставляются четвертные и годовые оценки.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68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60648"/>
            <a:ext cx="8229600" cy="706090"/>
          </a:xfrm>
        </p:spPr>
        <p:txBody>
          <a:bodyPr/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</a:t>
            </a:r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КИМов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752" y="836712"/>
            <a:ext cx="9036496" cy="5902455"/>
          </a:xfrm>
        </p:spPr>
        <p:txBody>
          <a:bodyPr>
            <a:norm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Содержательной и критериальной основой для оценки образовательных результатов, в том числе, проводимой в ходе текущего контроля и промежуточной аттестации обучающихся, выступают планируемые результаты освоения ООП соответствующего уровня общего образования (начального общего, основного общего, среднего общего).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Таким образом п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 разработке КИМ должно быть обеспечено их соответствие: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ФГОС соответствующего уровня образования, ООП и учебному плану, рабочей программе по предмету.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КИМ могут разрабатываться на основе материалов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разработанных преподавателем, предложенных федеральным государственным бюджетным научным учреждением "Федеральный институт педагогических измерений" (</a:t>
            </a:r>
            <a:r>
              <a:rPr lang="ru-RU" sz="1800" u="sng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http://www.fipi.ru/</a:t>
            </a:r>
            <a:r>
              <a:rPr lang="ru-RU" sz="1800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методических сборников, допущенных Министерством образования и науки Российской Федерации к использованию при организации образовательного процесса в ОУ.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58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531440"/>
            <a:ext cx="9144000" cy="2088232"/>
          </a:xfrm>
        </p:spPr>
        <p:txBody>
          <a:bodyPr/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ОБРАЗОВАТЕЛЬНЫХ РЕЗУЛЬТАТОВ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445224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образовательных результатов</a:t>
            </a:r>
            <a:r>
              <a:rPr lang="ru-RU" sz="1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это набор методов, процессов и инструментов, используемых для систематического сбора, анализа и оценки данных об образовательных достижениях и результатах учащихся.</a:t>
            </a:r>
          </a:p>
          <a:p>
            <a:r>
              <a:rPr lang="ru-RU" sz="1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мониторинга</a:t>
            </a:r>
            <a:r>
              <a:rPr lang="ru-RU" sz="1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оценка эффективности образовательных программ, методов обучения и школьных практик.</a:t>
            </a:r>
          </a:p>
          <a:p>
            <a:r>
              <a:rPr lang="ru-RU" sz="1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мониторинга обычно проводятся следующие действия:</a:t>
            </a:r>
            <a:endParaRPr lang="ru-RU" sz="18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1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данных.</a:t>
            </a:r>
            <a:r>
              <a:rPr lang="ru-RU" sz="1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Постоянный сбор информации об успеваемости учащихся, учебных показателях, стандартизированных оценках и других характеристиках процесса обучения.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данных.</a:t>
            </a:r>
            <a:r>
              <a:rPr lang="ru-RU" sz="1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Обработка и интерпретация собранных данных с целью выявления тенденций, слабых мест, общего прогресса и эффективности образовательных программ.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эффективности.</a:t>
            </a:r>
            <a:r>
              <a:rPr lang="ru-RU" sz="1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Оценка степени достижения образовательных целей и результатов, оценка соответствия учебных практик стандартам и требованиям.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изменений.</a:t>
            </a:r>
            <a:r>
              <a:rPr lang="ru-RU" sz="1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На основе полученной информации и анализа принятие решений о внедрении улучшений и корректировке образовательных практик для повышения качества обучения.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12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F24FF0-34B8-49E6-8C29-364AEAA58E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1556792"/>
            <a:ext cx="4655025" cy="4700001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DFB708BB-D082-4589-B508-FEC63C901EDA}"/>
              </a:ext>
            </a:extLst>
          </p:cNvPr>
          <p:cNvSpPr txBox="1">
            <a:spLocks/>
          </p:cNvSpPr>
          <p:nvPr/>
        </p:nvSpPr>
        <p:spPr>
          <a:xfrm>
            <a:off x="251520" y="332656"/>
            <a:ext cx="9144000" cy="122413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Кодификаторы. </a:t>
            </a:r>
          </a:p>
          <a:p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Критериальное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оценивание</a:t>
            </a:r>
          </a:p>
        </p:txBody>
      </p:sp>
    </p:spTree>
    <p:extLst>
      <p:ext uri="{BB962C8B-B14F-4D97-AF65-F5344CB8AC3E}">
        <p14:creationId xmlns:p14="http://schemas.microsoft.com/office/powerpoint/2010/main" val="412108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151A47-B536-4281-B131-D7B0C650CA16}"/>
              </a:ext>
            </a:extLst>
          </p:cNvPr>
          <p:cNvSpPr txBox="1"/>
          <p:nvPr/>
        </p:nvSpPr>
        <p:spPr>
          <a:xfrm>
            <a:off x="1691680" y="980728"/>
            <a:ext cx="6552728" cy="117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atin typeface="Times New Roman" pitchFamily="18" charset="0"/>
                <a:ea typeface="Calibri"/>
                <a:cs typeface="Times New Roman" pitchFamily="18" charset="0"/>
              </a:rPr>
              <a:t>Аттестация и электронное портфолио педагога</a:t>
            </a:r>
          </a:p>
        </p:txBody>
      </p:sp>
      <p:pic>
        <p:nvPicPr>
          <p:cNvPr id="7170" name="Picture 2" descr="Picture background">
            <a:extLst>
              <a:ext uri="{FF2B5EF4-FFF2-40B4-BE49-F238E27FC236}">
                <a16:creationId xmlns:a16="http://schemas.microsoft.com/office/drawing/2014/main" id="{80C179FD-0D81-4E56-8CFE-6D6D726DA4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564904"/>
            <a:ext cx="5076056" cy="285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2">
            <a:extLst>
              <a:ext uri="{FF2B5EF4-FFF2-40B4-BE49-F238E27FC236}">
                <a16:creationId xmlns:a16="http://schemas.microsoft.com/office/drawing/2014/main" id="{809743E5-789D-46BE-89EF-240EAD739F32}"/>
              </a:ext>
            </a:extLst>
          </p:cNvPr>
          <p:cNvSpPr txBox="1">
            <a:spLocks/>
          </p:cNvSpPr>
          <p:nvPr/>
        </p:nvSpPr>
        <p:spPr>
          <a:xfrm>
            <a:off x="4211960" y="5661248"/>
            <a:ext cx="4355976" cy="64807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Боровикова Вера Николаевна</a:t>
            </a:r>
            <a:endParaRPr lang="ru-RU" sz="24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01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313334-B2C1-4607-AC6B-5D5E8FFAD3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94" r="2886"/>
          <a:stretch/>
        </p:blipFill>
        <p:spPr>
          <a:xfrm>
            <a:off x="1043608" y="138323"/>
            <a:ext cx="7349682" cy="65813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938072-11CE-47AA-B594-07D367D9EA9D}"/>
              </a:ext>
            </a:extLst>
          </p:cNvPr>
          <p:cNvSpPr txBox="1"/>
          <p:nvPr/>
        </p:nvSpPr>
        <p:spPr>
          <a:xfrm>
            <a:off x="1259632" y="1052736"/>
            <a:ext cx="317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9A9FED-CBE8-47BA-A806-688CFC1D54DA}"/>
              </a:ext>
            </a:extLst>
          </p:cNvPr>
          <p:cNvSpPr txBox="1"/>
          <p:nvPr/>
        </p:nvSpPr>
        <p:spPr>
          <a:xfrm>
            <a:off x="3347864" y="980728"/>
            <a:ext cx="317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96D43B-32C6-49DB-B4BA-3676DB42FFFB}"/>
              </a:ext>
            </a:extLst>
          </p:cNvPr>
          <p:cNvSpPr txBox="1"/>
          <p:nvPr/>
        </p:nvSpPr>
        <p:spPr>
          <a:xfrm>
            <a:off x="5580112" y="332656"/>
            <a:ext cx="317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BBF51F-95D6-47EB-A60B-1216AF214D45}"/>
              </a:ext>
            </a:extLst>
          </p:cNvPr>
          <p:cNvSpPr txBox="1"/>
          <p:nvPr/>
        </p:nvSpPr>
        <p:spPr>
          <a:xfrm>
            <a:off x="7783169" y="1072952"/>
            <a:ext cx="317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EAECA2-FA2F-4BBB-9B81-B97AFAE790AC}"/>
              </a:ext>
            </a:extLst>
          </p:cNvPr>
          <p:cNvSpPr txBox="1"/>
          <p:nvPr/>
        </p:nvSpPr>
        <p:spPr>
          <a:xfrm>
            <a:off x="1979712" y="3428999"/>
            <a:ext cx="317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E75895-670C-4353-8CC4-69182483EF37}"/>
              </a:ext>
            </a:extLst>
          </p:cNvPr>
          <p:cNvSpPr txBox="1"/>
          <p:nvPr/>
        </p:nvSpPr>
        <p:spPr>
          <a:xfrm>
            <a:off x="3665087" y="2996952"/>
            <a:ext cx="317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D1DB68-7C18-495B-87E4-84CC78565086}"/>
              </a:ext>
            </a:extLst>
          </p:cNvPr>
          <p:cNvSpPr txBox="1"/>
          <p:nvPr/>
        </p:nvSpPr>
        <p:spPr>
          <a:xfrm>
            <a:off x="5248056" y="3789040"/>
            <a:ext cx="317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8BBB6D-F65F-42CC-949B-83356B312953}"/>
              </a:ext>
            </a:extLst>
          </p:cNvPr>
          <p:cNvSpPr txBox="1"/>
          <p:nvPr/>
        </p:nvSpPr>
        <p:spPr>
          <a:xfrm>
            <a:off x="6023880" y="2473732"/>
            <a:ext cx="317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4FE3A6-2F41-4AC9-9183-D91359FFCEB6}"/>
              </a:ext>
            </a:extLst>
          </p:cNvPr>
          <p:cNvSpPr txBox="1"/>
          <p:nvPr/>
        </p:nvSpPr>
        <p:spPr>
          <a:xfrm>
            <a:off x="7208585" y="2503974"/>
            <a:ext cx="317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13D7AC-D734-437E-AF5E-DFD933CEC6E4}"/>
              </a:ext>
            </a:extLst>
          </p:cNvPr>
          <p:cNvSpPr txBox="1"/>
          <p:nvPr/>
        </p:nvSpPr>
        <p:spPr>
          <a:xfrm>
            <a:off x="1444189" y="4812727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DDC6DB-0683-4CF7-89E6-D67E3684BF8D}"/>
              </a:ext>
            </a:extLst>
          </p:cNvPr>
          <p:cNvSpPr txBox="1"/>
          <p:nvPr/>
        </p:nvSpPr>
        <p:spPr>
          <a:xfrm>
            <a:off x="4012820" y="4653136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2598C8-314D-49CD-A2C2-EDED14FB539C}"/>
              </a:ext>
            </a:extLst>
          </p:cNvPr>
          <p:cNvSpPr txBox="1"/>
          <p:nvPr/>
        </p:nvSpPr>
        <p:spPr>
          <a:xfrm>
            <a:off x="6182491" y="464789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B1BBF0-D584-4612-B368-D33FF1499177}"/>
              </a:ext>
            </a:extLst>
          </p:cNvPr>
          <p:cNvSpPr txBox="1"/>
          <p:nvPr/>
        </p:nvSpPr>
        <p:spPr>
          <a:xfrm>
            <a:off x="7741572" y="464789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84356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151A47-B536-4281-B131-D7B0C650CA16}"/>
              </a:ext>
            </a:extLst>
          </p:cNvPr>
          <p:cNvSpPr txBox="1"/>
          <p:nvPr/>
        </p:nvSpPr>
        <p:spPr>
          <a:xfrm>
            <a:off x="1115616" y="692696"/>
            <a:ext cx="7452320" cy="1757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Участие учителей физической культуры в конкурсах профессионального мастерства. Подготовка к районной научно-практической конференции 2024.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312E16-EA7A-4B20-BD1A-93560B4FF1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853" y="2564904"/>
            <a:ext cx="3342287" cy="2981349"/>
          </a:xfrm>
          <a:prstGeom prst="rect">
            <a:avLst/>
          </a:prstGeom>
        </p:spPr>
      </p:pic>
      <p:pic>
        <p:nvPicPr>
          <p:cNvPr id="9218" name="Picture 2" descr="Picture background">
            <a:extLst>
              <a:ext uri="{FF2B5EF4-FFF2-40B4-BE49-F238E27FC236}">
                <a16:creationId xmlns:a16="http://schemas.microsoft.com/office/drawing/2014/main" id="{A418F653-8AB5-4A82-B87F-8403EFE97E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8" t="3320" r="4326" b="3296"/>
          <a:stretch/>
        </p:blipFill>
        <p:spPr bwMode="auto">
          <a:xfrm>
            <a:off x="1403648" y="3068961"/>
            <a:ext cx="3292986" cy="2477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30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/>
            <a:extLst>
              <a:ext uri="{FF2B5EF4-FFF2-40B4-BE49-F238E27FC236}">
                <a16:creationId xmlns:a16="http://schemas.microsoft.com/office/drawing/2014/main" id="{6594A125-961C-479D-8CDC-60F56BCF01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232" y="4611391"/>
            <a:ext cx="1682317" cy="165135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EF08C9-0D0C-4E6F-AF48-F2EBB05327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461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61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225103-A51A-42AB-8E49-795D3D29E8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2280367"/>
            <a:ext cx="3791612" cy="223574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E0E66CF-A408-49A2-AC00-BBC0041057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00" r="20018"/>
          <a:stretch/>
        </p:blipFill>
        <p:spPr>
          <a:xfrm>
            <a:off x="827584" y="2280367"/>
            <a:ext cx="2448272" cy="27363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E8A9677-83F0-4818-927F-A9EF17571B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4755"/>
          <a:stretch/>
        </p:blipFill>
        <p:spPr>
          <a:xfrm>
            <a:off x="2627784" y="5020069"/>
            <a:ext cx="4797525" cy="101115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D3ED428-9697-4F4A-91C6-662BB866C99A}"/>
              </a:ext>
            </a:extLst>
          </p:cNvPr>
          <p:cNvSpPr txBox="1"/>
          <p:nvPr/>
        </p:nvSpPr>
        <p:spPr>
          <a:xfrm>
            <a:off x="1691680" y="548680"/>
            <a:ext cx="6552728" cy="4830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Конкурсная документация</a:t>
            </a:r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BAAD16D0-948A-4B04-BD67-50F625576908}"/>
              </a:ext>
            </a:extLst>
          </p:cNvPr>
          <p:cNvSpPr/>
          <p:nvPr/>
        </p:nvSpPr>
        <p:spPr>
          <a:xfrm rot="2757876">
            <a:off x="2483768" y="1151976"/>
            <a:ext cx="288032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: вниз 9">
            <a:extLst>
              <a:ext uri="{FF2B5EF4-FFF2-40B4-BE49-F238E27FC236}">
                <a16:creationId xmlns:a16="http://schemas.microsoft.com/office/drawing/2014/main" id="{67AA931E-40CF-40BC-9136-CAE4370C28C8}"/>
              </a:ext>
            </a:extLst>
          </p:cNvPr>
          <p:cNvSpPr/>
          <p:nvPr/>
        </p:nvSpPr>
        <p:spPr>
          <a:xfrm rot="19821530">
            <a:off x="5909723" y="1263352"/>
            <a:ext cx="288032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id="{BB30743F-E523-4DFF-8DEC-EABC6CA93AF9}"/>
              </a:ext>
            </a:extLst>
          </p:cNvPr>
          <p:cNvSpPr/>
          <p:nvPr/>
        </p:nvSpPr>
        <p:spPr>
          <a:xfrm>
            <a:off x="4053524" y="1938690"/>
            <a:ext cx="302452" cy="24984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21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5FF3C70-0C87-4D02-AC72-B9C74520E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376" y="2364322"/>
            <a:ext cx="1979057" cy="286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F24863E2-F022-4107-A465-58BB03BAD0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14" t="482" r="37939" b="-2218"/>
          <a:stretch/>
        </p:blipFill>
        <p:spPr bwMode="auto">
          <a:xfrm>
            <a:off x="6109717" y="2364324"/>
            <a:ext cx="1763309" cy="2864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8BC4BA09-9123-4029-A826-41666E3D83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3" t="17963" r="5268" b="4838"/>
          <a:stretch/>
        </p:blipFill>
        <p:spPr bwMode="auto">
          <a:xfrm>
            <a:off x="1337692" y="2364323"/>
            <a:ext cx="1676400" cy="2864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5AFBA47-B5DE-4E93-A1BF-BCE835B9012C}"/>
              </a:ext>
            </a:extLst>
          </p:cNvPr>
          <p:cNvSpPr/>
          <p:nvPr/>
        </p:nvSpPr>
        <p:spPr>
          <a:xfrm>
            <a:off x="1239802" y="5292811"/>
            <a:ext cx="18721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Цур</a:t>
            </a:r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-Царь К.В.</a:t>
            </a:r>
          </a:p>
          <a:p>
            <a:pPr algn="ctr"/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2022 г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1C3C793-B7B8-4D84-AF1B-90411940D8D1}"/>
              </a:ext>
            </a:extLst>
          </p:cNvPr>
          <p:cNvSpPr/>
          <p:nvPr/>
        </p:nvSpPr>
        <p:spPr>
          <a:xfrm>
            <a:off x="3661916" y="5306106"/>
            <a:ext cx="179998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Кошелев Д.А.</a:t>
            </a:r>
          </a:p>
          <a:p>
            <a:pPr algn="ctr"/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2024 г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EAFAA83-5536-49A8-92AB-A6AFE6EBD4C1}"/>
              </a:ext>
            </a:extLst>
          </p:cNvPr>
          <p:cNvSpPr/>
          <p:nvPr/>
        </p:nvSpPr>
        <p:spPr>
          <a:xfrm>
            <a:off x="6099844" y="5306106"/>
            <a:ext cx="18197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Симонов А.И.</a:t>
            </a:r>
          </a:p>
          <a:p>
            <a:pPr algn="ctr"/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2020 г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A71541-B42D-469A-937C-13DBBA44FDF5}"/>
              </a:ext>
            </a:extLst>
          </p:cNvPr>
          <p:cNvSpPr txBox="1"/>
          <p:nvPr/>
        </p:nvSpPr>
        <p:spPr>
          <a:xfrm>
            <a:off x="1619672" y="548680"/>
            <a:ext cx="6552728" cy="9077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Участники регионального этапа областных конкурсов</a:t>
            </a:r>
          </a:p>
        </p:txBody>
      </p:sp>
    </p:spTree>
    <p:extLst>
      <p:ext uri="{BB962C8B-B14F-4D97-AF65-F5344CB8AC3E}">
        <p14:creationId xmlns:p14="http://schemas.microsoft.com/office/powerpoint/2010/main" val="162091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151A47-B536-4281-B131-D7B0C650CA16}"/>
              </a:ext>
            </a:extLst>
          </p:cNvPr>
          <p:cNvSpPr txBox="1"/>
          <p:nvPr/>
        </p:nvSpPr>
        <p:spPr>
          <a:xfrm>
            <a:off x="1691680" y="980728"/>
            <a:ext cx="6552728" cy="117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atin typeface="Times New Roman" pitchFamily="18" charset="0"/>
                <a:ea typeface="Calibri"/>
                <a:cs typeface="Times New Roman" pitchFamily="18" charset="0"/>
              </a:rPr>
              <a:t>Подготовка к районной научно-практической конференции 2024.</a:t>
            </a:r>
          </a:p>
        </p:txBody>
      </p:sp>
      <p:pic>
        <p:nvPicPr>
          <p:cNvPr id="10242" name="Picture 2" descr="Picture background">
            <a:extLst>
              <a:ext uri="{FF2B5EF4-FFF2-40B4-BE49-F238E27FC236}">
                <a16:creationId xmlns:a16="http://schemas.microsoft.com/office/drawing/2014/main" id="{86E7BF71-04A5-4B3F-8B30-BC4C851AD0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443578"/>
            <a:ext cx="4768974" cy="3222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17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96D9BB-B910-4F46-8B47-A93F664D04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7" y="1124744"/>
            <a:ext cx="9073008" cy="475252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00CFFB5E-B61A-4EEC-841D-31586AA96FA1}"/>
              </a:ext>
            </a:extLst>
          </p:cNvPr>
          <p:cNvSpPr/>
          <p:nvPr/>
        </p:nvSpPr>
        <p:spPr>
          <a:xfrm>
            <a:off x="2771800" y="4005064"/>
            <a:ext cx="6048672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09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0AF1355-7A51-42C7-8B8A-FC7537DF77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62"/>
          <a:stretch/>
        </p:blipFill>
        <p:spPr>
          <a:xfrm>
            <a:off x="611560" y="2420888"/>
            <a:ext cx="8228806" cy="34062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CDF4F80-A4C0-4534-9CF4-9E744155E50C}"/>
              </a:ext>
            </a:extLst>
          </p:cNvPr>
          <p:cNvSpPr txBox="1"/>
          <p:nvPr/>
        </p:nvSpPr>
        <p:spPr>
          <a:xfrm>
            <a:off x="1547664" y="404664"/>
            <a:ext cx="6552728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atin typeface="Times New Roman" pitchFamily="18" charset="0"/>
                <a:ea typeface="Calibri"/>
                <a:cs typeface="Times New Roman" pitchFamily="18" charset="0"/>
              </a:rPr>
              <a:t>Проектная документация</a:t>
            </a:r>
          </a:p>
        </p:txBody>
      </p:sp>
      <p:sp>
        <p:nvSpPr>
          <p:cNvPr id="7" name="Стрелка: вниз 6">
            <a:extLst>
              <a:ext uri="{FF2B5EF4-FFF2-40B4-BE49-F238E27FC236}">
                <a16:creationId xmlns:a16="http://schemas.microsoft.com/office/drawing/2014/main" id="{1ED0CF88-CB5D-48E1-824A-6455AE717924}"/>
              </a:ext>
            </a:extLst>
          </p:cNvPr>
          <p:cNvSpPr/>
          <p:nvPr/>
        </p:nvSpPr>
        <p:spPr>
          <a:xfrm rot="2204241">
            <a:off x="2411760" y="1268760"/>
            <a:ext cx="288032" cy="1080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D5D8CD4B-CE3D-4C9B-AEA0-89796C445E96}"/>
              </a:ext>
            </a:extLst>
          </p:cNvPr>
          <p:cNvSpPr/>
          <p:nvPr/>
        </p:nvSpPr>
        <p:spPr>
          <a:xfrm rot="19258366">
            <a:off x="6464109" y="1260049"/>
            <a:ext cx="288032" cy="1080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8250992F-1422-467F-9E73-B74C3D0AAE83}"/>
              </a:ext>
            </a:extLst>
          </p:cNvPr>
          <p:cNvSpPr/>
          <p:nvPr/>
        </p:nvSpPr>
        <p:spPr>
          <a:xfrm>
            <a:off x="4535996" y="1412776"/>
            <a:ext cx="288032" cy="1080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33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72A90E1-365D-44BA-98DF-7770AF1568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586" y="2010222"/>
            <a:ext cx="8142869" cy="41764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8CB08D5-3A3A-4938-81A4-7511BAE046DC}"/>
              </a:ext>
            </a:extLst>
          </p:cNvPr>
          <p:cNvSpPr txBox="1"/>
          <p:nvPr/>
        </p:nvSpPr>
        <p:spPr>
          <a:xfrm>
            <a:off x="1475656" y="548680"/>
            <a:ext cx="6552728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Компрессор для подкачки мячей</a:t>
            </a:r>
          </a:p>
        </p:txBody>
      </p:sp>
    </p:spTree>
    <p:extLst>
      <p:ext uri="{BB962C8B-B14F-4D97-AF65-F5344CB8AC3E}">
        <p14:creationId xmlns:p14="http://schemas.microsoft.com/office/powerpoint/2010/main" val="49231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3D22E6E-86FD-4F89-9968-30D65041DC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3" t="19796" r="14022" b="10920"/>
          <a:stretch/>
        </p:blipFill>
        <p:spPr>
          <a:xfrm>
            <a:off x="1" y="3833664"/>
            <a:ext cx="4572000" cy="302433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84F5D88-598E-40BB-9DCB-FCFE348E17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6" t="20385" r="14642" b="9969"/>
          <a:stretch/>
        </p:blipFill>
        <p:spPr>
          <a:xfrm>
            <a:off x="4716016" y="620688"/>
            <a:ext cx="4176464" cy="29523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A7641CB-CC20-45D1-AA06-98AD85041960}"/>
              </a:ext>
            </a:extLst>
          </p:cNvPr>
          <p:cNvSpPr txBox="1"/>
          <p:nvPr/>
        </p:nvSpPr>
        <p:spPr>
          <a:xfrm>
            <a:off x="-684584" y="1507075"/>
            <a:ext cx="6552728" cy="1043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Тумба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для наклона вперед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7BB61F-334F-4AD1-98D6-849DB78656B1}"/>
              </a:ext>
            </a:extLst>
          </p:cNvPr>
          <p:cNvSpPr txBox="1"/>
          <p:nvPr/>
        </p:nvSpPr>
        <p:spPr>
          <a:xfrm>
            <a:off x="3527884" y="4459403"/>
            <a:ext cx="6552728" cy="1043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Кнопка для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сгибания-разгибания рук</a:t>
            </a:r>
          </a:p>
        </p:txBody>
      </p:sp>
    </p:spTree>
    <p:extLst>
      <p:ext uri="{BB962C8B-B14F-4D97-AF65-F5344CB8AC3E}">
        <p14:creationId xmlns:p14="http://schemas.microsoft.com/office/powerpoint/2010/main" val="177323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Kirill\Desktop\1614376608_2-p-fon-dlya-prezentatsii-po-fizike-svetlii-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49"/>
          <a:stretch/>
        </p:blipFill>
        <p:spPr bwMode="auto">
          <a:xfrm>
            <a:off x="-23619" y="0"/>
            <a:ext cx="91676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39746"/>
            <a:ext cx="8229600" cy="80548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VR-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тренажёр</a:t>
            </a:r>
          </a:p>
        </p:txBody>
      </p:sp>
      <p:pic>
        <p:nvPicPr>
          <p:cNvPr id="9" name="Рисунок 8" descr="C:\Users\Kirill\Desktop\проект VR\IMG_20240112_110642_2197932546018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99155"/>
            <a:ext cx="3744416" cy="4702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Kirill\Desktop\проект VR\IMG_20240112_143533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838" b="3629"/>
          <a:stretch/>
        </p:blipFill>
        <p:spPr bwMode="auto">
          <a:xfrm>
            <a:off x="4860032" y="1523357"/>
            <a:ext cx="3600410" cy="46779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57299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726232"/>
              </p:ext>
            </p:extLst>
          </p:nvPr>
        </p:nvGraphicFramePr>
        <p:xfrm>
          <a:off x="740412" y="1844824"/>
          <a:ext cx="7920880" cy="46428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5141">
                  <a:extLst>
                    <a:ext uri="{9D8B030D-6E8A-4147-A177-3AD203B41FA5}">
                      <a16:colId xmlns:a16="http://schemas.microsoft.com/office/drawing/2014/main" val="1612376927"/>
                    </a:ext>
                  </a:extLst>
                </a:gridCol>
                <a:gridCol w="6105739">
                  <a:extLst>
                    <a:ext uri="{9D8B030D-6E8A-4147-A177-3AD203B41FA5}">
                      <a16:colId xmlns:a16="http://schemas.microsoft.com/office/drawing/2014/main" val="1099526798"/>
                    </a:ext>
                  </a:extLst>
                </a:gridCol>
              </a:tblGrid>
              <a:tr h="516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4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2818738"/>
                  </a:ext>
                </a:extLst>
              </a:tr>
              <a:tr h="516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4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3100694"/>
                  </a:ext>
                </a:extLst>
              </a:tr>
              <a:tr h="516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4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0534960"/>
                  </a:ext>
                </a:extLst>
              </a:tr>
              <a:tr h="516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4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6265375"/>
                  </a:ext>
                </a:extLst>
              </a:tr>
              <a:tr h="516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4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5920533"/>
                  </a:ext>
                </a:extLst>
              </a:tr>
              <a:tr h="516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4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26276683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DC0F765-1166-4D43-8B45-B2C13DBBF62A}"/>
              </a:ext>
            </a:extLst>
          </p:cNvPr>
          <p:cNvSpPr/>
          <p:nvPr/>
        </p:nvSpPr>
        <p:spPr>
          <a:xfrm>
            <a:off x="971600" y="908720"/>
            <a:ext cx="7848872" cy="771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Охарактеризуйте(подберите по одному слову) каждую букву в слове «Оценка» </a:t>
            </a:r>
          </a:p>
        </p:txBody>
      </p:sp>
    </p:spTree>
    <p:extLst>
      <p:ext uri="{BB962C8B-B14F-4D97-AF65-F5344CB8AC3E}">
        <p14:creationId xmlns:p14="http://schemas.microsoft.com/office/powerpoint/2010/main" val="390443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648E45C-A5A5-41CF-9740-D75433AB538F}"/>
              </a:ext>
            </a:extLst>
          </p:cNvPr>
          <p:cNvSpPr txBox="1"/>
          <p:nvPr/>
        </p:nvSpPr>
        <p:spPr>
          <a:xfrm>
            <a:off x="1295636" y="116632"/>
            <a:ext cx="6552728" cy="1332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Анализ школьного  этапа и подготовка к муниципальному этапу олимпиады по физической культуре</a:t>
            </a:r>
          </a:p>
        </p:txBody>
      </p:sp>
      <p:pic>
        <p:nvPicPr>
          <p:cNvPr id="6146" name="Picture 2" descr="Picture background">
            <a:extLst>
              <a:ext uri="{FF2B5EF4-FFF2-40B4-BE49-F238E27FC236}">
                <a16:creationId xmlns:a16="http://schemas.microsoft.com/office/drawing/2014/main" id="{B8B84E6B-E53E-44C7-88C6-E7305CCEA6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09" b="32477"/>
          <a:stretch/>
        </p:blipFill>
        <p:spPr bwMode="auto">
          <a:xfrm>
            <a:off x="926149" y="2639471"/>
            <a:ext cx="7291702" cy="35593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1B752F2-C9B1-44AC-B95E-7E863D3A5DE3}"/>
              </a:ext>
            </a:extLst>
          </p:cNvPr>
          <p:cNvSpPr txBox="1"/>
          <p:nvPr/>
        </p:nvSpPr>
        <p:spPr>
          <a:xfrm>
            <a:off x="1155018" y="1320497"/>
            <a:ext cx="6552728" cy="1332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МОУ «Пионерская СОШ»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20 ноября (теория)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21 ноября (практика)</a:t>
            </a:r>
          </a:p>
        </p:txBody>
      </p:sp>
    </p:spTree>
    <p:extLst>
      <p:ext uri="{BB962C8B-B14F-4D97-AF65-F5344CB8AC3E}">
        <p14:creationId xmlns:p14="http://schemas.microsoft.com/office/powerpoint/2010/main" val="389199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B8B1F0-0517-448D-8CAC-FB7BBDA02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60" y="1556792"/>
            <a:ext cx="8892480" cy="220523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BDCE4F-8347-4FC8-A6E6-C89B78D7CC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9" y="4216981"/>
            <a:ext cx="9144000" cy="216845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CCA846-5A81-48C7-A5A9-DAF8B9C0DE16}"/>
              </a:ext>
            </a:extLst>
          </p:cNvPr>
          <p:cNvSpPr txBox="1"/>
          <p:nvPr/>
        </p:nvSpPr>
        <p:spPr>
          <a:xfrm>
            <a:off x="2283619" y="867650"/>
            <a:ext cx="45767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Девушки 7-8 класс</a:t>
            </a:r>
            <a:endParaRPr lang="ru-RU" sz="24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44F923-B07B-4378-AE7A-912650A73F0E}"/>
              </a:ext>
            </a:extLst>
          </p:cNvPr>
          <p:cNvSpPr txBox="1"/>
          <p:nvPr/>
        </p:nvSpPr>
        <p:spPr>
          <a:xfrm>
            <a:off x="2283619" y="3758672"/>
            <a:ext cx="45767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Юноши 7-8 класс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1872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393E800-7296-4D03-AC54-1F006FB9FE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180" y="1628800"/>
            <a:ext cx="9144000" cy="19734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9AC872-6575-48D3-A63D-02E579427E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180" y="4708530"/>
            <a:ext cx="9144000" cy="21494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7D0258-C4B0-4113-9848-99BD83960A51}"/>
              </a:ext>
            </a:extLst>
          </p:cNvPr>
          <p:cNvSpPr txBox="1"/>
          <p:nvPr/>
        </p:nvSpPr>
        <p:spPr>
          <a:xfrm>
            <a:off x="2283619" y="867650"/>
            <a:ext cx="45767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Девушки 9-11 класс</a:t>
            </a:r>
            <a:endParaRPr lang="ru-RU" sz="24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37B411-883E-497B-9384-5C1A7ADD1E30}"/>
              </a:ext>
            </a:extLst>
          </p:cNvPr>
          <p:cNvSpPr txBox="1"/>
          <p:nvPr/>
        </p:nvSpPr>
        <p:spPr>
          <a:xfrm>
            <a:off x="2268439" y="4005064"/>
            <a:ext cx="45767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Юноши 10-11 класс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24462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ACB12C-0C84-4908-9C6D-E92CAABF89C1}"/>
              </a:ext>
            </a:extLst>
          </p:cNvPr>
          <p:cNvSpPr txBox="1"/>
          <p:nvPr/>
        </p:nvSpPr>
        <p:spPr>
          <a:xfrm>
            <a:off x="1694706" y="980728"/>
            <a:ext cx="6552728" cy="1043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Итоги школьного и муниципального тура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5BF3B5-48C6-4890-9792-51E8537009E0}"/>
              </a:ext>
            </a:extLst>
          </p:cNvPr>
          <p:cNvSpPr txBox="1"/>
          <p:nvPr/>
        </p:nvSpPr>
        <p:spPr>
          <a:xfrm>
            <a:off x="1403648" y="2204864"/>
            <a:ext cx="6552728" cy="1757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Из каждой параллели на Муниципальный этап будут приглашены: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-2 мальчика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-2 девочки</a:t>
            </a:r>
          </a:p>
        </p:txBody>
      </p:sp>
    </p:spTree>
    <p:extLst>
      <p:ext uri="{BB962C8B-B14F-4D97-AF65-F5344CB8AC3E}">
        <p14:creationId xmlns:p14="http://schemas.microsoft.com/office/powerpoint/2010/main" val="286717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BB84544-5E9F-4FD7-9127-9B4C5B2472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38" r="5113"/>
          <a:stretch/>
        </p:blipFill>
        <p:spPr>
          <a:xfrm>
            <a:off x="539552" y="908720"/>
            <a:ext cx="8352928" cy="444137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F1FF3F-B28F-41A9-AFD8-EBEA75A30E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3789040"/>
            <a:ext cx="2448272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057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D4258549-7C88-46F3-A3CE-37381AC4F4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6632"/>
            <a:ext cx="2803769" cy="250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E8163AC8-5779-4788-A543-9112C398BA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009712"/>
              </p:ext>
            </p:extLst>
          </p:nvPr>
        </p:nvGraphicFramePr>
        <p:xfrm>
          <a:off x="395536" y="2420888"/>
          <a:ext cx="7488832" cy="38606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904667942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3261709035"/>
                    </a:ext>
                  </a:extLst>
                </a:gridCol>
              </a:tblGrid>
              <a:tr h="965172">
                <a:tc rowSpan="4">
                  <a:txBody>
                    <a:bodyPr/>
                    <a:lstStyle/>
                    <a:p>
                      <a:pPr marL="262890"/>
                      <a:endParaRPr lang="ru-RU" sz="1800" b="1" kern="150" dirty="0">
                        <a:effectLst/>
                      </a:endParaRPr>
                    </a:p>
                    <a:p>
                      <a:pPr marL="262890"/>
                      <a:endParaRPr lang="ru-RU" sz="1800" b="1" kern="150" dirty="0">
                        <a:effectLst/>
                      </a:endParaRPr>
                    </a:p>
                    <a:p>
                      <a:pPr marL="262890"/>
                      <a:endParaRPr lang="ru-RU" sz="1800" b="1" kern="150" dirty="0">
                        <a:effectLst/>
                      </a:endParaRPr>
                    </a:p>
                    <a:p>
                      <a:pPr marL="262890"/>
                      <a:endParaRPr lang="ru-RU" sz="1800" b="1" kern="150" dirty="0">
                        <a:effectLst/>
                      </a:endParaRPr>
                    </a:p>
                    <a:p>
                      <a:pPr marL="262890"/>
                      <a:endParaRPr lang="ru-RU" sz="1800" b="1" kern="150" dirty="0">
                        <a:effectLst/>
                      </a:endParaRPr>
                    </a:p>
                    <a:p>
                      <a:pPr marL="262890"/>
                      <a:r>
                        <a:rPr lang="ru-RU" sz="1800" b="1" kern="150" dirty="0">
                          <a:effectLst/>
                        </a:rPr>
                        <a:t>Гимнастика</a:t>
                      </a:r>
                      <a:endParaRPr lang="ru-RU" sz="1800" b="1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50">
                          <a:effectLst/>
                        </a:rPr>
                        <a:t>Сивков Евгений Николаевич, учитель МОУ «Пионерская СОШ», член жюри</a:t>
                      </a:r>
                      <a:endParaRPr lang="ru-RU" sz="1800" b="1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6827953"/>
                  </a:ext>
                </a:extLst>
              </a:tr>
              <a:tr h="9651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50">
                          <a:effectLst/>
                        </a:rPr>
                        <a:t>Упоров Михаил Сергеевич, учитель МАОУ «Зайковская СОШ» № 2, член жюри</a:t>
                      </a:r>
                      <a:endParaRPr lang="ru-RU" sz="1800" b="1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0012957"/>
                  </a:ext>
                </a:extLst>
              </a:tr>
              <a:tr h="9651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50" dirty="0">
                          <a:effectLst/>
                        </a:rPr>
                        <a:t>Боровикова Вера Николаевна, учитель МАОУ «</a:t>
                      </a:r>
                      <a:r>
                        <a:rPr lang="ru-RU" sz="1800" b="1" kern="150" dirty="0" err="1">
                          <a:effectLst/>
                        </a:rPr>
                        <a:t>Черновская</a:t>
                      </a:r>
                      <a:r>
                        <a:rPr lang="ru-RU" sz="1800" b="1" kern="150" dirty="0">
                          <a:effectLst/>
                        </a:rPr>
                        <a:t> СОШ, член жюри</a:t>
                      </a:r>
                      <a:endParaRPr lang="ru-RU" sz="1800" b="1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25300408"/>
                  </a:ext>
                </a:extLst>
              </a:tr>
              <a:tr h="9651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50" dirty="0">
                          <a:effectLst/>
                        </a:rPr>
                        <a:t>Мустафин Алексей Абдулович, учитель МОУ «</a:t>
                      </a:r>
                      <a:r>
                        <a:rPr lang="ru-RU" sz="1800" b="1" kern="150" dirty="0" err="1">
                          <a:effectLst/>
                        </a:rPr>
                        <a:t>Зайковская</a:t>
                      </a:r>
                      <a:r>
                        <a:rPr lang="ru-RU" sz="1800" b="1" kern="150" dirty="0">
                          <a:effectLst/>
                        </a:rPr>
                        <a:t> СОШ» № 1 член жюри</a:t>
                      </a:r>
                      <a:endParaRPr lang="ru-RU" sz="1800" b="1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96011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16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Picture background">
            <a:extLst>
              <a:ext uri="{FF2B5EF4-FFF2-40B4-BE49-F238E27FC236}">
                <a16:creationId xmlns:a16="http://schemas.microsoft.com/office/drawing/2014/main" id="{F8E87068-5B85-4E9D-8CF2-CA74BCC76A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6632"/>
            <a:ext cx="3797027" cy="2847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644BB1C1-F8A1-421B-BA46-6E0878DCBC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575309"/>
              </p:ext>
            </p:extLst>
          </p:nvPr>
        </p:nvGraphicFramePr>
        <p:xfrm>
          <a:off x="1043608" y="2852936"/>
          <a:ext cx="7632848" cy="34441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16424">
                  <a:extLst>
                    <a:ext uri="{9D8B030D-6E8A-4147-A177-3AD203B41FA5}">
                      <a16:colId xmlns:a16="http://schemas.microsoft.com/office/drawing/2014/main" val="1572327393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val="494658484"/>
                    </a:ext>
                  </a:extLst>
                </a:gridCol>
              </a:tblGrid>
              <a:tr h="861042">
                <a:tc rowSpan="4">
                  <a:txBody>
                    <a:bodyPr/>
                    <a:lstStyle/>
                    <a:p>
                      <a:pPr marL="262890"/>
                      <a:endParaRPr lang="ru-RU" sz="1800" b="1" kern="150" dirty="0">
                        <a:effectLst/>
                      </a:endParaRPr>
                    </a:p>
                    <a:p>
                      <a:pPr marL="262890"/>
                      <a:endParaRPr lang="ru-RU" sz="1800" b="1" kern="150" dirty="0">
                        <a:effectLst/>
                      </a:endParaRPr>
                    </a:p>
                    <a:p>
                      <a:pPr marL="262890"/>
                      <a:endParaRPr lang="ru-RU" sz="1800" b="1" kern="150" dirty="0">
                        <a:effectLst/>
                      </a:endParaRPr>
                    </a:p>
                    <a:p>
                      <a:pPr marL="262890"/>
                      <a:endParaRPr lang="ru-RU" sz="1800" b="1" kern="150" dirty="0">
                        <a:effectLst/>
                      </a:endParaRPr>
                    </a:p>
                    <a:p>
                      <a:pPr marL="262890"/>
                      <a:endParaRPr lang="ru-RU" sz="1800" b="1" kern="150" dirty="0">
                        <a:effectLst/>
                      </a:endParaRPr>
                    </a:p>
                    <a:p>
                      <a:pPr marL="262890"/>
                      <a:r>
                        <a:rPr lang="ru-RU" sz="1800" b="1" kern="150" dirty="0">
                          <a:effectLst/>
                        </a:rPr>
                        <a:t>Баскетбол</a:t>
                      </a:r>
                      <a:endParaRPr lang="ru-RU" sz="1800" b="1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50">
                          <a:effectLst/>
                        </a:rPr>
                        <a:t>Бобин Иван Анатольевич, тренер-преподаватель МОУ ДО «ДЮСШ», член жюри</a:t>
                      </a:r>
                      <a:endParaRPr lang="ru-RU" sz="1800" b="1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8836686"/>
                  </a:ext>
                </a:extLst>
              </a:tr>
              <a:tr h="8610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50">
                          <a:effectLst/>
                        </a:rPr>
                        <a:t>Гурков Иван Федорович, учитель МОУ «Киргинская СОШ» член жюри</a:t>
                      </a:r>
                      <a:endParaRPr lang="ru-RU" sz="1800" b="1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000788"/>
                  </a:ext>
                </a:extLst>
              </a:tr>
              <a:tr h="8610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50">
                          <a:effectLst/>
                        </a:rPr>
                        <a:t>Дымшаков Михаил Сергеевич, учитель МОУ «Бердюгинская СОШ», член жюри</a:t>
                      </a:r>
                      <a:endParaRPr lang="ru-RU" sz="1800" b="1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14468881"/>
                  </a:ext>
                </a:extLst>
              </a:tr>
              <a:tr h="8610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50" dirty="0">
                          <a:effectLst/>
                        </a:rPr>
                        <a:t>Грозных Анастасия Андреевна, учитель МОУ «</a:t>
                      </a:r>
                      <a:r>
                        <a:rPr lang="ru-RU" sz="1800" b="1" kern="150" dirty="0" err="1">
                          <a:effectLst/>
                        </a:rPr>
                        <a:t>Зайковская</a:t>
                      </a:r>
                      <a:r>
                        <a:rPr lang="ru-RU" sz="1800" b="1" kern="150" dirty="0">
                          <a:effectLst/>
                        </a:rPr>
                        <a:t> СОШ» № 1 член жюри</a:t>
                      </a:r>
                      <a:endParaRPr lang="ru-RU" sz="1800" b="1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7778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81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A2DC1588-D192-4FCA-8EF7-C2137496A6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735581"/>
              </p:ext>
            </p:extLst>
          </p:nvPr>
        </p:nvGraphicFramePr>
        <p:xfrm>
          <a:off x="1187624" y="2996952"/>
          <a:ext cx="7488832" cy="31017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957607874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3131477714"/>
                    </a:ext>
                  </a:extLst>
                </a:gridCol>
              </a:tblGrid>
              <a:tr h="1378552">
                <a:tc rowSpan="3">
                  <a:txBody>
                    <a:bodyPr/>
                    <a:lstStyle/>
                    <a:p>
                      <a:pPr marL="262890"/>
                      <a:endParaRPr lang="ru-RU" sz="2000" b="1" kern="150" dirty="0">
                        <a:effectLst/>
                      </a:endParaRPr>
                    </a:p>
                    <a:p>
                      <a:pPr marL="262890"/>
                      <a:endParaRPr lang="ru-RU" sz="2000" b="1" kern="150" dirty="0">
                        <a:effectLst/>
                      </a:endParaRPr>
                    </a:p>
                    <a:p>
                      <a:pPr marL="262890"/>
                      <a:endParaRPr lang="ru-RU" sz="2000" b="1" kern="150" dirty="0">
                        <a:effectLst/>
                      </a:endParaRPr>
                    </a:p>
                    <a:p>
                      <a:pPr marL="262890"/>
                      <a:endParaRPr lang="ru-RU" sz="2000" b="1" kern="150" dirty="0">
                        <a:effectLst/>
                      </a:endParaRPr>
                    </a:p>
                    <a:p>
                      <a:pPr marL="262890"/>
                      <a:r>
                        <a:rPr lang="ru-RU" sz="2000" b="1" kern="150" dirty="0">
                          <a:effectLst/>
                        </a:rPr>
                        <a:t>Легкая атлетика</a:t>
                      </a:r>
                      <a:endParaRPr lang="ru-RU" sz="2000" b="1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r>
                        <a:rPr lang="ru-RU" sz="2000" b="1" kern="150">
                          <a:effectLst/>
                        </a:rPr>
                        <a:t>Огородников Александр Владимирович, учитель МОУ «Речкаловская СОШ», член жюри</a:t>
                      </a:r>
                      <a:endParaRPr lang="ru-RU" sz="2000" b="1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6740244"/>
                  </a:ext>
                </a:extLst>
              </a:tr>
              <a:tr h="10339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50">
                          <a:effectLst/>
                        </a:rPr>
                        <a:t>Чернов Федор Владимирович, учитель МОУ «Пионерская СОШ», член жюри</a:t>
                      </a:r>
                      <a:endParaRPr lang="ru-RU" sz="2000" b="1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1973618"/>
                  </a:ext>
                </a:extLst>
              </a:tr>
              <a:tr h="6892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50" dirty="0" err="1">
                          <a:effectLst/>
                        </a:rPr>
                        <a:t>Вялкова</a:t>
                      </a:r>
                      <a:r>
                        <a:rPr lang="ru-RU" sz="2000" b="1" kern="150" dirty="0">
                          <a:effectLst/>
                        </a:rPr>
                        <a:t> Полина Сергеевна МОУ «Гаевская ООШ» член жюри</a:t>
                      </a:r>
                      <a:endParaRPr lang="ru-RU" sz="2000" b="1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8046895"/>
                  </a:ext>
                </a:extLst>
              </a:tr>
            </a:tbl>
          </a:graphicData>
        </a:graphic>
      </p:graphicFrame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D474C0F0-F99F-425E-9117-94D6BAA90D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60040"/>
            <a:ext cx="2862148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57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ED710342-280F-482F-95E6-7F0216776D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4624"/>
            <a:ext cx="2667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72140E60-CA83-4BE2-8E9A-BF045C60A2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6956"/>
              </p:ext>
            </p:extLst>
          </p:nvPr>
        </p:nvGraphicFramePr>
        <p:xfrm>
          <a:off x="971600" y="2636912"/>
          <a:ext cx="7632848" cy="3657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16424">
                  <a:extLst>
                    <a:ext uri="{9D8B030D-6E8A-4147-A177-3AD203B41FA5}">
                      <a16:colId xmlns:a16="http://schemas.microsoft.com/office/drawing/2014/main" val="3780946127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val="3356276859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marL="262890"/>
                      <a:endParaRPr lang="ru-RU" sz="2000" b="1" kern="150" dirty="0">
                        <a:effectLst/>
                      </a:endParaRPr>
                    </a:p>
                    <a:p>
                      <a:pPr marL="262890"/>
                      <a:endParaRPr lang="ru-RU" sz="2000" b="1" kern="150" dirty="0">
                        <a:effectLst/>
                      </a:endParaRPr>
                    </a:p>
                    <a:p>
                      <a:pPr marL="262890"/>
                      <a:endParaRPr lang="ru-RU" sz="2000" b="1" kern="150" dirty="0">
                        <a:effectLst/>
                      </a:endParaRPr>
                    </a:p>
                    <a:p>
                      <a:pPr marL="262890"/>
                      <a:endParaRPr lang="ru-RU" sz="2000" b="1" kern="150" dirty="0">
                        <a:effectLst/>
                      </a:endParaRPr>
                    </a:p>
                    <a:p>
                      <a:pPr marL="262890"/>
                      <a:r>
                        <a:rPr lang="ru-RU" sz="2000" b="1" kern="150" dirty="0">
                          <a:effectLst/>
                        </a:rPr>
                        <a:t>Теория</a:t>
                      </a:r>
                      <a:endParaRPr lang="ru-RU" sz="2000" b="1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r>
                        <a:rPr lang="ru-RU" sz="2000" b="1" kern="150" dirty="0" err="1">
                          <a:effectLst/>
                        </a:rPr>
                        <a:t>Большедворова</a:t>
                      </a:r>
                      <a:r>
                        <a:rPr lang="ru-RU" sz="2000" b="1" kern="150" dirty="0">
                          <a:effectLst/>
                        </a:rPr>
                        <a:t> Марина Анатольевна, учитель МАОУ </a:t>
                      </a:r>
                      <a:r>
                        <a:rPr lang="ru-RU" sz="2000" b="1" kern="150" dirty="0" err="1">
                          <a:effectLst/>
                        </a:rPr>
                        <a:t>Черновская</a:t>
                      </a:r>
                      <a:r>
                        <a:rPr lang="ru-RU" sz="2000" b="1" kern="150" dirty="0">
                          <a:effectLst/>
                        </a:rPr>
                        <a:t> СОШ, член жюри</a:t>
                      </a:r>
                      <a:endParaRPr lang="ru-RU" sz="2000" b="1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11863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50">
                          <a:effectLst/>
                        </a:rPr>
                        <a:t>Шмакова Эльвира Францевна, учитель МОУ «Килачевская СОШ», член жюри</a:t>
                      </a:r>
                      <a:endParaRPr lang="ru-RU" sz="2000" b="1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55739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50">
                          <a:effectLst/>
                        </a:rPr>
                        <a:t>Скутина Мария Ивановна, учитель МОУ «Горкинская ООШ», член жюри</a:t>
                      </a:r>
                      <a:endParaRPr lang="ru-RU" sz="2000" b="1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89949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664210"/>
                      <a:r>
                        <a:rPr lang="ru-RU" sz="2000" b="1" kern="150">
                          <a:effectLst/>
                        </a:rPr>
                        <a:t> </a:t>
                      </a:r>
                      <a:endParaRPr lang="ru-RU" sz="2000" b="1" kern="15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r>
                        <a:rPr lang="ru-RU" sz="2000" b="1" kern="150" dirty="0" err="1">
                          <a:effectLst/>
                        </a:rPr>
                        <a:t>Воржев</a:t>
                      </a:r>
                      <a:r>
                        <a:rPr lang="ru-RU" sz="2000" b="1" kern="150" dirty="0">
                          <a:effectLst/>
                        </a:rPr>
                        <a:t> Вадим Евгеньевич, учитель МОУ «</a:t>
                      </a:r>
                      <a:r>
                        <a:rPr lang="ru-RU" sz="2000" b="1" kern="150" dirty="0" err="1">
                          <a:effectLst/>
                        </a:rPr>
                        <a:t>Дубская</a:t>
                      </a:r>
                      <a:r>
                        <a:rPr lang="ru-RU" sz="2000" b="1" kern="150" dirty="0">
                          <a:effectLst/>
                        </a:rPr>
                        <a:t> СОШ», член жюри</a:t>
                      </a:r>
                      <a:endParaRPr lang="ru-RU" sz="2000" b="1" kern="150" dirty="0">
                        <a:solidFill>
                          <a:srgbClr val="000000"/>
                        </a:solidFill>
                        <a:effectLst/>
                        <a:latin typeface="Liberation Serif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61463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271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A51184-025C-4BEB-9076-4A49D800DA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12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6632" y="116632"/>
            <a:ext cx="7543800" cy="1450757"/>
          </a:xfrm>
        </p:spPr>
        <p:txBody>
          <a:bodyPr/>
          <a:lstStyle/>
          <a:p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199295"/>
              </p:ext>
            </p:extLst>
          </p:nvPr>
        </p:nvGraphicFramePr>
        <p:xfrm>
          <a:off x="457200" y="1417640"/>
          <a:ext cx="8003232" cy="42561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34014">
                  <a:extLst>
                    <a:ext uri="{9D8B030D-6E8A-4147-A177-3AD203B41FA5}">
                      <a16:colId xmlns:a16="http://schemas.microsoft.com/office/drawing/2014/main" val="2465246546"/>
                    </a:ext>
                  </a:extLst>
                </a:gridCol>
                <a:gridCol w="6169218">
                  <a:extLst>
                    <a:ext uri="{9D8B030D-6E8A-4147-A177-3AD203B41FA5}">
                      <a16:colId xmlns:a16="http://schemas.microsoft.com/office/drawing/2014/main" val="4129055651"/>
                    </a:ext>
                  </a:extLst>
                </a:gridCol>
              </a:tblGrid>
              <a:tr h="6472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органичность, ответ</a:t>
                      </a:r>
                      <a:endParaRPr lang="ru-RU" sz="3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02923947"/>
                  </a:ext>
                </a:extLst>
              </a:tr>
              <a:tr h="6472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3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цифра, ценность</a:t>
                      </a:r>
                      <a:endParaRPr lang="ru-RU" sz="3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7476220"/>
                  </a:ext>
                </a:extLst>
              </a:tr>
              <a:tr h="6472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3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единство</a:t>
                      </a:r>
                      <a:endParaRPr lang="ru-RU" sz="3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9981937"/>
                  </a:ext>
                </a:extLst>
              </a:tr>
              <a:tr h="6472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3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независимость</a:t>
                      </a:r>
                      <a:endParaRPr lang="ru-RU" sz="3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1112292"/>
                  </a:ext>
                </a:extLst>
              </a:tr>
              <a:tr h="6472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3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качество, комментарий</a:t>
                      </a:r>
                      <a:endParaRPr lang="ru-RU" sz="3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6471005"/>
                  </a:ext>
                </a:extLst>
              </a:tr>
              <a:tr h="6472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</a:t>
                      </a:r>
                      <a:endParaRPr lang="ru-RU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8442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255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02AAE60F-697B-4D65-B4C3-7054F78CA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676"/>
            <a:ext cx="9147572" cy="685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199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503040" y="1340768"/>
            <a:ext cx="8640960" cy="5361459"/>
          </a:xfrm>
        </p:spPr>
        <p:txBody>
          <a:bodyPr/>
          <a:lstStyle/>
          <a:p>
            <a:pPr marL="0" indent="0" algn="just">
              <a:buNone/>
            </a:pPr>
            <a:r>
              <a:rPr lang="ru-RU" altLang="ru-RU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Оценивание</a:t>
            </a:r>
            <a:r>
              <a:rPr lang="ru-RU" altLang="ru-RU" dirty="0">
                <a:solidFill>
                  <a:srgbClr val="004F8A"/>
                </a:solidFill>
                <a:latin typeface="Bookman Old Style" panose="02050604050505020204" pitchFamily="18" charset="0"/>
              </a:rPr>
              <a:t> - это способ текущего контроля учебных достижений обучающегося.  </a:t>
            </a:r>
          </a:p>
          <a:p>
            <a:pPr marL="0" indent="0" algn="just">
              <a:buNone/>
            </a:pPr>
            <a:r>
              <a:rPr lang="ru-RU" altLang="ru-RU" dirty="0">
                <a:solidFill>
                  <a:srgbClr val="004F8A"/>
                </a:solidFill>
                <a:latin typeface="Bookman Old Style" panose="02050604050505020204" pitchFamily="18" charset="0"/>
              </a:rPr>
              <a:t>Оно проводится учителем и предполагает систематическую проверку, а также оценку письменных работ и устных ответов ученика.</a:t>
            </a:r>
          </a:p>
        </p:txBody>
      </p:sp>
    </p:spTree>
    <p:extLst>
      <p:ext uri="{BB962C8B-B14F-4D97-AF65-F5344CB8AC3E}">
        <p14:creationId xmlns:p14="http://schemas.microsoft.com/office/powerpoint/2010/main" val="117675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2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Нормативные документы по оцениванию:</a:t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752" y="1395012"/>
            <a:ext cx="9036496" cy="6354468"/>
          </a:xfrm>
        </p:spPr>
        <p:txBody>
          <a:bodyPr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статьи 28, 58, 59 Федерального закона от 29.12.2012 № 273-ФЗ «Об образовании в РФ»;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30.3 ФГОС НОО, утвержденного приказом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31.05.2021 № 286;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31.3 ФГОС ООО, утвержденного приказом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31.05.2021 № 287;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19.9 ФГОС НОО, утвержденного приказом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06.10.2009 № 373;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18.1.3 ФГОС ООО, утвержденного приказом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17.12.2010 № 1897;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18.1.3 ФГОС СОО, утвержденного приказом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17.05.2012 № 413;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19 ФОП НОО, утвержденной приказом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18.05.2023 № 372;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18 ФОП ООО, утвержденной приказом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18.05.2023 № 370;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18 ФОП СОО, утвержденной приказом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18.05.2023 № 371;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по системе оценки достижения обучающимися планируемых результатов освоения программ начального общего, основного общего и среднего общего образования (письмо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13.01.2023 № 03-49);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по организации контрольно-оценочной деятельности в начальной школе Института стратегии развития образования РАО (edsoo.ru);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по системе оценки достижения планируемых предметных результатов освоения учебных предметов Института стратегии развития образования РАО (edsoo.ru).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47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-1611560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60648"/>
            <a:ext cx="7776864" cy="6264696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>
                <a:solidFill>
                  <a:srgbClr val="004F8A"/>
                </a:solidFill>
                <a:latin typeface="Bookman Old Style" panose="02050604050505020204" pitchFamily="18" charset="0"/>
              </a:rPr>
              <a:t>Новый стандарт предлагает </a:t>
            </a:r>
            <a:r>
              <a:rPr lang="ru-RU" sz="2000" i="1" dirty="0">
                <a:solidFill>
                  <a:srgbClr val="004F8A"/>
                </a:solidFill>
                <a:latin typeface="Bookman Old Style" panose="02050604050505020204" pitchFamily="18" charset="0"/>
              </a:rPr>
              <a:t>принципиально переосмыслить, а по сути изменить традиционную оценочно-отметочную шкалу</a:t>
            </a:r>
            <a:r>
              <a:rPr lang="ru-RU" sz="2000" dirty="0">
                <a:solidFill>
                  <a:srgbClr val="004F8A"/>
                </a:solidFill>
                <a:latin typeface="Bookman Old Style" panose="02050604050505020204" pitchFamily="18" charset="0"/>
              </a:rPr>
              <a:t> (так называемую «пятибалльную»). Традиционная система оценивания была построена по принципу «вычитания»: решение учеником учебной задачи сравнивалось с неким образцом «идеального решения», искались ошибки </a:t>
            </a:r>
            <a:r>
              <a:rPr lang="ru-RU" sz="2000" dirty="0">
                <a:solidFill>
                  <a:srgbClr val="004F8A"/>
                </a:solidFill>
                <a:latin typeface="Bookman Old Style" panose="02050604050505020204" pitchFamily="18" charset="0"/>
                <a:sym typeface="Symbol"/>
              </a:rPr>
              <a:t></a:t>
            </a:r>
            <a:r>
              <a:rPr lang="ru-RU" sz="2000" dirty="0">
                <a:solidFill>
                  <a:srgbClr val="004F8A"/>
                </a:solidFill>
                <a:latin typeface="Bookman Old Style" panose="02050604050505020204" pitchFamily="18" charset="0"/>
              </a:rPr>
              <a:t> несовпадение с образцом, чтобы понизить отметку («не ставить же всем пятерки!»). Подобный подход ориентировал на поиск неудачи, отрицательно сказывался на мотивации ученика, его личностной самооценке. Ученик проходил путь поражений, путь вниз, а не продвижение вперед.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rgbClr val="004F8A"/>
                </a:solidFill>
                <a:latin typeface="Bookman Old Style" panose="02050604050505020204" pitchFamily="18" charset="0"/>
              </a:rPr>
              <a:t>Вместо этого  современная система оценивания предлагает переосмыслить шкалу </a:t>
            </a:r>
            <a:r>
              <a:rPr lang="ru-RU" sz="2000" i="1" dirty="0">
                <a:solidFill>
                  <a:srgbClr val="004F8A"/>
                </a:solidFill>
                <a:latin typeface="Bookman Old Style" panose="02050604050505020204" pitchFamily="18" charset="0"/>
              </a:rPr>
              <a:t>по принципу «прибавления» и «</a:t>
            </a:r>
            <a:r>
              <a:rPr lang="ru-RU" sz="2000" i="1" dirty="0" err="1">
                <a:solidFill>
                  <a:srgbClr val="004F8A"/>
                </a:solidFill>
                <a:latin typeface="Bookman Old Style" panose="02050604050505020204" pitchFamily="18" charset="0"/>
              </a:rPr>
              <a:t>уровнего</a:t>
            </a:r>
            <a:r>
              <a:rPr lang="ru-RU" sz="2000" i="1" dirty="0">
                <a:solidFill>
                  <a:srgbClr val="004F8A"/>
                </a:solidFill>
                <a:latin typeface="Bookman Old Style" panose="02050604050505020204" pitchFamily="18" charset="0"/>
              </a:rPr>
              <a:t> подхода»</a:t>
            </a:r>
            <a:r>
              <a:rPr lang="ru-RU" sz="2000" dirty="0">
                <a:solidFill>
                  <a:srgbClr val="004F8A"/>
                </a:solidFill>
                <a:latin typeface="Bookman Old Style" panose="02050604050505020204" pitchFamily="18" charset="0"/>
              </a:rPr>
              <a:t> – решение учеником даже простой учебной задачи, части задачи оценивать как безусловный успех, но на элементарном уровне, за которым следует более высокий уровень, к нему ученик может стремиться. </a:t>
            </a:r>
          </a:p>
          <a:p>
            <a:pPr algn="just"/>
            <a:endParaRPr lang="ru-RU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23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914400" y="620688"/>
            <a:ext cx="8229600" cy="1143000"/>
          </a:xfrm>
        </p:spPr>
        <p:txBody>
          <a:bodyPr/>
          <a:lstStyle/>
          <a:p>
            <a:r>
              <a:rPr lang="ru-RU" sz="3600" b="1" dirty="0">
                <a:solidFill>
                  <a:srgbClr val="004F8A"/>
                </a:solidFill>
                <a:latin typeface="Bookman Old Style" panose="02050604050505020204" pitchFamily="18" charset="0"/>
              </a:rPr>
              <a:t>ЧТО ОЦЕНИВАЕМ? </a:t>
            </a:r>
            <a:br>
              <a:rPr lang="ru-RU" sz="3600" b="1" dirty="0">
                <a:solidFill>
                  <a:srgbClr val="004F8A"/>
                </a:solidFill>
                <a:latin typeface="Bookman Old Style" panose="02050604050505020204" pitchFamily="18" charset="0"/>
              </a:rPr>
            </a:br>
            <a:r>
              <a:rPr lang="ru-RU" sz="3200" dirty="0">
                <a:solidFill>
                  <a:srgbClr val="004F8A"/>
                </a:solidFill>
                <a:latin typeface="Bookman Old Style" panose="02050604050505020204" pitchFamily="18" charset="0"/>
              </a:rPr>
              <a:t>Оцениваем планируемые результаты</a:t>
            </a:r>
            <a:endParaRPr lang="ru-RU" altLang="ru-RU" sz="3600" dirty="0">
              <a:solidFill>
                <a:srgbClr val="004F8A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" name="Блок-схема: процесс 1"/>
          <p:cNvSpPr/>
          <p:nvPr/>
        </p:nvSpPr>
        <p:spPr>
          <a:xfrm>
            <a:off x="3707904" y="5013176"/>
            <a:ext cx="2880320" cy="1075751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800" b="1" i="1" dirty="0">
                <a:latin typeface="Book Antiqua" panose="02040602050305030304" pitchFamily="18" charset="0"/>
              </a:rPr>
              <a:t>личностные</a:t>
            </a:r>
            <a:endParaRPr lang="ru-RU" sz="2800" b="1" dirty="0">
              <a:latin typeface="Book Antiqua" panose="02040602050305030304" pitchFamily="18" charset="0"/>
            </a:endParaRPr>
          </a:p>
        </p:txBody>
      </p:sp>
      <p:sp>
        <p:nvSpPr>
          <p:cNvPr id="3" name="Блок-схема: процесс 2"/>
          <p:cNvSpPr/>
          <p:nvPr/>
        </p:nvSpPr>
        <p:spPr>
          <a:xfrm>
            <a:off x="5652120" y="3391604"/>
            <a:ext cx="3312368" cy="1152128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800" b="1" i="1" dirty="0" err="1">
                <a:latin typeface="Book Antiqua" panose="02040602050305030304" pitchFamily="18" charset="0"/>
              </a:rPr>
              <a:t>метапредметные</a:t>
            </a:r>
            <a:endParaRPr lang="ru-RU" sz="2800" b="1" dirty="0">
              <a:latin typeface="Book Antiqua" panose="02040602050305030304" pitchFamily="18" charset="0"/>
            </a:endParaRPr>
          </a:p>
        </p:txBody>
      </p:sp>
      <p:sp>
        <p:nvSpPr>
          <p:cNvPr id="4" name="Блок-схема: процесс 3"/>
          <p:cNvSpPr/>
          <p:nvPr/>
        </p:nvSpPr>
        <p:spPr>
          <a:xfrm>
            <a:off x="1331640" y="3349008"/>
            <a:ext cx="2880320" cy="1152128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800" b="1" i="1" dirty="0">
                <a:latin typeface="Book Antiqua" panose="02040602050305030304" pitchFamily="18" charset="0"/>
              </a:rPr>
              <a:t>предметные</a:t>
            </a:r>
            <a:endParaRPr lang="ru-RU" sz="2800" b="1" dirty="0">
              <a:latin typeface="Book Antiqua" panose="02040602050305030304" pitchFamily="18" charset="0"/>
            </a:endParaRPr>
          </a:p>
        </p:txBody>
      </p:sp>
      <p:sp>
        <p:nvSpPr>
          <p:cNvPr id="6" name="Выгнутая влево стрелка 5"/>
          <p:cNvSpPr/>
          <p:nvPr/>
        </p:nvSpPr>
        <p:spPr>
          <a:xfrm>
            <a:off x="2195736" y="1844824"/>
            <a:ext cx="1091560" cy="150418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право стрелка 6"/>
          <p:cNvSpPr/>
          <p:nvPr/>
        </p:nvSpPr>
        <p:spPr>
          <a:xfrm>
            <a:off x="6870536" y="1844824"/>
            <a:ext cx="1085840" cy="154678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860032" y="1844824"/>
            <a:ext cx="409190" cy="30548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52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2568</TotalTime>
  <Words>1959</Words>
  <Application>Microsoft Office PowerPoint</Application>
  <PresentationFormat>Экран (4:3)</PresentationFormat>
  <Paragraphs>222</Paragraphs>
  <Slides>50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8" baseType="lpstr">
      <vt:lpstr>Arial</vt:lpstr>
      <vt:lpstr>Book Antiqua</vt:lpstr>
      <vt:lpstr>Bookman Old Style</vt:lpstr>
      <vt:lpstr>Calibri</vt:lpstr>
      <vt:lpstr>Calibri Light</vt:lpstr>
      <vt:lpstr>Liberation Serif</vt:lpstr>
      <vt:lpstr>Times New Roman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</vt:lpstr>
      <vt:lpstr>Презентация PowerPoint</vt:lpstr>
      <vt:lpstr>Нормативные документы по оцениванию: </vt:lpstr>
      <vt:lpstr>Презентация PowerPoint</vt:lpstr>
      <vt:lpstr>ЧТО ОЦЕНИВАЕМ?  Оцениваем планируемые результаты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Практическое задание</vt:lpstr>
      <vt:lpstr>КРИТЕРИИ ОЦЕНИВАНИЯ</vt:lpstr>
      <vt:lpstr>КРИТЕРИАЛЬНОЕ ОЦЕНИВАНИЕ:</vt:lpstr>
      <vt:lpstr>Презентация PowerPoint</vt:lpstr>
      <vt:lpstr>Почему критериальное оценивание лучше традиционного? </vt:lpstr>
      <vt:lpstr>Что еще поможет ребенку получить высший балл?</vt:lpstr>
      <vt:lpstr>Преимущества для обучающихся </vt:lpstr>
      <vt:lpstr>Презентация PowerPoint</vt:lpstr>
      <vt:lpstr>КОНСТАТИРУЮЩЕЕ ОЦЕНИВАНИЕ</vt:lpstr>
      <vt:lpstr>РАЗРАБОТКА КИМов</vt:lpstr>
      <vt:lpstr>МОНИТОРИНГ ОБРАЗОВАТЕЛЬНЫХ РЕЗУЛЬТАТОВ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VR-тренажёр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Кирилл</cp:lastModifiedBy>
  <cp:revision>80</cp:revision>
  <dcterms:created xsi:type="dcterms:W3CDTF">2014-06-24T15:51:35Z</dcterms:created>
  <dcterms:modified xsi:type="dcterms:W3CDTF">2024-11-02T03:40:57Z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148641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