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8D61E-EFB8-483A-8C47-3646F50C6E95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A39DB-C014-4635-985A-B6675C530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69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A39DB-C014-4635-985A-B6675C53039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35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29ABA-A85E-4BEB-86E9-BFEF433124AF}" type="datetime1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494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C76F-B3AE-4F26-8E5D-3998520FA514}" type="datetime1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079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4B0AA-76D5-4744-9934-25A0C8520781}" type="datetime1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44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D41CE-6E25-4190-AF3B-E907F3EB3E0E}" type="datetime1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22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2BC9A-24E2-4F19-A40A-37C62A527A80}" type="datetime1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9698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07487-5422-4A89-BD9A-1E570719886D}" type="datetime1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487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C652-B533-4680-9C20-20CA7D28EDB9}" type="datetime1">
              <a:rPr lang="ru-RU" smtClean="0"/>
              <a:t>16.02.2025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00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CE12-DBA9-4115-8685-B99672C3CBD8}" type="datetime1">
              <a:rPr lang="ru-RU" smtClean="0"/>
              <a:t>16.02.2025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425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1650-9E24-43F4-A931-B1662241FAEF}" type="datetime1">
              <a:rPr lang="ru-RU" smtClean="0"/>
              <a:t>16.02.2025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344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EF0D988-F606-48ED-8FF4-9A65D7155FE4}" type="datetime1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09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A6DF0-4BA7-4DC5-B49E-4B6DA25C2183}" type="datetime1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499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801C0D7-B413-49A2-81AF-92CD23734E3F}" type="datetime1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1D9E5C-227A-43A1-A5FB-DD5ADA54DFE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32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432" y="990772"/>
            <a:ext cx="10058400" cy="3566160"/>
          </a:xfrm>
        </p:spPr>
        <p:txBody>
          <a:bodyPr>
            <a:noAutofit/>
          </a:bodyPr>
          <a:lstStyle/>
          <a:p>
            <a:pPr algn="r"/>
            <a:r>
              <a:rPr lang="ru-RU" sz="6600" dirty="0" smtClean="0"/>
              <a:t>Реализация системы </a:t>
            </a:r>
            <a:r>
              <a:rPr lang="ru-RU" sz="6600" dirty="0" err="1" smtClean="0"/>
              <a:t>критериального</a:t>
            </a:r>
            <a:r>
              <a:rPr lang="ru-RU" sz="6600" dirty="0" smtClean="0"/>
              <a:t> оценивания в условиях реализации обновленных ФГОС НОО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7280" y="4970776"/>
            <a:ext cx="10058400" cy="1143000"/>
          </a:xfrm>
        </p:spPr>
        <p:txBody>
          <a:bodyPr/>
          <a:lstStyle/>
          <a:p>
            <a:pPr algn="r"/>
            <a:r>
              <a:rPr lang="ru-RU" dirty="0" err="1" smtClean="0"/>
              <a:t>Стюфеева</a:t>
            </a:r>
            <a:r>
              <a:rPr lang="ru-RU" dirty="0" smtClean="0"/>
              <a:t> Дарья Андреевна, </a:t>
            </a:r>
          </a:p>
          <a:p>
            <a:pPr algn="r"/>
            <a:r>
              <a:rPr lang="ru-RU" dirty="0" smtClean="0"/>
              <a:t>Учитель начальных классов, МОУ «Пионерская СОШ»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29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9" r="28235" b="3090"/>
          <a:stretch/>
        </p:blipFill>
        <p:spPr bwMode="auto">
          <a:xfrm>
            <a:off x="1991544" y="1340768"/>
            <a:ext cx="7632848" cy="455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3284" y="235760"/>
            <a:ext cx="10058400" cy="854297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Кодификатор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495600" y="2276872"/>
            <a:ext cx="2520280" cy="115212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56440" flipH="1">
            <a:off x="4881234" y="1939690"/>
            <a:ext cx="3893299" cy="432048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08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9042" y="244699"/>
            <a:ext cx="10058400" cy="8223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Содержание обучения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11176" r="34509" b="5631"/>
          <a:stretch/>
        </p:blipFill>
        <p:spPr bwMode="auto">
          <a:xfrm>
            <a:off x="2063553" y="1259882"/>
            <a:ext cx="5813891" cy="542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 rot="556440" flipH="1">
            <a:off x="4832381" y="2334900"/>
            <a:ext cx="3893299" cy="432048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75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3" t="11093" r="29343" b="4791"/>
          <a:stretch/>
        </p:blipFill>
        <p:spPr bwMode="auto">
          <a:xfrm>
            <a:off x="2783632" y="1484784"/>
            <a:ext cx="6264696" cy="491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3437" y="-113232"/>
            <a:ext cx="10058400" cy="144938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Содержание обучения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31704" y="2636912"/>
            <a:ext cx="5040560" cy="86409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58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92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Тематическое планирование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" t="12150" r="23350" b="8800"/>
          <a:stretch/>
        </p:blipFill>
        <p:spPr bwMode="auto">
          <a:xfrm>
            <a:off x="1918432" y="1016757"/>
            <a:ext cx="7829116" cy="482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655840" y="2204814"/>
            <a:ext cx="2160240" cy="216029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69698" y="6009587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?</a:t>
            </a:r>
            <a:r>
              <a:rPr lang="ru-RU" sz="3200" dirty="0">
                <a:solidFill>
                  <a:srgbClr val="7030A0"/>
                </a:solidFill>
              </a:rPr>
              <a:t> Сколько здесь единиц содержания?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6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3" r="17070"/>
          <a:stretch/>
        </p:blipFill>
        <p:spPr bwMode="auto">
          <a:xfrm>
            <a:off x="1524001" y="1207363"/>
            <a:ext cx="8771138" cy="474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0558" y="199252"/>
            <a:ext cx="10058400" cy="84808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Кодификатор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71864" y="2420888"/>
            <a:ext cx="2592288" cy="252028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9790665" flipH="1">
            <a:off x="6863967" y="738545"/>
            <a:ext cx="3024336" cy="432048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89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189505"/>
            <a:ext cx="10058400" cy="144938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Предметные результаты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11176" r="34509" b="5631"/>
          <a:stretch/>
        </p:blipFill>
        <p:spPr bwMode="auto">
          <a:xfrm>
            <a:off x="2063553" y="1259882"/>
            <a:ext cx="5813891" cy="542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 rot="19790665" flipH="1">
            <a:off x="4487701" y="5078458"/>
            <a:ext cx="3024336" cy="432048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8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7" t="31773" r="31259" b="6949"/>
          <a:stretch/>
        </p:blipFill>
        <p:spPr bwMode="auto">
          <a:xfrm>
            <a:off x="2026601" y="1340768"/>
            <a:ext cx="794796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17" y="-315416"/>
            <a:ext cx="10058400" cy="144938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Предметные результаты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95600" y="1988840"/>
            <a:ext cx="7200800" cy="1800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78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21" b="5508"/>
          <a:stretch/>
        </p:blipFill>
        <p:spPr bwMode="auto">
          <a:xfrm>
            <a:off x="1631504" y="1412776"/>
            <a:ext cx="8123068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375" y="265409"/>
            <a:ext cx="10058400" cy="886719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Кодификатор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14259" y="3573016"/>
            <a:ext cx="2592288" cy="252028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8928203" flipH="1" flipV="1">
            <a:off x="7880690" y="1452476"/>
            <a:ext cx="2882897" cy="519991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53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3133" y="-45085"/>
            <a:ext cx="10058400" cy="144938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Кодификатор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8" r="27803" b="31672"/>
          <a:stretch/>
        </p:blipFill>
        <p:spPr bwMode="auto">
          <a:xfrm>
            <a:off x="1557168" y="2100550"/>
            <a:ext cx="8133892" cy="294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трелка вправо 6"/>
          <p:cNvSpPr/>
          <p:nvPr/>
        </p:nvSpPr>
        <p:spPr>
          <a:xfrm rot="18323747" flipH="1" flipV="1">
            <a:off x="8307862" y="974528"/>
            <a:ext cx="2514074" cy="519991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56240" y="3068960"/>
            <a:ext cx="1122314" cy="187220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38903"/>
              </p:ext>
            </p:extLst>
          </p:nvPr>
        </p:nvGraphicFramePr>
        <p:xfrm>
          <a:off x="193180" y="334852"/>
          <a:ext cx="11526594" cy="58559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2583"/>
                <a:gridCol w="476519"/>
                <a:gridCol w="3129566"/>
                <a:gridCol w="540913"/>
                <a:gridCol w="4775914"/>
                <a:gridCol w="1921099"/>
              </a:tblGrid>
              <a:tr h="10947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Краткое название темы, количество часов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№ СО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Единицы учебного содержания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№ ОР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Критерий предметного образовательного результата (ОР)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Вид образовательного результата</a:t>
                      </a:r>
                      <a:endParaRPr lang="ru-RU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11808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Творчество И.А. Крылова (4 час)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3.1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Представление о басне как </a:t>
                      </a:r>
                      <a:r>
                        <a:rPr lang="ru-RU" sz="1400" dirty="0" err="1">
                          <a:effectLst/>
                          <a:latin typeface="+mn-lt"/>
                        </a:rPr>
                        <a:t>лиро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- эпическом жанре. Расширение круга чтения басен на примере произведений А.И. Крылова, И.И. </a:t>
                      </a:r>
                      <a:r>
                        <a:rPr lang="ru-RU" sz="1400" dirty="0" err="1">
                          <a:effectLst/>
                          <a:latin typeface="+mn-lt"/>
                        </a:rPr>
                        <a:t>Хемницера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, Л.Н. Толстого, С.В. Михалкова и других баснописцев. 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3.1.1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Знать жанровые особенности басни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понятие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529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 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3.1.2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Знать историю происхождения жанра; называть баснописцев (А.И. Крылова, И.И. </a:t>
                      </a:r>
                      <a:r>
                        <a:rPr lang="ru-RU" sz="1400" dirty="0" err="1">
                          <a:effectLst/>
                          <a:latin typeface="+mn-lt"/>
                        </a:rPr>
                        <a:t>Хемницера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, Л.Н. Толстого, С.В. Михалкова )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факт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2464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3.1.3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Знать о творчестве </a:t>
                      </a:r>
                      <a:r>
                        <a:rPr lang="ru-RU" sz="1400" dirty="0" err="1">
                          <a:effectLst/>
                          <a:latin typeface="+mn-lt"/>
                        </a:rPr>
                        <a:t>И.А.Крылова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факт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5614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3.1.4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Уметь выразительно читать басни: «Стрекоза и Муравей», И. И. Хемницер. «Стрекоза», Л. Н. Толстой. «Стрекоза и муравьи»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умение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7392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3.2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Басни стихотворные и прозаические. Развитие событий в басне, её герои (положительные, отрицательные). Аллегория в баснях. 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3.2.1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Уметь давать характеристику героя (положительный или отрицательный)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умение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492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3.3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Сравнение басен: назначение, темы и герои, особенности языка 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3.3.1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Уметь сравненивать басни (сюжет, мораль, форма, герои)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умение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  <a:tr h="492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400">
                        <a:effectLst/>
                        <a:latin typeface="+mn-lt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3.3.2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Уметь находить в тексте морали (поучения) и крылатых выражений.</a:t>
                      </a:r>
                      <a:endParaRPr lang="ru-RU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умение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077" marR="13077" marT="0" marB="0" anchor="b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69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54975"/>
            <a:ext cx="10058400" cy="1450757"/>
          </a:xfrm>
        </p:spPr>
        <p:txBody>
          <a:bodyPr>
            <a:noAutofit/>
          </a:bodyPr>
          <a:lstStyle/>
          <a:p>
            <a:r>
              <a:rPr lang="ru-RU" sz="2800" dirty="0"/>
              <a:t>Реализация системы </a:t>
            </a:r>
            <a:r>
              <a:rPr lang="ru-RU" sz="2800" dirty="0" err="1"/>
              <a:t>критериального</a:t>
            </a:r>
            <a:r>
              <a:rPr lang="ru-RU" sz="2800" dirty="0"/>
              <a:t> оценивания в условиях реализации обновленных ФГОС НОО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0028" y="2633015"/>
            <a:ext cx="7161398" cy="2892022"/>
          </a:xfrm>
        </p:spPr>
        <p:txBody>
          <a:bodyPr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ru-RU" sz="2800" dirty="0"/>
              <a:t>ФГОС определяет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</a:t>
            </a:r>
            <a:r>
              <a:rPr lang="ru-RU" sz="2800" dirty="0"/>
              <a:t> от традиционного подхода к оцениванию достижений обучающихся в виде диагностики </a:t>
            </a:r>
            <a:r>
              <a:rPr lang="ru-RU" sz="2800" dirty="0" err="1"/>
              <a:t>обученности</a:t>
            </a:r>
            <a:r>
              <a:rPr lang="ru-RU" sz="2800" dirty="0"/>
              <a:t> </a:t>
            </a:r>
            <a:endParaRPr lang="ru-RU" sz="2800" dirty="0" smtClean="0"/>
          </a:p>
          <a:p>
            <a:pPr algn="ctr">
              <a:lnSpc>
                <a:spcPct val="150000"/>
              </a:lnSpc>
            </a:pPr>
            <a:r>
              <a:rPr lang="ru-RU" sz="2800" dirty="0" smtClean="0"/>
              <a:t>к </a:t>
            </a:r>
            <a:r>
              <a:rPr lang="ru-RU" sz="2800" dirty="0"/>
              <a:t>выявлению динамики их личностного </a:t>
            </a:r>
            <a:r>
              <a:rPr lang="ru-RU" sz="2800" dirty="0" smtClean="0"/>
              <a:t>развития </a:t>
            </a:r>
            <a:endParaRPr lang="ru-RU" sz="28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5" t="19563" r="26347" b="15036"/>
          <a:stretch/>
        </p:blipFill>
        <p:spPr bwMode="auto">
          <a:xfrm>
            <a:off x="283335" y="2185737"/>
            <a:ext cx="3710947" cy="368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871988" y="4766853"/>
            <a:ext cx="1378040" cy="1442243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27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754436"/>
              </p:ext>
            </p:extLst>
          </p:nvPr>
        </p:nvGraphicFramePr>
        <p:xfrm>
          <a:off x="276228" y="146252"/>
          <a:ext cx="11765520" cy="6512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0920"/>
                <a:gridCol w="441658"/>
                <a:gridCol w="2112135"/>
                <a:gridCol w="1030310"/>
                <a:gridCol w="4259577"/>
                <a:gridCol w="1960920"/>
              </a:tblGrid>
              <a:tr h="1297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Краткое название темы, количество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 СО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Единицы учебного содержания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ОР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Критерий предметного образовательного результата (ОР)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образовательного результата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</a:tr>
              <a:tr h="1297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Сложение и вычитание чисел в пределах 10 (11 ч)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5.1.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Сложение и вычитание чисел в пределах 10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5.1.1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 конкретный смысл арифметических действий сложения и вычитания.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Понятие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</a:tr>
              <a:tr h="1297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5.1.2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Уметь записывать операции сложения и вычитания с помощью знаков ("+", "-", "=")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</a:tr>
              <a:tr h="12979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5.1.3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 правило переместительного свойства сложения.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Факт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</a:tr>
              <a:tr h="13202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5.1.4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Уметь использовать переместительное свойство сложения для рационализации вычислений.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Умение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816" marR="23816" marT="0" marB="0" anchor="b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73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20445"/>
              </p:ext>
            </p:extLst>
          </p:nvPr>
        </p:nvGraphicFramePr>
        <p:xfrm>
          <a:off x="156894" y="158363"/>
          <a:ext cx="11884854" cy="63945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3416"/>
                <a:gridCol w="965915"/>
                <a:gridCol w="2575775"/>
                <a:gridCol w="759854"/>
                <a:gridCol w="4729085"/>
                <a:gridCol w="1980809"/>
              </a:tblGrid>
              <a:tr h="820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Краткое название темы, количество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СО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Единицы учебного содержания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ОР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Критерий предметного образовательного результата (ОР)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образовательного результата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</a:tr>
              <a:tr h="905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Орфография и пунктуация 50ч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7.1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Правила правописания и их применение:</a:t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разделительный твёрдый знак.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7.1.1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 правило правописания разделительного твердого знака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факт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</a:tr>
              <a:tr h="6769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7.1.2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Уметь писать слова с разделитетельным твердым знаком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</a:tr>
              <a:tr h="1135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Правила правописания и их применение: непроизносимые согласные в корне слова.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7.2.1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Знать, как проверить наличие буквы непроизносимого согласного звука в корне слова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способ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</a:tr>
              <a:tr h="8702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7.2.2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Уметь писать слова, в которых есть буква непроизносимого согласного в корне, и слова, в которых буква не пишется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</a:tr>
              <a:tr h="13640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Правила правописания и их применение: мягкий знак после шипящих на конце имён существительных.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7.3.1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 правило правописания мягкого знака после шипящих на конце имён существительных.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факт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40" marR="21040" marT="0" marB="0" anchor="b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8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052534"/>
              </p:ext>
            </p:extLst>
          </p:nvPr>
        </p:nvGraphicFramePr>
        <p:xfrm>
          <a:off x="126673" y="159131"/>
          <a:ext cx="11850678" cy="6255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1969"/>
                <a:gridCol w="734096"/>
                <a:gridCol w="1635617"/>
                <a:gridCol w="605307"/>
                <a:gridCol w="6138576"/>
                <a:gridCol w="1975113"/>
              </a:tblGrid>
              <a:tr h="1084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Краткое название темы, количество часов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СО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Единицы учебного содержания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ОР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Критерий предметного образовательного результата (ОР)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образовательного результата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</a:tr>
              <a:tr h="15947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История Отечества. Лента времени и историческая карта. (17 ч)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2.1.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История Отечества. "Лента времени". Историческая карта.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2.1.1.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 определение понятия "лента времени"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Понятие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</a:tr>
              <a:tr h="4619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2.1.2.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 как определить по ленте времени период: век, год, событие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Способ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</a:tr>
              <a:tr h="631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2.1.3.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Уметь находить место изученных событий на ленте времени каждой эпохи (по 1- ому событию)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Умение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</a:tr>
              <a:tr h="6568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2.1.4.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Знать, что такое историческая карта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факт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</a:tr>
              <a:tr h="1084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2.1.5.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Уметь показывать на исторической карте места изученных исторических событий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умение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858" marR="19858" marT="0" marB="0" anchor="b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285" y="1875927"/>
            <a:ext cx="5426298" cy="21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Рассмотри изображение человека. Покажи стрелками и подпиши 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голень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плечо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желудок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человека так, как показано на примере.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24149" t="25859" r="54399" b="6283"/>
          <a:stretch/>
        </p:blipFill>
        <p:spPr bwMode="auto">
          <a:xfrm>
            <a:off x="5679583" y="530270"/>
            <a:ext cx="5653825" cy="55099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33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22459" t="23046" r="57685" b="23070"/>
          <a:stretch/>
        </p:blipFill>
        <p:spPr bwMode="auto">
          <a:xfrm>
            <a:off x="309092" y="127544"/>
            <a:ext cx="1725769" cy="16605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34861" y="173340"/>
            <a:ext cx="9916733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Оценка: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оценивании засчитывается только указание части тела (органа) с соответствующей подписью. Для парных частей тела (органов) достаточно указать одну из этих частей тела (один из органов)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181340"/>
              </p:ext>
            </p:extLst>
          </p:nvPr>
        </p:nvGraphicFramePr>
        <p:xfrm>
          <a:off x="309092" y="1731344"/>
          <a:ext cx="11642502" cy="455872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9938885"/>
                <a:gridCol w="1703617"/>
              </a:tblGrid>
              <a:tr h="2504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Содержание верного ответа и указание к оцениванию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Баллы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25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Правильно указаны две части тела и орган / два органа и часть тела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с соответствующими подписями. 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effectLst/>
                        </a:rPr>
                        <a:t>Ты справился с заданием, молодец!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6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Правильно указаны две части тела / два органа с </a:t>
                      </a:r>
                      <a:r>
                        <a:rPr lang="ru-RU" sz="1800" b="0" dirty="0" smtClean="0">
                          <a:effectLst/>
                        </a:rPr>
                        <a:t>соответствующими подписями</a:t>
                      </a:r>
                      <a:r>
                        <a:rPr lang="ru-RU" sz="1800" b="0" dirty="0">
                          <a:effectLst/>
                        </a:rPr>
                        <a:t>. 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effectLst/>
                        </a:rPr>
                        <a:t>Ты частично не справился с заданием, тебе нужно повторить тему «Опорно-двигательная система человека» / «Пищеварительная система человека».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472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Правильно указана только одна любая часть тела / только один любой орган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с соответствующей подписью.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ИЛИ Части (часть) тела и органы (орган) указаны неправильно.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ИЛИ Части (часть) тела и органы (орган) отмечены стрелками, но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не подписаны.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ИЛИ Части (часть) тела и органы (орган) не указаны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FF0000"/>
                          </a:solidFill>
                          <a:effectLst/>
                        </a:rPr>
                        <a:t>Ты не справился с заданием, тебе нужно снова изучить темы «Опорно-двигательная система человека» / «Пищеварительная система человека».</a:t>
                      </a:r>
                      <a:endParaRPr lang="ru-RU" sz="18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047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Максимальный балл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8" t="24324" r="5222" b="6380"/>
          <a:stretch/>
        </p:blipFill>
        <p:spPr bwMode="auto">
          <a:xfrm>
            <a:off x="2318197" y="193182"/>
            <a:ext cx="7868991" cy="598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50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155" y="286603"/>
            <a:ext cx="10640525" cy="1450757"/>
          </a:xfrm>
        </p:spPr>
        <p:txBody>
          <a:bodyPr/>
          <a:lstStyle/>
          <a:p>
            <a:r>
              <a:rPr lang="ru-RU" dirty="0" smtClean="0"/>
              <a:t>Принципы оценочной деятельности учителя: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155" y="1845733"/>
            <a:ext cx="11127345" cy="4297489"/>
          </a:xfrm>
        </p:spPr>
        <p:txBody>
          <a:bodyPr>
            <a:noAutofit/>
          </a:bodyPr>
          <a:lstStyle/>
          <a:p>
            <a:r>
              <a:rPr lang="ru-RU" sz="2400" dirty="0"/>
              <a:t> 1.Оценивание является постоянным процессом. </a:t>
            </a:r>
          </a:p>
          <a:p>
            <a:r>
              <a:rPr lang="ru-RU" sz="2400" dirty="0"/>
              <a:t>2.Оцениваться с помощью отметки могут только результаты деятельности ученика и процесс их формирования, но не личные качества ребенка. </a:t>
            </a:r>
          </a:p>
          <a:p>
            <a:r>
              <a:rPr lang="ru-RU" sz="2400" dirty="0"/>
              <a:t> 3.Система оценивания выстраивается таким образом, чтобы учащиеся включались в контрольно-оценочную деятельность, приобретая навыки и привычку к самооценке и </a:t>
            </a:r>
            <a:r>
              <a:rPr lang="ru-RU" sz="2400" dirty="0" err="1"/>
              <a:t>взаимооценке</a:t>
            </a:r>
            <a:r>
              <a:rPr lang="ru-RU" sz="2400" dirty="0"/>
              <a:t>.</a:t>
            </a:r>
          </a:p>
          <a:p>
            <a:r>
              <a:rPr lang="ru-RU" sz="2400" dirty="0"/>
              <a:t> 4.В оценочной деятельности реализуется заложенный в стандарте принцип распределения ответственности между различными участниками образовательного процесса. </a:t>
            </a:r>
          </a:p>
          <a:p>
            <a:r>
              <a:rPr lang="ru-RU" sz="2400" dirty="0"/>
              <a:t>5.Оценивание может быть только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критериальным</a:t>
            </a:r>
            <a:r>
              <a:rPr lang="ru-RU" sz="2400" dirty="0"/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6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124" y="132057"/>
            <a:ext cx="10058400" cy="1450757"/>
          </a:xfrm>
        </p:spPr>
        <p:txBody>
          <a:bodyPr/>
          <a:lstStyle/>
          <a:p>
            <a:r>
              <a:rPr lang="ru-RU" dirty="0" smtClean="0"/>
              <a:t>Критериальное оценивание -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3960" y="1845734"/>
            <a:ext cx="7961719" cy="4023360"/>
          </a:xfrm>
        </p:spPr>
        <p:txBody>
          <a:bodyPr>
            <a:noAutofit/>
          </a:bodyPr>
          <a:lstStyle/>
          <a:p>
            <a:r>
              <a:rPr lang="ru-RU" sz="3200" dirty="0" smtClean="0"/>
              <a:t>- … это </a:t>
            </a:r>
            <a:r>
              <a:rPr lang="ru-RU" sz="3200" b="1" dirty="0"/>
              <a:t>процесс</a:t>
            </a:r>
            <a:r>
              <a:rPr lang="ru-RU" sz="3200" dirty="0"/>
              <a:t>, основанный на сравнении учебных достижений учащихся с четко определенными, коллективно выработанными, заранее известными всем участникам образовательного процесса </a:t>
            </a:r>
            <a:r>
              <a:rPr lang="ru-RU" sz="3200" b="1" dirty="0" smtClean="0"/>
              <a:t>критериями</a:t>
            </a:r>
            <a:r>
              <a:rPr lang="ru-RU" sz="3200" dirty="0"/>
              <a:t>, соответствующими целям и содержанию образования, способствующими формированию учебно-познавательной компетентности учащихся.</a:t>
            </a: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4" y="1845734"/>
            <a:ext cx="2558290" cy="4280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5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518" y="404664"/>
            <a:ext cx="10998558" cy="11430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Виды предметных образовательных результатов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(</a:t>
            </a:r>
            <a:r>
              <a:rPr lang="ru-RU" sz="4000" dirty="0">
                <a:solidFill>
                  <a:schemeClr val="tx1"/>
                </a:solidFill>
              </a:rPr>
              <a:t>чем именно владеет учащийся</a:t>
            </a:r>
            <a:r>
              <a:rPr lang="ru-RU" sz="4000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3640" y="2173039"/>
            <a:ext cx="2952328" cy="144016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7030A0"/>
                </a:solidFill>
              </a:rPr>
              <a:t>факт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64076" y="2173039"/>
            <a:ext cx="2952328" cy="144016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7030A0"/>
                </a:solidFill>
              </a:rPr>
              <a:t>понятие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24512" y="2107403"/>
            <a:ext cx="2952328" cy="144016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7030A0"/>
                </a:solidFill>
              </a:rPr>
              <a:t>способ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8348" y="4107302"/>
            <a:ext cx="2952328" cy="144016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7030A0"/>
                </a:solidFill>
              </a:rPr>
              <a:t>умение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47756" y="4111903"/>
            <a:ext cx="3816424" cy="144016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7030A0"/>
                </a:solidFill>
              </a:rPr>
              <a:t>закономерность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8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456" y="595696"/>
            <a:ext cx="11449318" cy="10141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Правильные глаголы для хороших формулировок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1234" y="1772817"/>
            <a:ext cx="8615966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Bef>
                <a:spcPts val="0"/>
              </a:spcBef>
              <a:buSzPts val="1300"/>
              <a:buNone/>
            </a:pPr>
            <a:r>
              <a:rPr lang="ru-RU" sz="2300" b="1" dirty="0">
                <a:solidFill>
                  <a:srgbClr val="FF0000"/>
                </a:solidFill>
                <a:sym typeface="Arial"/>
              </a:rPr>
              <a:t>Факт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: знать, называть, перечислять, описывать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SzPts val="1300"/>
              <a:buNone/>
            </a:pPr>
            <a:r>
              <a:rPr lang="ru-RU" sz="2300" b="1" dirty="0">
                <a:solidFill>
                  <a:srgbClr val="FF0000"/>
                </a:solidFill>
                <a:sym typeface="Arial"/>
              </a:rPr>
              <a:t>Понятие</a:t>
            </a:r>
            <a:r>
              <a:rPr lang="ru-RU" sz="2300" b="1" dirty="0">
                <a:solidFill>
                  <a:schemeClr val="tx1"/>
                </a:solidFill>
                <a:sym typeface="Arial"/>
              </a:rPr>
              <a:t>: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 </a:t>
            </a:r>
            <a:r>
              <a:rPr lang="ru-RU" sz="2300" dirty="0" smtClean="0">
                <a:solidFill>
                  <a:schemeClr val="tx1"/>
                </a:solidFill>
                <a:sym typeface="Arial"/>
              </a:rPr>
              <a:t>знать/давать определение, определять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, характеризовать, приводить пример, называть признаки/различия/свойства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SzPts val="1300"/>
              <a:buNone/>
            </a:pPr>
            <a:r>
              <a:rPr lang="ru-RU" sz="2300" b="1" dirty="0">
                <a:solidFill>
                  <a:srgbClr val="FF0000"/>
                </a:solidFill>
                <a:sym typeface="Arial"/>
              </a:rPr>
              <a:t>Закономерность</a:t>
            </a:r>
            <a:r>
              <a:rPr lang="ru-RU" sz="2300" b="1" dirty="0">
                <a:solidFill>
                  <a:schemeClr val="tx1"/>
                </a:solidFill>
                <a:sym typeface="Arial"/>
              </a:rPr>
              <a:t>: 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формулировать связь между…, объяснять/прогнозировать, устанавливать связь/сравнивать, соотносить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SzPts val="1300"/>
              <a:buNone/>
            </a:pPr>
            <a:r>
              <a:rPr lang="ru-RU" sz="2300" b="1" dirty="0">
                <a:solidFill>
                  <a:srgbClr val="FF0000"/>
                </a:solidFill>
                <a:sym typeface="Arial"/>
              </a:rPr>
              <a:t>Способ</a:t>
            </a:r>
            <a:r>
              <a:rPr lang="ru-RU" sz="2300" b="1" dirty="0">
                <a:solidFill>
                  <a:schemeClr val="tx1"/>
                </a:solidFill>
                <a:sym typeface="Arial"/>
              </a:rPr>
              <a:t>: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 знать</a:t>
            </a:r>
            <a:r>
              <a:rPr lang="ru-RU" sz="2300" dirty="0" smtClean="0">
                <a:solidFill>
                  <a:schemeClr val="tx1"/>
                </a:solidFill>
                <a:sym typeface="Arial"/>
              </a:rPr>
              <a:t>, как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… , формулировать последовательность, знать правило/способ/прием, пользоваться … (правилом, способом) для…, 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SzPts val="1300"/>
              <a:buNone/>
            </a:pPr>
            <a:r>
              <a:rPr lang="ru-RU" sz="2300" b="1" dirty="0">
                <a:solidFill>
                  <a:srgbClr val="FF0000"/>
                </a:solidFill>
                <a:sym typeface="Arial"/>
              </a:rPr>
              <a:t>Умение</a:t>
            </a:r>
            <a:r>
              <a:rPr lang="ru-RU" sz="2300" b="1" dirty="0">
                <a:solidFill>
                  <a:schemeClr val="tx1"/>
                </a:solidFill>
                <a:sym typeface="Arial"/>
              </a:rPr>
              <a:t>:</a:t>
            </a:r>
            <a:r>
              <a:rPr lang="ru-RU" sz="2300" dirty="0">
                <a:solidFill>
                  <a:schemeClr val="tx1"/>
                </a:solidFill>
                <a:sym typeface="Arial"/>
              </a:rPr>
              <a:t> уметь, действовать на основе, применять... для…, безошибочно повторять</a:t>
            </a:r>
            <a:endParaRPr lang="ru-RU" sz="2300" dirty="0">
              <a:solidFill>
                <a:schemeClr val="tx1"/>
              </a:solidFill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6" y="2030618"/>
            <a:ext cx="2710125" cy="401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3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79594" y="273050"/>
            <a:ext cx="4250029" cy="860291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ФРП</a:t>
            </a:r>
            <a:r>
              <a:rPr lang="en-US" b="1" dirty="0" smtClean="0">
                <a:solidFill>
                  <a:srgbClr val="C00000"/>
                </a:solidFill>
              </a:rPr>
              <a:t> edsoo.ru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PC1\Downloads\qr-code (1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951" y="4033361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11176" r="34509" b="5631"/>
          <a:stretch/>
        </p:blipFill>
        <p:spPr bwMode="auto">
          <a:xfrm>
            <a:off x="646877" y="273050"/>
            <a:ext cx="6578171" cy="613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8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33589" y="2561029"/>
            <a:ext cx="4524778" cy="139664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Тематическое планирование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11176" r="34509" b="5631"/>
          <a:stretch/>
        </p:blipFill>
        <p:spPr bwMode="auto">
          <a:xfrm>
            <a:off x="4958368" y="153450"/>
            <a:ext cx="6254706" cy="583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 rot="19790665" flipH="1">
            <a:off x="8111363" y="4688079"/>
            <a:ext cx="3024336" cy="432048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1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275096"/>
            <a:ext cx="10058400" cy="83520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Тематическое планирование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" t="12150" r="23350" b="8800"/>
          <a:stretch/>
        </p:blipFill>
        <p:spPr bwMode="auto">
          <a:xfrm>
            <a:off x="1919536" y="1196753"/>
            <a:ext cx="7829116" cy="482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2207568" y="2204864"/>
            <a:ext cx="2520280" cy="115212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9E5C-227A-43A1-A5FB-DD5ADA54DFE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82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39</TotalTime>
  <Words>1061</Words>
  <Application>Microsoft Office PowerPoint</Application>
  <PresentationFormat>Широкоэкранный</PresentationFormat>
  <Paragraphs>235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Ретро</vt:lpstr>
      <vt:lpstr>Реализация системы критериального оценивания в условиях реализации обновленных ФГОС НОО </vt:lpstr>
      <vt:lpstr>Реализация системы критериального оценивания в условиях реализации обновленных ФГОС НОО </vt:lpstr>
      <vt:lpstr>Принципы оценочной деятельности учителя:</vt:lpstr>
      <vt:lpstr>Критериальное оценивание - это…</vt:lpstr>
      <vt:lpstr>Виды предметных образовательных результатов  (чем именно владеет учащийся)</vt:lpstr>
      <vt:lpstr>Правильные глаголы для хороших формулировок</vt:lpstr>
      <vt:lpstr>ФРП edsoo.ru</vt:lpstr>
      <vt:lpstr>Тематическое планирование</vt:lpstr>
      <vt:lpstr>Тематическое планирование</vt:lpstr>
      <vt:lpstr>Кодификатор</vt:lpstr>
      <vt:lpstr>Содержание обучения</vt:lpstr>
      <vt:lpstr>Содержание обучения</vt:lpstr>
      <vt:lpstr>Тематическое планирование</vt:lpstr>
      <vt:lpstr>Кодификатор</vt:lpstr>
      <vt:lpstr>Предметные результаты</vt:lpstr>
      <vt:lpstr>Предметные результаты</vt:lpstr>
      <vt:lpstr>Кодификатор</vt:lpstr>
      <vt:lpstr>Кодификатор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системы критериального оценивания в условиях реализации обновленных ФГОС НОО </dc:title>
  <dc:creator>Юлия</dc:creator>
  <cp:lastModifiedBy>Юлия</cp:lastModifiedBy>
  <cp:revision>8</cp:revision>
  <dcterms:created xsi:type="dcterms:W3CDTF">2025-02-16T06:55:37Z</dcterms:created>
  <dcterms:modified xsi:type="dcterms:W3CDTF">2025-02-16T07:40:08Z</dcterms:modified>
</cp:coreProperties>
</file>