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6" y="8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i.pinimg.com/originals/f7/ac/22/f7ac22e9ee8dbbca3ac3300b95aedaad.png"/>
          <p:cNvPicPr>
            <a:picLocks noChangeAspect="1" noChangeArrowheads="1"/>
          </p:cNvPicPr>
          <p:nvPr userDrawn="1"/>
        </p:nvPicPr>
        <p:blipFill>
          <a:blip r:embed="rId2" cstate="print"/>
          <a:srcRect t="3356" r="48620"/>
          <a:stretch>
            <a:fillRect/>
          </a:stretch>
        </p:blipFill>
        <p:spPr bwMode="auto">
          <a:xfrm rot="17829923">
            <a:off x="2414154" y="284520"/>
            <a:ext cx="721721" cy="1093708"/>
          </a:xfrm>
          <a:prstGeom prst="rect">
            <a:avLst/>
          </a:prstGeom>
          <a:noFill/>
        </p:spPr>
      </p:pic>
      <p:pic>
        <p:nvPicPr>
          <p:cNvPr id="11" name="Picture 2" descr="https://gas-kvas.com/uploads/posts/2023-02/1676568748_gas-kvas-com-p-yezh-prishvin-detskie-risunki-39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5368"/>
            <a:ext cx="8945437" cy="6696000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4" descr="https://i.pinimg.com/originals/f7/ac/22/f7ac22e9ee8dbbca3ac3300b95aedaad.png"/>
          <p:cNvPicPr>
            <a:picLocks noChangeAspect="1" noChangeArrowheads="1"/>
          </p:cNvPicPr>
          <p:nvPr userDrawn="1"/>
        </p:nvPicPr>
        <p:blipFill>
          <a:blip r:embed="rId4" cstate="print"/>
          <a:srcRect l="56788" t="13426" b="12731"/>
          <a:stretch>
            <a:fillRect/>
          </a:stretch>
        </p:blipFill>
        <p:spPr bwMode="auto">
          <a:xfrm rot="16200000">
            <a:off x="2771800" y="764704"/>
            <a:ext cx="1008112" cy="1440160"/>
          </a:xfrm>
          <a:prstGeom prst="rect">
            <a:avLst/>
          </a:prstGeom>
          <a:noFill/>
        </p:spPr>
      </p:pic>
      <p:pic>
        <p:nvPicPr>
          <p:cNvPr id="10" name="Picture 4" descr="https://i.pinimg.com/originals/f7/ac/22/f7ac22e9ee8dbbca3ac3300b95aedaad.png"/>
          <p:cNvPicPr>
            <a:picLocks noChangeAspect="1" noChangeArrowheads="1"/>
          </p:cNvPicPr>
          <p:nvPr userDrawn="1"/>
        </p:nvPicPr>
        <p:blipFill>
          <a:blip r:embed="rId2" cstate="print"/>
          <a:srcRect t="3356" r="48620"/>
          <a:stretch>
            <a:fillRect/>
          </a:stretch>
        </p:blipFill>
        <p:spPr bwMode="auto">
          <a:xfrm rot="16200000">
            <a:off x="1517634" y="1514814"/>
            <a:ext cx="721721" cy="1093708"/>
          </a:xfrm>
          <a:prstGeom prst="rect">
            <a:avLst/>
          </a:prstGeom>
          <a:noFill/>
        </p:spPr>
      </p:pic>
      <p:sp>
        <p:nvSpPr>
          <p:cNvPr id="12" name="Рамка 11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2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406CA-5FA3-4F03-AB47-196BE2895F51}" type="datetimeFigureOut">
              <a:rPr lang="ru-RU" smtClean="0"/>
              <a:pPr/>
              <a:t>17.02.2025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F1B75-549C-40A2-AFD1-FDD585BEB5C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2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1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audio" Target="../media/audio2.wav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-lines.ru/letters/i/cyrillicfancy/0573/436fd0/40/1/4n1pdy6ozzemiwcg4nhpbxsozzembwf54ggpbxqosdea6egosxeabwfo4n6pbxstomem5wf64gy7dysttoodregozmemzwfo4gy7dy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296" y="188640"/>
            <a:ext cx="5328000" cy="288000"/>
          </a:xfrm>
          <a:prstGeom prst="rect">
            <a:avLst/>
          </a:prstGeom>
          <a:noFill/>
        </p:spPr>
      </p:pic>
      <p:pic>
        <p:nvPicPr>
          <p:cNvPr id="3" name="Picture 4" descr="https://x-lines.ru/letters/i/cyrillicfancy/0691/864d1d/40/1/4ne7bq6oz5emwebyryonbwf84nhpdysosdeafwfi4n77ddgto8emiwfo4g81bwfu4gypbcgozuem7wcn4n67bxsto8eafwcc.png"/>
          <p:cNvPicPr>
            <a:picLocks noChangeAspect="1" noChangeArrowheads="1"/>
          </p:cNvPicPr>
          <p:nvPr/>
        </p:nvPicPr>
        <p:blipFill>
          <a:blip r:embed="rId3" cstate="print"/>
          <a:srcRect l="23997"/>
          <a:stretch>
            <a:fillRect/>
          </a:stretch>
        </p:blipFill>
        <p:spPr bwMode="auto">
          <a:xfrm>
            <a:off x="2699792" y="548680"/>
            <a:ext cx="3648953" cy="32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23828" y="6021288"/>
            <a:ext cx="30963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 выполнила учитель начальных классов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МОУ  </a:t>
            </a:r>
            <a:r>
              <a:rPr lang="ru-RU" sz="1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Новкинская</a:t>
            </a:r>
            <a:r>
              <a:rPr lang="ru-RU" sz="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ООШ Владимирской области</a:t>
            </a:r>
          </a:p>
          <a:p>
            <a:pPr algn="ctr"/>
            <a:r>
              <a:rPr lang="ru-RU" sz="1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Курова</a:t>
            </a: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Татьяна Владимировна </a:t>
            </a: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4" name="Picture 2" descr="https://x-lines.ru/letters/i/cyrillicfancy/0777/5b9d34/36/1/4nm7bcgozzea9wcn4nhpbpjygea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196752"/>
            <a:ext cx="2226976" cy="360000"/>
          </a:xfrm>
          <a:prstGeom prst="rect">
            <a:avLst/>
          </a:prstGeom>
          <a:noFill/>
        </p:spPr>
      </p:pic>
      <p:pic>
        <p:nvPicPr>
          <p:cNvPr id="6" name="Picture 2" descr="https://x-lines.ru/letters/i/cyrillicfancy/0588/5484ed/40/1/4ns7bpgtoxembwcy4n4nbwfe4nhpbx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772816"/>
            <a:ext cx="1811331" cy="396000"/>
          </a:xfrm>
          <a:prstGeom prst="rect">
            <a:avLst/>
          </a:prstGeom>
          <a:noFill/>
        </p:spPr>
      </p:pic>
      <p:pic>
        <p:nvPicPr>
          <p:cNvPr id="8196" name="Picture 4" descr="https://x-lines.ru/letters/i/cyrillicfancy/0993/a25311/52/1/4ntpdd6os5emiwfa4nh1bwcn4gypdy6os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76664" y="2420888"/>
            <a:ext cx="2971800" cy="5810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551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Дорогой друг!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  Для того чтобы быть успешным в обучении, ты должен прежде всего уметь работать с информацией: находить её, отделять нужное от ненужного, проверять факты, анализировать, обобщать и – что очень важно – перекладывать на собственный опыт. 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  Функциональная грамотность – это способность применять знания, полученные в школе, для решения повседневных задач.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   Раздел «Читательская грамотность»  научит тебя быть вдумчивым читателем, понимать чувства героев прочитанных произведений, рассуждать о том, чему могут научить книги.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Желаю удачи!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0317"/>
            <a:ext cx="8568952" cy="5509200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1600" b="1" dirty="0" smtClean="0"/>
              <a:t>    Наверняка всякий слышал про то, как ёж на колючках таскает листья. Говорено про это много.</a:t>
            </a:r>
            <a:br>
              <a:rPr lang="ru-RU" sz="1600" b="1" dirty="0" smtClean="0"/>
            </a:br>
            <a:r>
              <a:rPr lang="ru-RU" sz="1600" b="1" dirty="0" smtClean="0"/>
              <a:t>    Ловко так в рассказах-то получается: повалялся ёж, наколол листву и стащил в нору. С плеч скинул - и всё тут.</a:t>
            </a:r>
            <a:br>
              <a:rPr lang="ru-RU" sz="1600" b="1" dirty="0" smtClean="0"/>
            </a:br>
            <a:r>
              <a:rPr lang="ru-RU" sz="1600" b="1" dirty="0" smtClean="0"/>
              <a:t>    А на деле другое. Не так просто.</a:t>
            </a:r>
            <a:br>
              <a:rPr lang="ru-RU" sz="1600" b="1" dirty="0" smtClean="0"/>
            </a:br>
            <a:r>
              <a:rPr lang="ru-RU" sz="1600" b="1" dirty="0" smtClean="0"/>
              <a:t>    Встретил я ежа, когда ходил за опятами.</a:t>
            </a:r>
            <a:br>
              <a:rPr lang="ru-RU" sz="1600" b="1" dirty="0" smtClean="0"/>
            </a:br>
            <a:r>
              <a:rPr lang="ru-RU" sz="1600" b="1" dirty="0" smtClean="0"/>
              <a:t>    Семенит ёж по тропинке, несёт три листочка: два с боков, один - на загорбке. Ему эта ноша нипочём, не чувствует, наверное. Вдесятеро больше бы унёс. Но ведь иголки частые, плотные, листья на них плохо накалываются. Всё равно, как нам гребнем бумагу протыкать. Неспособно. Вот и приходится к норе трусить почти порожняком.</a:t>
            </a:r>
            <a:br>
              <a:rPr lang="ru-RU" sz="1600" b="1" dirty="0" smtClean="0"/>
            </a:br>
            <a:r>
              <a:rPr lang="ru-RU" sz="1600" b="1" dirty="0" smtClean="0"/>
              <a:t>    Потихоньку, чтоб не спугнуть, пошёл я позади.</a:t>
            </a:r>
            <a:br>
              <a:rPr lang="ru-RU" sz="1600" b="1" dirty="0" smtClean="0"/>
            </a:br>
            <a:r>
              <a:rPr lang="ru-RU" sz="1600" b="1" dirty="0" smtClean="0"/>
              <a:t>    Старая </a:t>
            </a:r>
            <a:r>
              <a:rPr lang="ru-RU" sz="1600" b="1" dirty="0" err="1" smtClean="0"/>
              <a:t>сосна-выворотень</a:t>
            </a:r>
            <a:r>
              <a:rPr lang="ru-RU" sz="1600" b="1" dirty="0" smtClean="0"/>
              <a:t>, под ней - ямка. </a:t>
            </a:r>
            <a:r>
              <a:rPr lang="ru-RU" sz="1600" b="1" dirty="0" err="1" smtClean="0"/>
              <a:t>Ежиный</a:t>
            </a:r>
            <a:r>
              <a:rPr lang="ru-RU" sz="1600" b="1" dirty="0" smtClean="0"/>
              <a:t> дом. Остановился ёж. Надо теперь листья снять, запихать в нору.</a:t>
            </a:r>
            <a:br>
              <a:rPr lang="ru-RU" sz="1600" b="1" dirty="0" smtClean="0"/>
            </a:br>
            <a:r>
              <a:rPr lang="ru-RU" sz="1600" b="1" dirty="0" smtClean="0"/>
              <a:t>    А как снимешь листья? Лапой не ухватить. Зубами - и думать нечего. И не  стряхнёшь - крепко сидят. Вот положенье-то!</a:t>
            </a:r>
            <a:br>
              <a:rPr lang="ru-RU" sz="1600" b="1" dirty="0" smtClean="0"/>
            </a:br>
            <a:r>
              <a:rPr lang="ru-RU" sz="1600" b="1" dirty="0" smtClean="0"/>
              <a:t>    Стал ёж об корень тереться, сдирать листья. С боков-то содрал, хоть и разлохматил. А вот с загорбка - никак. Пыхтит от усердия, задними лапами поддаёт, а лист не слезает, да и баста.</a:t>
            </a:r>
            <a:br>
              <a:rPr lang="ru-RU" sz="1600" b="1" dirty="0" smtClean="0"/>
            </a:br>
            <a:r>
              <a:rPr lang="ru-RU" sz="1600" b="1" dirty="0" smtClean="0"/>
              <a:t>    Долго старался. Умаялся, а листа так и не снял. Постоял, сказал: "</a:t>
            </a:r>
            <a:r>
              <a:rPr lang="ru-RU" sz="1600" b="1" dirty="0" err="1" smtClean="0"/>
              <a:t>Туфф</a:t>
            </a:r>
            <a:r>
              <a:rPr lang="ru-RU" sz="1600" b="1" dirty="0" smtClean="0"/>
              <a:t>, </a:t>
            </a:r>
            <a:r>
              <a:rPr lang="ru-RU" sz="1600" b="1" dirty="0" err="1" smtClean="0"/>
              <a:t>туфф</a:t>
            </a:r>
            <a:r>
              <a:rPr lang="ru-RU" sz="1600" b="1" dirty="0" smtClean="0"/>
              <a:t>" - это, наверное, вроде нашего - "ох, ох" - и отправился назад по тропинке.</a:t>
            </a:r>
            <a:br>
              <a:rPr lang="ru-RU" sz="1600" b="1" dirty="0" smtClean="0"/>
            </a:br>
            <a:r>
              <a:rPr lang="ru-RU" sz="1600" b="1" dirty="0" smtClean="0"/>
              <a:t>    Как скрылся он из глаз, я в </a:t>
            </a:r>
            <a:r>
              <a:rPr lang="ru-RU" sz="1600" b="1" dirty="0" err="1" smtClean="0"/>
              <a:t>низинку</a:t>
            </a:r>
            <a:r>
              <a:rPr lang="ru-RU" sz="1600" b="1" dirty="0" smtClean="0"/>
              <a:t> сбегал, принёс листьев, сунул в нору.</a:t>
            </a:r>
            <a:br>
              <a:rPr lang="ru-RU" sz="1600" b="1" dirty="0" smtClean="0"/>
            </a:br>
            <a:r>
              <a:rPr lang="ru-RU" sz="1600" b="1" dirty="0" smtClean="0"/>
              <a:t>    - На тебе, не мучайся!</a:t>
            </a:r>
            <a:br>
              <a:rPr lang="ru-RU" sz="1600" b="1" dirty="0" smtClean="0"/>
            </a:br>
            <a:r>
              <a:rPr lang="ru-RU" sz="1600" b="1" dirty="0" smtClean="0"/>
              <a:t>    Нельзя было не помочь. Такая тяжёлая работа у ежа!</a:t>
            </a:r>
            <a:endParaRPr lang="ru-RU" sz="16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796136" y="2780928"/>
            <a:ext cx="21240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3528" y="3068960"/>
            <a:ext cx="39604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https://x-lines.ru/letters/i/cyrillicfancy/0588/5484ed/40/1/4ns7bpgtoxembwcy4n4nbwfe4nhpbx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04696"/>
            <a:ext cx="1317332" cy="288000"/>
          </a:xfrm>
          <a:prstGeom prst="rect">
            <a:avLst/>
          </a:prstGeom>
          <a:noFill/>
        </p:spPr>
      </p:pic>
      <p:pic>
        <p:nvPicPr>
          <p:cNvPr id="6" name="Picture 4" descr="https://x-lines.ru/letters/i/cyrillicfancy/0993/a25311/52/1/4ntpdd6os5emiwfa4nh1bwcn4gypdy6os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60648"/>
            <a:ext cx="2209569" cy="432000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https://i.pinimg.com/originals/f7/ac/22/f7ac22e9ee8dbbca3ac3300b95aedaad.png"/>
          <p:cNvPicPr>
            <a:picLocks noChangeAspect="1" noChangeArrowheads="1"/>
          </p:cNvPicPr>
          <p:nvPr/>
        </p:nvPicPr>
        <p:blipFill>
          <a:blip r:embed="rId3" cstate="print"/>
          <a:srcRect t="3356" r="48620"/>
          <a:stretch>
            <a:fillRect/>
          </a:stretch>
        </p:blipFill>
        <p:spPr bwMode="auto">
          <a:xfrm rot="18192352">
            <a:off x="8270365" y="2466939"/>
            <a:ext cx="380135" cy="57606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1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7667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 какой из предложенных книг можно прочитать этот текст? Отметь так   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s://free-images.com/or/149c/book_literature_pages_pap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2222" t="12500" r="22222" b="13889"/>
          <a:stretch>
            <a:fillRect/>
          </a:stretch>
        </p:blipFill>
        <p:spPr bwMode="auto">
          <a:xfrm>
            <a:off x="1331640" y="1124744"/>
            <a:ext cx="1080120" cy="1431159"/>
          </a:xfrm>
          <a:prstGeom prst="rect">
            <a:avLst/>
          </a:prstGeom>
          <a:noFill/>
        </p:spPr>
      </p:pic>
      <p:pic>
        <p:nvPicPr>
          <p:cNvPr id="5" name="Picture 2" descr="https://free-images.com/or/149c/book_literature_pages_pap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2222" t="12500" r="22222" b="13889"/>
          <a:stretch>
            <a:fillRect/>
          </a:stretch>
        </p:blipFill>
        <p:spPr bwMode="auto">
          <a:xfrm>
            <a:off x="3923928" y="1124744"/>
            <a:ext cx="1080120" cy="1431159"/>
          </a:xfrm>
          <a:prstGeom prst="rect">
            <a:avLst/>
          </a:prstGeom>
          <a:noFill/>
        </p:spPr>
      </p:pic>
      <p:pic>
        <p:nvPicPr>
          <p:cNvPr id="6" name="Picture 2" descr="https://free-images.com/or/149c/book_literature_pages_pap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2222" t="12500" r="22222" b="13889"/>
          <a:stretch>
            <a:fillRect/>
          </a:stretch>
        </p:blipFill>
        <p:spPr bwMode="auto">
          <a:xfrm>
            <a:off x="6804248" y="1196752"/>
            <a:ext cx="1080120" cy="14311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1287590">
            <a:off x="1566978" y="151977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Рассказы о детях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287590">
            <a:off x="4061607" y="1596220"/>
            <a:ext cx="889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bg1"/>
                </a:solidFill>
              </a:rPr>
              <a:t>Сказки </a:t>
            </a:r>
          </a:p>
          <a:p>
            <a:pPr algn="ctr"/>
            <a:r>
              <a:rPr lang="ru-RU" sz="1200" b="1" i="1" dirty="0" smtClean="0">
                <a:solidFill>
                  <a:schemeClr val="bg1"/>
                </a:solidFill>
              </a:rPr>
              <a:t>о природе</a:t>
            </a:r>
            <a:endParaRPr lang="ru-RU" sz="12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287590">
            <a:off x="7013374" y="1662462"/>
            <a:ext cx="87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Рассказы о природе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270892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31409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Прочитай предложение.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573016"/>
            <a:ext cx="792088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Семенит</a:t>
            </a:r>
            <a:r>
              <a:rPr lang="ru-RU" dirty="0" smtClean="0"/>
              <a:t> ёж по тропинке, несёт три листочка: два с боков, один - на </a:t>
            </a:r>
            <a:r>
              <a:rPr lang="ru-RU" b="1" dirty="0" smtClean="0">
                <a:solidFill>
                  <a:srgbClr val="FF0000"/>
                </a:solidFill>
              </a:rPr>
              <a:t>загорбке.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414908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Рассмотри рисунок. Подумай, что означает выделенное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красным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цветом слово.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544522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Выбери и отметь значение слова, выделенное 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зелёным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цветом.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44208" y="4869160"/>
            <a:ext cx="1728192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нижней части спины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95936" y="4869208"/>
            <a:ext cx="1224136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 бокам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31208" y="4977208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7544" y="5013128"/>
            <a:ext cx="288000" cy="28800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827584" y="4869208"/>
            <a:ext cx="1872208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верхней части спины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6047832" y="4977208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3599560" y="4977208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44208" y="5877272"/>
            <a:ext cx="2160240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Идёт мелкими частыми шагами.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995936" y="5877320"/>
            <a:ext cx="1656184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Разбрасывает семена.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047864" y="6021288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84200" y="6057208"/>
            <a:ext cx="288000" cy="288000"/>
          </a:xfrm>
          <a:prstGeom prst="rect">
            <a:avLst/>
          </a:prstGeom>
        </p:spPr>
      </p:pic>
      <p:sp>
        <p:nvSpPr>
          <p:cNvPr id="33" name="Скругленный прямоугольник 32"/>
          <p:cNvSpPr/>
          <p:nvPr/>
        </p:nvSpPr>
        <p:spPr>
          <a:xfrm>
            <a:off x="827584" y="5877320"/>
            <a:ext cx="1872208" cy="50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Быстро бежит.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395536" y="5985320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3599560" y="5985320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899592" y="2132856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3455912" y="2168896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372200" y="2168944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08536" y="2204864"/>
            <a:ext cx="288000" cy="288000"/>
          </a:xfrm>
          <a:prstGeom prst="rect">
            <a:avLst/>
          </a:prstGeom>
        </p:spPr>
      </p:pic>
      <p:pic>
        <p:nvPicPr>
          <p:cNvPr id="40" name="Рисунок 39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35728" y="764704"/>
            <a:ext cx="288000" cy="288000"/>
          </a:xfrm>
          <a:prstGeom prst="rect">
            <a:avLst/>
          </a:prstGeom>
        </p:spPr>
      </p:pic>
      <p:sp>
        <p:nvSpPr>
          <p:cNvPr id="41" name="Стрелка вправо 40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Picture 2" descr="https://i.pinimg.com/originals/8c/3a/4d/8c3a4daaff0503adee2795d7cf55f68f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452320" y="2564904"/>
            <a:ext cx="1296144" cy="1033027"/>
          </a:xfrm>
          <a:prstGeom prst="rect">
            <a:avLst/>
          </a:prstGeom>
          <a:noFill/>
        </p:spPr>
      </p:pic>
      <p:pic>
        <p:nvPicPr>
          <p:cNvPr id="43" name="Picture 4" descr="https://i.pinimg.com/originals/f7/ac/22/f7ac22e9ee8dbbca3ac3300b95aedaad.png"/>
          <p:cNvPicPr>
            <a:picLocks noChangeAspect="1" noChangeArrowheads="1"/>
          </p:cNvPicPr>
          <p:nvPr/>
        </p:nvPicPr>
        <p:blipFill>
          <a:blip r:embed="rId8" cstate="print"/>
          <a:srcRect l="56788" t="13426" b="12731"/>
          <a:stretch>
            <a:fillRect/>
          </a:stretch>
        </p:blipFill>
        <p:spPr bwMode="auto">
          <a:xfrm rot="16200000">
            <a:off x="7904942" y="2400314"/>
            <a:ext cx="432048" cy="617211"/>
          </a:xfrm>
          <a:prstGeom prst="rect">
            <a:avLst/>
          </a:prstGeom>
          <a:noFill/>
        </p:spPr>
      </p:pic>
      <p:pic>
        <p:nvPicPr>
          <p:cNvPr id="44" name="Picture 4" descr="https://i.pinimg.com/originals/f7/ac/22/f7ac22e9ee8dbbca3ac3300b95aedaad.png"/>
          <p:cNvPicPr>
            <a:picLocks noChangeAspect="1" noChangeArrowheads="1"/>
          </p:cNvPicPr>
          <p:nvPr/>
        </p:nvPicPr>
        <p:blipFill>
          <a:blip r:embed="rId3" cstate="print"/>
          <a:srcRect t="3356" r="48620"/>
          <a:stretch>
            <a:fillRect/>
          </a:stretch>
        </p:blipFill>
        <p:spPr bwMode="auto">
          <a:xfrm rot="16200000">
            <a:off x="8126349" y="2754971"/>
            <a:ext cx="380135" cy="57606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660232" y="13671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1907704" y="295136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" name="TextBox 1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71703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Выбери рисунок гребня, используя лексическое значение слова.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4868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Выдели в тексте 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зелёным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цветом предложение, которое даёт ответ на вопрос: почему листья плохо накалываются на иголки ежа? Продолжи ответ.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8478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Листья плохо накалываются на иголки ежа, потому что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0152" y="1556792"/>
            <a:ext cx="252028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они плотные, частые.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Выпиши предложение, в котором автор использует сравнение, чтобы показать трудность накалывания листьев на иголки ежа. Подчеркни сравнение.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3140968"/>
            <a:ext cx="5040560" cy="36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Всё равно, </a:t>
            </a:r>
            <a:r>
              <a:rPr lang="ru-RU" b="1" dirty="0" smtClean="0">
                <a:solidFill>
                  <a:srgbClr val="00B050"/>
                </a:solidFill>
              </a:rPr>
              <a:t>как</a:t>
            </a:r>
            <a:r>
              <a:rPr lang="ru-RU" b="1" dirty="0" smtClean="0">
                <a:solidFill>
                  <a:schemeClr val="tx1"/>
                </a:solidFill>
              </a:rPr>
              <a:t> нам</a:t>
            </a:r>
            <a:r>
              <a:rPr lang="ru-RU" b="1" dirty="0" smtClean="0">
                <a:solidFill>
                  <a:srgbClr val="00B050"/>
                </a:solidFill>
              </a:rPr>
              <a:t> гребнем </a:t>
            </a:r>
            <a:r>
              <a:rPr lang="ru-RU" b="1" dirty="0" smtClean="0">
                <a:solidFill>
                  <a:schemeClr val="tx1"/>
                </a:solidFill>
              </a:rPr>
              <a:t>бумагу протыкать.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221088"/>
            <a:ext cx="835292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Гребень</a:t>
            </a:r>
            <a:r>
              <a:rPr lang="ru-RU" dirty="0" smtClean="0"/>
              <a:t> – расчёска с крупными зубьями либо украшение для волос, выполненное в виде такой расчёски. </a:t>
            </a:r>
          </a:p>
        </p:txBody>
      </p:sp>
      <p:pic>
        <p:nvPicPr>
          <p:cNvPr id="19458" name="Picture 2" descr="https://static.tildacdn.com/tild6666-6161-4962-b537-393433656339/phot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89" r="27778"/>
          <a:stretch>
            <a:fillRect/>
          </a:stretch>
        </p:blipFill>
        <p:spPr bwMode="auto">
          <a:xfrm>
            <a:off x="1187624" y="5085184"/>
            <a:ext cx="1008112" cy="1466345"/>
          </a:xfrm>
          <a:prstGeom prst="rect">
            <a:avLst/>
          </a:prstGeom>
          <a:noFill/>
        </p:spPr>
      </p:pic>
      <p:pic>
        <p:nvPicPr>
          <p:cNvPr id="12" name="Picture 2" descr="https://www.ubc-voc.com/mediawiki/images/thumb/9/95/Rake.jpg/986px-Rak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5229200"/>
            <a:ext cx="1800200" cy="1205002"/>
          </a:xfrm>
          <a:prstGeom prst="rect">
            <a:avLst/>
          </a:prstGeom>
          <a:noFill/>
        </p:spPr>
      </p:pic>
      <p:pic>
        <p:nvPicPr>
          <p:cNvPr id="19460" name="Picture 4" descr="https://pngimg.com/uploads/comb/comb_PNG25.png"/>
          <p:cNvPicPr>
            <a:picLocks noChangeAspect="1" noChangeArrowheads="1"/>
          </p:cNvPicPr>
          <p:nvPr/>
        </p:nvPicPr>
        <p:blipFill>
          <a:blip r:embed="rId5" cstate="print"/>
          <a:srcRect l="18792" t="10312" r="18119" b="8910"/>
          <a:stretch>
            <a:fillRect/>
          </a:stretch>
        </p:blipFill>
        <p:spPr bwMode="auto">
          <a:xfrm>
            <a:off x="4067944" y="5229200"/>
            <a:ext cx="1080120" cy="1080120"/>
          </a:xfrm>
          <a:prstGeom prst="rect">
            <a:avLst/>
          </a:prstGeom>
          <a:noFill/>
        </p:spPr>
      </p:pic>
      <p:sp>
        <p:nvSpPr>
          <p:cNvPr id="13" name="Скругленный прямоугольник 12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899592" y="5877224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" action="ppaction://noaction">
              <a:snd r:embed="rId6" name="wind.wav"/>
            </a:hlinkClick>
          </p:cNvPr>
          <p:cNvSpPr/>
          <p:nvPr/>
        </p:nvSpPr>
        <p:spPr>
          <a:xfrm>
            <a:off x="6336232" y="5913264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5576" y="5913312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91912" y="5949232"/>
            <a:ext cx="288000" cy="288000"/>
          </a:xfrm>
          <a:prstGeom prst="rect">
            <a:avLst/>
          </a:prstGeom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979712" y="404664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на текст рассказа!</a:t>
            </a:r>
            <a:endParaRPr lang="ru-RU" sz="1050" dirty="0"/>
          </a:p>
        </p:txBody>
      </p:sp>
      <p:sp>
        <p:nvSpPr>
          <p:cNvPr id="21" name="Управляющая кнопка: возврат 20">
            <a:hlinkClick r:id="rId8" action="ppaction://hlinksldjump" highlightClick="1"/>
          </p:cNvPr>
          <p:cNvSpPr/>
          <p:nvPr/>
        </p:nvSpPr>
        <p:spPr>
          <a:xfrm>
            <a:off x="8532440" y="188640"/>
            <a:ext cx="360040" cy="432048"/>
          </a:xfrm>
          <a:prstGeom prst="actionButtonRetur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884368" y="18864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Текст!</a:t>
            </a:r>
            <a:endParaRPr lang="ru-RU" sz="10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6480392" y="3501008"/>
            <a:ext cx="1620000" cy="288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бумага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1560" y="3501008"/>
            <a:ext cx="1620000" cy="288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помощь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00072" y="3501008"/>
            <a:ext cx="1620000" cy="288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лист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389298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5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47667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Разгадай ребусы и соедини ответы со словами, с которыми они связаны.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36510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Какое слово в тексте имеет значение «идти без груза»?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80112" y="4905200"/>
            <a:ext cx="1728192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потихоньку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47664" y="4905176"/>
            <a:ext cx="1728192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порожняком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51288" y="4905176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1288" y="4939355"/>
            <a:ext cx="288000" cy="28800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" action="ppaction://noaction">
              <a:snd r:embed="rId4" name="wind.wav"/>
            </a:hlinkClick>
          </p:cNvPr>
          <p:cNvSpPr/>
          <p:nvPr/>
        </p:nvSpPr>
        <p:spPr>
          <a:xfrm>
            <a:off x="5148064" y="4905200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2420888"/>
            <a:ext cx="162000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загорбок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00104" y="2420888"/>
            <a:ext cx="162000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гребень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80392" y="2420888"/>
            <a:ext cx="162000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автор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>
            <a:stCxn id="11" idx="2"/>
            <a:endCxn id="21" idx="0"/>
          </p:cNvCxnSpPr>
          <p:nvPr/>
        </p:nvCxnSpPr>
        <p:spPr>
          <a:xfrm>
            <a:off x="1493568" y="2708888"/>
            <a:ext cx="2916504" cy="792120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2" idx="2"/>
            <a:endCxn id="27" idx="0"/>
          </p:cNvCxnSpPr>
          <p:nvPr/>
        </p:nvCxnSpPr>
        <p:spPr>
          <a:xfrm>
            <a:off x="4410104" y="2708888"/>
            <a:ext cx="2880288" cy="792120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3" idx="2"/>
            <a:endCxn id="32" idx="0"/>
          </p:cNvCxnSpPr>
          <p:nvPr/>
        </p:nvCxnSpPr>
        <p:spPr>
          <a:xfrm flipH="1">
            <a:off x="1421560" y="2708888"/>
            <a:ext cx="5868832" cy="792120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395536" y="1052736"/>
            <a:ext cx="2088000" cy="914618"/>
            <a:chOff x="395536" y="1052736"/>
            <a:chExt cx="2088000" cy="91461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5536" y="1052736"/>
              <a:ext cx="2088000" cy="900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2" descr="https://gas-kvas.com/uploads/posts/2023-01/1673525651_gas-kvas-com-p-detskii-risunok-zabor-45.png"/>
            <p:cNvPicPr>
              <a:picLocks noChangeAspect="1" noChangeArrowheads="1"/>
            </p:cNvPicPr>
            <p:nvPr/>
          </p:nvPicPr>
          <p:blipFill>
            <a:blip r:embed="rId5" cstate="print"/>
            <a:srcRect t="60082" r="58493"/>
            <a:stretch>
              <a:fillRect/>
            </a:stretch>
          </p:blipFill>
          <p:spPr bwMode="auto">
            <a:xfrm>
              <a:off x="539552" y="1124744"/>
              <a:ext cx="632240" cy="504056"/>
            </a:xfrm>
            <a:prstGeom prst="rect">
              <a:avLst/>
            </a:prstGeom>
            <a:noFill/>
          </p:spPr>
        </p:pic>
        <p:pic>
          <p:nvPicPr>
            <p:cNvPr id="23" name="Picture 4" descr="https://gas-kvas.com/uploads/posts/2023-02/1676675523_gas-kvas-com-p-kartinka-kubok-detskii-risunok-7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91680" y="1124744"/>
              <a:ext cx="647995" cy="800962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611560" y="1628800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Б = Г   </a:t>
              </a:r>
              <a:endParaRPr lang="ru-RU" sz="1600" b="1" dirty="0"/>
            </a:p>
          </p:txBody>
        </p:sp>
        <p:pic>
          <p:nvPicPr>
            <p:cNvPr id="37" name="Picture 18" descr="https://flomaster.club/uploads/posts/2023-01/1673591697_flomaster-club-p-risunok-zapyataya-instagram-4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67" t="20833" r="15278" b="20833"/>
            <a:stretch>
              <a:fillRect/>
            </a:stretch>
          </p:blipFill>
          <p:spPr bwMode="auto">
            <a:xfrm>
              <a:off x="1397680" y="1124744"/>
              <a:ext cx="294000" cy="252000"/>
            </a:xfrm>
            <a:prstGeom prst="rect">
              <a:avLst/>
            </a:prstGeom>
            <a:noFill/>
          </p:spPr>
        </p:pic>
      </p:grpSp>
      <p:grpSp>
        <p:nvGrpSpPr>
          <p:cNvPr id="41" name="Группа 40"/>
          <p:cNvGrpSpPr/>
          <p:nvPr/>
        </p:nvGrpSpPr>
        <p:grpSpPr>
          <a:xfrm>
            <a:off x="3312120" y="1052736"/>
            <a:ext cx="2088000" cy="914618"/>
            <a:chOff x="3312120" y="1052736"/>
            <a:chExt cx="2088000" cy="91461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3312120" y="1052736"/>
              <a:ext cx="2088000" cy="900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Picture 8" descr="https://starwars-galaxy.ru/800/600/http/img1.liveinternet.ru/images/attach/b/4/103/557/103557023_GoldenSunDesigns_SpiritOfPlace_element_33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47864" y="1052736"/>
              <a:ext cx="864096" cy="780035"/>
            </a:xfrm>
            <a:prstGeom prst="rect">
              <a:avLst/>
            </a:prstGeom>
            <a:noFill/>
          </p:spPr>
        </p:pic>
        <p:pic>
          <p:nvPicPr>
            <p:cNvPr id="29" name="Picture 10" descr="https://flomaster.club/uploads/posts/2022-06/1654295135_1-flomaster-club-p-pen-risunok-dlya-detei-krasivo-1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2" t="6180" r="5218" b="7294"/>
            <a:stretch>
              <a:fillRect/>
            </a:stretch>
          </p:blipFill>
          <p:spPr bwMode="auto">
            <a:xfrm>
              <a:off x="4499992" y="1196752"/>
              <a:ext cx="786945" cy="648072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3491880" y="1628800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И = Е   </a:t>
              </a:r>
              <a:endParaRPr lang="ru-RU" sz="1600" b="1" dirty="0"/>
            </a:p>
          </p:txBody>
        </p:sp>
        <p:pic>
          <p:nvPicPr>
            <p:cNvPr id="38" name="Picture 18" descr="https://flomaster.club/uploads/posts/2023-01/1673591697_flomaster-club-p-risunok-zapyataya-instagram-4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67" t="20833" r="50922" b="20833"/>
            <a:stretch>
              <a:fillRect/>
            </a:stretch>
          </p:blipFill>
          <p:spPr bwMode="auto">
            <a:xfrm>
              <a:off x="4499992" y="1124744"/>
              <a:ext cx="140018" cy="252000"/>
            </a:xfrm>
            <a:prstGeom prst="rect">
              <a:avLst/>
            </a:prstGeom>
            <a:noFill/>
          </p:spPr>
        </p:pic>
      </p:grpSp>
      <p:grpSp>
        <p:nvGrpSpPr>
          <p:cNvPr id="42" name="Группа 41"/>
          <p:cNvGrpSpPr/>
          <p:nvPr/>
        </p:nvGrpSpPr>
        <p:grpSpPr>
          <a:xfrm>
            <a:off x="6156176" y="1052736"/>
            <a:ext cx="2088000" cy="900000"/>
            <a:chOff x="6300424" y="1052736"/>
            <a:chExt cx="2088000" cy="900000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6300424" y="1052736"/>
              <a:ext cx="2088000" cy="900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4" name="Picture 12" descr="https://podacha-blud.com/uploads/posts/2022-12/1669934668_34-podacha-blud-com-p-risunki-tortov-foto-35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380312" y="1124744"/>
              <a:ext cx="857458" cy="648072"/>
            </a:xfrm>
            <a:prstGeom prst="rect">
              <a:avLst/>
            </a:prstGeom>
            <a:noFill/>
          </p:spPr>
        </p:pic>
        <p:pic>
          <p:nvPicPr>
            <p:cNvPr id="35" name="Picture 14" descr="https://yt3.googleusercontent.com/ytc/AGIKgqN_YL036Ix2MbhK8qOMTWEMu5NyocYYfwOf30ICAw=s900-c-k-c0x00ffffff-no-rj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556"/>
            <a:stretch>
              <a:fillRect/>
            </a:stretch>
          </p:blipFill>
          <p:spPr bwMode="auto">
            <a:xfrm>
              <a:off x="6372200" y="1268760"/>
              <a:ext cx="457410" cy="432000"/>
            </a:xfrm>
            <a:prstGeom prst="rect">
              <a:avLst/>
            </a:prstGeom>
            <a:noFill/>
          </p:spPr>
        </p:pic>
        <p:pic>
          <p:nvPicPr>
            <p:cNvPr id="36" name="Picture 16" descr="http://toutelasignaletique.com/20017-thickbox_default/lettre-b-braille-en-aluminium-decoupe-100mm-ou-150mm-de-haut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20000" t="12500" r="20000" b="12500"/>
            <a:stretch>
              <a:fillRect/>
            </a:stretch>
          </p:blipFill>
          <p:spPr bwMode="auto">
            <a:xfrm>
              <a:off x="6876255" y="1268808"/>
              <a:ext cx="345600" cy="432000"/>
            </a:xfrm>
            <a:prstGeom prst="rect">
              <a:avLst/>
            </a:prstGeom>
            <a:noFill/>
          </p:spPr>
        </p:pic>
        <p:pic>
          <p:nvPicPr>
            <p:cNvPr id="39" name="Picture 18" descr="https://flomaster.club/uploads/posts/2023-01/1673591697_flomaster-club-p-risunok-zapyataya-instagram-4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667" t="20833" r="50922" b="20833"/>
            <a:stretch>
              <a:fillRect/>
            </a:stretch>
          </p:blipFill>
          <p:spPr bwMode="auto">
            <a:xfrm>
              <a:off x="8172400" y="1124744"/>
              <a:ext cx="140018" cy="252000"/>
            </a:xfrm>
            <a:prstGeom prst="rect">
              <a:avLst/>
            </a:prstGeom>
            <a:noFill/>
          </p:spPr>
        </p:pic>
      </p:grpSp>
      <p:pic>
        <p:nvPicPr>
          <p:cNvPr id="4098" name="Picture 2" descr="https://babyimages.ru/kartinki/yozhik-kartinka-02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01075" y="5301208"/>
            <a:ext cx="1746989" cy="1325091"/>
          </a:xfrm>
          <a:prstGeom prst="rect">
            <a:avLst/>
          </a:prstGeom>
          <a:noFill/>
        </p:spPr>
      </p:pic>
      <p:sp>
        <p:nvSpPr>
          <p:cNvPr id="43" name="Стрелка вправо 42">
            <a:hlinkClick r:id="" action="ppaction://hlinkshowjump?jump=nextslide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683568" y="213285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45" name="TextBox 44"/>
          <p:cNvSpPr txBox="1"/>
          <p:nvPr/>
        </p:nvSpPr>
        <p:spPr>
          <a:xfrm>
            <a:off x="683568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827584" y="5301256"/>
            <a:ext cx="6300000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70C0"/>
                </a:solidFill>
              </a:rPr>
              <a:t>Учит любить природу и помогать обитателям леса.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s://www.pngplay.com/wp-content/uploads/2/Hedgehog-Transparent-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08304" y="5157192"/>
            <a:ext cx="1695581" cy="13528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285293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Часто в нашей жизни поставленной цели приходится достигать                                         </a:t>
            </a:r>
          </a:p>
          <a:p>
            <a:r>
              <a:rPr lang="ru-RU" b="1" dirty="0" smtClean="0"/>
              <a:t>И надо всегда быть готовым                                                     свою работу, чтобы достичь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1166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6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4868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Выпиши из текста слова, которыми автор показывает тяжкий труд ежа.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166073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052736"/>
            <a:ext cx="8496944" cy="50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Стал тереться, сдирать, пыхтит от усердия, лапками поддаёт, долго старался, умаялся.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1328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Впиши в предложения слова из справок и прочитай главную мысль рассказа.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995772"/>
            <a:ext cx="84969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Слова для справок: </a:t>
            </a:r>
            <a:r>
              <a:rPr lang="ru-RU" b="1" dirty="0" smtClean="0"/>
              <a:t>нужного результата, тяжким трудом, терпеливо выполнять.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2924944"/>
            <a:ext cx="190800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тяжким трудом.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3212976"/>
            <a:ext cx="2520280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терпеливо выполнять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501008"/>
            <a:ext cx="2304256" cy="28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нужного результата.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443711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Задание 8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78786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Чему учит рассказ «Тяжкий труд»?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7584" y="5769296"/>
            <a:ext cx="6300000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70C0"/>
                </a:solidFill>
              </a:rPr>
              <a:t>Учит не браться за дело, которое не осилишь.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7192" y="5301256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192" y="5335435"/>
            <a:ext cx="288000" cy="288000"/>
          </a:xfrm>
          <a:prstGeom prst="rect">
            <a:avLst/>
          </a:prstGeom>
        </p:spPr>
      </p:pic>
      <p:sp>
        <p:nvSpPr>
          <p:cNvPr id="18" name="Скругленный прямоугольник 17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287192" y="5769296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584" y="6237312"/>
            <a:ext cx="6624736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Учит не останавливаться перед трудностями и преодолевать их.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7192" y="6237312"/>
            <a:ext cx="324000" cy="324000"/>
          </a:xfrm>
          <a:prstGeom prst="round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192" y="6271491"/>
            <a:ext cx="288000" cy="288000"/>
          </a:xfrm>
          <a:prstGeom prst="rect">
            <a:avLst/>
          </a:prstGeom>
        </p:spPr>
      </p:pic>
      <p:sp>
        <p:nvSpPr>
          <p:cNvPr id="23" name="Стрелка вправо 22">
            <a:hlinkClick r:id="" action="ppaction://hlinkshowjump?jump=endshow"/>
          </p:cNvPr>
          <p:cNvSpPr/>
          <p:nvPr/>
        </p:nvSpPr>
        <p:spPr>
          <a:xfrm>
            <a:off x="8532440" y="6453336"/>
            <a:ext cx="432048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23528" y="8367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  <p:sp>
        <p:nvSpPr>
          <p:cNvPr id="25" name="TextBox 24"/>
          <p:cNvSpPr txBox="1"/>
          <p:nvPr/>
        </p:nvSpPr>
        <p:spPr>
          <a:xfrm>
            <a:off x="1403648" y="249289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 на плашки!</a:t>
            </a:r>
            <a:endParaRPr lang="ru-RU" sz="10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506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Пользователь</cp:lastModifiedBy>
  <cp:revision>9</cp:revision>
  <dcterms:created xsi:type="dcterms:W3CDTF">2023-08-21T21:22:51Z</dcterms:created>
  <dcterms:modified xsi:type="dcterms:W3CDTF">2025-02-17T15:30:21Z</dcterms:modified>
</cp:coreProperties>
</file>