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8"/>
  </p:notesMasterIdLst>
  <p:sldIdLst>
    <p:sldId id="257" r:id="rId2"/>
    <p:sldId id="259" r:id="rId3"/>
    <p:sldId id="260" r:id="rId4"/>
    <p:sldId id="316" r:id="rId5"/>
    <p:sldId id="262" r:id="rId6"/>
    <p:sldId id="287" r:id="rId7"/>
    <p:sldId id="319" r:id="rId8"/>
    <p:sldId id="320" r:id="rId9"/>
    <p:sldId id="299" r:id="rId10"/>
    <p:sldId id="300" r:id="rId11"/>
    <p:sldId id="301" r:id="rId12"/>
    <p:sldId id="321" r:id="rId13"/>
    <p:sldId id="304" r:id="rId14"/>
    <p:sldId id="297" r:id="rId15"/>
    <p:sldId id="298" r:id="rId16"/>
    <p:sldId id="305" r:id="rId17"/>
    <p:sldId id="318" r:id="rId18"/>
    <p:sldId id="306" r:id="rId19"/>
    <p:sldId id="317" r:id="rId20"/>
    <p:sldId id="272" r:id="rId21"/>
    <p:sldId id="273" r:id="rId22"/>
    <p:sldId id="274" r:id="rId23"/>
    <p:sldId id="311" r:id="rId24"/>
    <p:sldId id="312" r:id="rId25"/>
    <p:sldId id="314" r:id="rId26"/>
    <p:sldId id="30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52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27794-B062-49B6-A31F-B87E4D168604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E98A1-8806-42F3-AB6B-3FF15D5AC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EA09D-0CC2-48CA-AF93-005B9BD06BD6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33476-D343-4D35-AF78-0588DF39FF40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22DF3-0860-40E0-AC2D-ED0F580E37D8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857CC3-7091-4107-A93E-AAA8A060B7F6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2BA0D4-A37D-46D0-AA38-5ED561CE03EE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716DD-7A7B-4377-861E-D2AC9F124EFC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C139C-50C4-4C4E-9C8C-0B2250351A13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85D2E-83D2-40FB-9C12-355D9B9934C9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87B35-E56B-4A34-9547-AEF1CF501162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F8AEEF-423F-46AE-BE98-A4E8758C8213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EB091D-BBE2-4434-BDB5-3FE185C30FA7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30F6C7-3A5D-4C29-8048-E0BDA9BB5AE3}" type="datetime1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7851648" cy="127448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 «Формирующее оценивание </a:t>
            </a:r>
            <a:r>
              <a:rPr lang="ru-RU" sz="3600" b="1" dirty="0" err="1" smtClean="0"/>
              <a:t>метапредметных</a:t>
            </a:r>
            <a:r>
              <a:rPr lang="ru-RU" sz="3600" b="1" dirty="0" smtClean="0"/>
              <a:t> результатов обучения школьников»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4437112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Докладчики: </a:t>
            </a:r>
            <a:r>
              <a:rPr lang="ru-RU" sz="20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Прищепова</a:t>
            </a: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К.И.,</a:t>
            </a:r>
          </a:p>
          <a:p>
            <a:r>
              <a:rPr lang="ru-RU" sz="20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Нуриахметова</a:t>
            </a: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И.Н., </a:t>
            </a:r>
          </a:p>
          <a:p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учителя МОУ «Гаевская ООШ»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3808" y="616530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Февраль, 2025 год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/>
              <a:t>Формирующее оценивание для обучающихся</a:t>
            </a:r>
            <a:endParaRPr lang="ru-RU" sz="4000" b="1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221365"/>
          </a:xfrm>
        </p:spPr>
        <p:txBody>
          <a:bodyPr>
            <a:noAutofit/>
          </a:bodyPr>
          <a:lstStyle/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может помогать учиться на ошибках;</a:t>
            </a:r>
          </a:p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может помогать понять, что важно; </a:t>
            </a:r>
          </a:p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может помогать понять, что у них получается;</a:t>
            </a:r>
          </a:p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может помогать обнаруживать, что они не знают;</a:t>
            </a:r>
          </a:p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может помогать обнаруживать, что они не умеют делать;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 anchor="b"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b="1" dirty="0" smtClean="0"/>
              <a:t>Формирующее оценивание </a:t>
            </a:r>
            <a:endParaRPr lang="ru-RU" sz="4400" b="1" dirty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71296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99592" y="2348880"/>
            <a:ext cx="7772400" cy="1240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ЗАДАНИЕ 3</a:t>
            </a:r>
            <a:br>
              <a:rPr lang="ru-RU" sz="7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72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" y="548680"/>
            <a:ext cx="8229600" cy="5435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Четыре основных шага, </a:t>
            </a: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которые   формируют алгоритм  оценивания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Показать, что получилось хорошо.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Указать, что нуждается в улучшении (исправлении).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 Дать рекомендации о необходимых исправлениях.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Дети вносят исправления</a:t>
            </a:r>
            <a:endParaRPr lang="ru-RU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16416" y="6237312"/>
            <a:ext cx="6732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/>
              <a:t>Алгоритм создания системы формирующего оценивания</a:t>
            </a:r>
            <a:endParaRPr lang="ru-RU" sz="3600" b="1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1115616" y="2060848"/>
            <a:ext cx="7770813" cy="4343400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 Выявление планируемых результатов</a:t>
            </a:r>
          </a:p>
          <a:p>
            <a:pPr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 Организация деятельности учителя по планированию и достижению субъективно значимых результатов</a:t>
            </a:r>
          </a:p>
          <a:p>
            <a:pPr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 Сопровождение достижения учащимся результатов с помощью организованной обратной связи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1066800"/>
          </a:xfrm>
        </p:spPr>
        <p:txBody>
          <a:bodyPr>
            <a:noAutofit/>
          </a:bodyPr>
          <a:lstStyle/>
          <a:p>
            <a:pPr algn="ctr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3600" b="1" dirty="0" smtClean="0"/>
              <a:t>Пять принципов грамотно организованного формирующего оценивания</a:t>
            </a:r>
            <a:endParaRPr lang="ru-RU" sz="36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1484784"/>
            <a:ext cx="7704856" cy="504825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Учитель регулярно обеспечивает обратную связь, предоставляя учащимся комментарии, замечания и т.п. по поводу их деятельности.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Учащиеся принимают активное участие в организации процесса собственного обучения.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 Учитель меняет техники и технологии обучения в зависимости от изменения результатов обучения учащихся.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Учитель осознает, что оценивание посредством отметки резко снижает мотивацию и самооценку учащихся.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5. Учитель осознает необходимость научить учащихся принципам самооценки и способам улучшения собственных результатов.</a:t>
            </a:r>
            <a:endParaRPr lang="ru-RU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557868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Сигналы рукой</a:t>
            </a:r>
          </a:p>
          <a:p>
            <a:pPr marL="514350" indent="-514350">
              <a:lnSpc>
                <a:spcPct val="120000"/>
              </a:lnSpc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Учитель просит учащихся показывать сигналы, обозначающие понимание или непонимание материала. Предварительно следует договориться с учащимися об использовании этих сигналов: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* Я понимаю __________ и могу объяснить </a:t>
            </a:r>
          </a:p>
          <a:p>
            <a:pPr marL="514350" indent="-514350">
              <a:lnSpc>
                <a:spcPct val="120000"/>
              </a:lnSpc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1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(большой палец руки направлен вверх)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* Я все еще не понимаю _________ </a:t>
            </a:r>
          </a:p>
          <a:p>
            <a:pPr marL="514350" indent="-514350">
              <a:lnSpc>
                <a:spcPct val="120000"/>
              </a:lnSpc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1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(большой палец руки направлен в сторону)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* Я не совсем уверен в _______________</a:t>
            </a:r>
          </a:p>
          <a:p>
            <a:pPr marL="514350" indent="-514350">
              <a:lnSpc>
                <a:spcPct val="120000"/>
              </a:lnSpc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1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(помахать рукой)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ru-RU" sz="5400" b="1" dirty="0" smtClean="0"/>
              <a:t>Вопросы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1052736"/>
            <a:ext cx="7498080" cy="4800600"/>
          </a:xfrm>
        </p:spPr>
        <p:txBody>
          <a:bodyPr>
            <a:normAutofit fontScale="47500" lnSpcReduction="20000"/>
          </a:bodyPr>
          <a:lstStyle/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В какой степени мои ученики достигли поставленных целей?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Как распределить время урока для текущей темы?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Могу ли я вести эту тему более эффективным образом?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·Какие части курса ученики считают наиболее существенными?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Как я могу изменить этот курс, когда буду вести его в следующий раз?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Какие отметки можно поставить ученикам?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Ученикам оценивание дает ответы на другие вопросы: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Знаю ли я, что учитель считает наиболее важным?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Освоил ли я материал курса?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Как я могу улучшить свой способ обучения?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· Какую отметку я получаю за данный курс?</a:t>
            </a:r>
          </a:p>
          <a:p>
            <a:r>
              <a:rPr lang="ru-RU" sz="4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Как я лично продвинулся в изучении темы?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10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32656"/>
            <a:ext cx="7958332" cy="5093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Техники формирующего оценивания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sz="21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endParaRPr lang="ru-RU" sz="32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Светофор</a:t>
            </a: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Наблюдение.</a:t>
            </a: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Проверка </a:t>
            </a:r>
            <a:r>
              <a:rPr lang="ru-RU" sz="3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ошибочности понимания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Индивидуальные беседы с учащимися</a:t>
            </a:r>
          </a:p>
          <a:p>
            <a:pPr algn="just">
              <a:spcAft>
                <a:spcPts val="0"/>
              </a:spcAft>
            </a:pPr>
            <a:endParaRPr lang="ru-RU" u="sng" dirty="0" smtClean="0">
              <a:solidFill>
                <a:srgbClr val="000000"/>
              </a:solidFill>
              <a:highlight>
                <a:srgbClr val="FFFF00"/>
              </a:highligh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u="sng" dirty="0" smtClean="0">
              <a:solidFill>
                <a:srgbClr val="000000"/>
              </a:solidFill>
              <a:highlight>
                <a:srgbClr val="FFFF00"/>
              </a:highligh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u="sng" dirty="0" smtClean="0">
              <a:solidFill>
                <a:srgbClr val="000000"/>
              </a:solidFill>
              <a:highlight>
                <a:srgbClr val="FFFF00"/>
              </a:highligh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u="sng" dirty="0" smtClean="0">
              <a:solidFill>
                <a:srgbClr val="000000"/>
              </a:solidFill>
              <a:highlight>
                <a:srgbClr val="FFFF00"/>
              </a:highligh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Calibri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Приемы формирующего оценивания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Поиск ошибки.  </a:t>
            </a:r>
          </a:p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Уточнение с помощью вопроса почему? </a:t>
            </a:r>
          </a:p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Рассуждение по алгоритму.   </a:t>
            </a:r>
          </a:p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Если бы я был учителем. </a:t>
            </a:r>
          </a:p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Перевод информации.  </a:t>
            </a:r>
          </a:p>
          <a:p>
            <a:pPr marL="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Лист обратной связи как инструмент формирующего оценивания.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1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4009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ЗАДАНИЕ 1</a:t>
            </a:r>
            <a:br>
              <a:rPr lang="ru-RU" sz="3200" b="1" dirty="0" smtClean="0"/>
            </a:br>
            <a:r>
              <a:rPr lang="ru-RU" sz="3200" b="1" dirty="0" smtClean="0"/>
              <a:t>Предложите варианты формулировок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8424936" cy="329697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Оценивание – это …</a:t>
            </a:r>
          </a:p>
          <a:p>
            <a:pPr algn="l"/>
            <a:endParaRPr lang="ru-RU" sz="3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l"/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Оценка – это …</a:t>
            </a:r>
          </a:p>
          <a:p>
            <a:pPr algn="l"/>
            <a:endParaRPr lang="ru-RU" sz="3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l"/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Отметка это …</a:t>
            </a:r>
            <a:endParaRPr lang="ru-RU" sz="3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7720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Методика  «Недельные отчёты»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787208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«Недельные отчёты»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- это опросные листы, которые ученики заполняют раз в неделю, отвечая на три вопроса: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Чему я научился за эту неделю?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Какие вопросы остались для меня неясными?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Какие вопросы я задал бы ученикам, если бы я был учителем, чтобы проверить, поняли ли они материал?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Методика  «Недельные отчёты»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2"/>
            <a:ext cx="7787208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Анализируя отчёты, учитель может: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узнать об основных затруднениях и ошибочных понятиях, сформированных у учеников,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получить полезную обратную связь и реорганизовать содержания курса;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проникнуть в то, как ученик осознаёт собственную учебную деятельность.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Методика  «Недельные отчёты»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2"/>
            <a:ext cx="7787208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Позволяет ученику: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тренироваться в письменной коммуникации, то есть выражать в письменной форме свои мысли;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задать существенные для него вопросы;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проанализировать собственные знания и процесс учения.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</a:t>
            </a:r>
            <a:r>
              <a:rPr lang="ru-RU" sz="2800" b="1" dirty="0" smtClean="0"/>
              <a:t>Оценочный лист  «Работа в группе»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Инструкция: </a:t>
            </a:r>
            <a:br>
              <a:rPr lang="ru-RU" sz="2000" dirty="0" smtClean="0"/>
            </a:br>
            <a:r>
              <a:rPr lang="ru-RU" sz="2000" dirty="0" smtClean="0"/>
              <a:t>1. Соотнеси результат работы группы с умением, представленным в таблице </a:t>
            </a:r>
            <a:br>
              <a:rPr lang="ru-RU" sz="2000" dirty="0" smtClean="0"/>
            </a:br>
            <a:r>
              <a:rPr lang="ru-RU" sz="2000" dirty="0" smtClean="0"/>
              <a:t>2. Поставь оценку (балл), согласно следующим критериям: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2780928"/>
          <a:ext cx="82296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Оценка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5 баллов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4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3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2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Групповая работа 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Мы продуктивно использовали все имеющееся у нас время. Каждый был вовлечен в работу и внес свой вклад в работу группы.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Большую часть времени мы продуктивно работали вместе. Обычно мы слушали друг друга и использовали идеи, предложенные членами группы.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Какую-то часть времени мы работали вместе. Вклады членов группы в выполнение задания не были равнозначными (одинаковыми).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Мы практически не работали вместе, или же работа в группе была непродуктивной. Не каждый член группы внес свой вклад в работу.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229600" cy="222566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    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          </a:t>
            </a:r>
            <a:r>
              <a:rPr lang="ru-RU" sz="3100" b="1" dirty="0" smtClean="0"/>
              <a:t>Оценочный лист  «Работа в группе»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1800" dirty="0" smtClean="0"/>
              <a:t> 1.Соотнеси результат своей работы и работы членов твоей группы с умением, представленным в таблице</a:t>
            </a:r>
            <a:br>
              <a:rPr lang="ru-RU" sz="1800" dirty="0" smtClean="0"/>
            </a:br>
            <a:r>
              <a:rPr lang="ru-RU" sz="1800" dirty="0" smtClean="0"/>
              <a:t> 2. Поставь оценку (балл), согласно следующим критериям: </a:t>
            </a:r>
            <a:br>
              <a:rPr lang="ru-RU" sz="1800" dirty="0" smtClean="0"/>
            </a:br>
            <a:r>
              <a:rPr lang="ru-RU" sz="1800" dirty="0" smtClean="0"/>
              <a:t>Моя оценка </a:t>
            </a:r>
            <a:r>
              <a:rPr lang="ru-RU" sz="1800" dirty="0" err="1" smtClean="0"/>
              <a:t>себе:__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Оценка членам группы: </a:t>
            </a:r>
            <a:br>
              <a:rPr lang="ru-RU" sz="1800" dirty="0" smtClean="0"/>
            </a:br>
            <a:r>
              <a:rPr lang="ru-RU" sz="1800" dirty="0" smtClean="0"/>
              <a:t>1. ФИО_________________ </a:t>
            </a:r>
            <a:r>
              <a:rPr lang="ru-RU" sz="1800" dirty="0" err="1" smtClean="0"/>
              <a:t>оценка:__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2. ФИО_________________ </a:t>
            </a:r>
            <a:r>
              <a:rPr lang="ru-RU" sz="1800" dirty="0" err="1" smtClean="0"/>
              <a:t>оценка:__</a:t>
            </a:r>
            <a:r>
              <a:rPr lang="ru-RU" sz="1800" dirty="0" smtClean="0"/>
              <a:t> 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5" y="2571744"/>
          <a:ext cx="8258205" cy="3714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641"/>
                <a:gridCol w="1651641"/>
                <a:gridCol w="1651641"/>
                <a:gridCol w="1651641"/>
                <a:gridCol w="1651641"/>
              </a:tblGrid>
              <a:tr h="322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Оценка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5 баллов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4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3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2 балла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392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Индивидуальная работа (вклад каждого ученика в групповой работе) 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Я/мой одноклассник продуктивно использовал все имеющееся у нас время. Был вовлечен в работу и внес свой вклад в работу группы.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Я/ мой одноклассник большую часть времени продуктивно работал вместе с другими. Обычно слушал и использовал идеи предложенные другими членами группы.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Я/ мой одноклассник какую-то часть времени работал вместе с другими. Вклад в работу группы в выполнении заданий не был равнозначным (одинаковым).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Я/ мой одноклассник практически не работал вместе с группой, или же работа в группе была непродуктивной. Не внес свой вклад в работу.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88424" y="6237312"/>
            <a:ext cx="6012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                 </a:t>
            </a:r>
            <a:r>
              <a:rPr lang="ru-RU" sz="2400" b="1" dirty="0" smtClean="0"/>
              <a:t>Рефлексия   «Плюс – минус – интересно» </a:t>
            </a:r>
            <a:br>
              <a:rPr lang="ru-RU" sz="2400" b="1" dirty="0" smtClean="0"/>
            </a:b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428605"/>
          <a:ext cx="8229600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           «+»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              «-»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           «?»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-6334714"/>
            <a:ext cx="8891217" cy="1312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Рефлексию можно провести устно у доски, где выборочно учащиеся высказывают свое мнение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 желанию,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можно разделиться по рядам на «+», «-», «?» или индивидуально письменно.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 графу «+» записываются все факты, вызвавшие положительные эмоции.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 графу «–» обучающиеся выписывают все, что у них отсутствует или осталось непонятным.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 графу «интересно» (?)учащиеся выписывают все то, о чем хотелось бы узнать подробнее,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им интересно.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Рефлексия «Закончите предложение»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Сегодня на уроке для меня полезным </a:t>
            </a:r>
            <a:r>
              <a:rPr lang="ru-RU" sz="16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было___________________________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, потому что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мне это пригодиться в жизни </a:t>
            </a:r>
            <a:r>
              <a:rPr lang="ru-RU" sz="16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для_____________________________________________</a:t>
            </a:r>
            <a:endParaRPr lang="ru-RU" sz="1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Сегодня на уроке у меня не получилось ______________________________________,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потому что я не смог 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Поэтому дома я буду _______________________________________________________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 данной теме я хотел (а) бы узнать </a:t>
            </a:r>
            <a:r>
              <a:rPr lang="ru-RU" sz="16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о______________________</a:t>
            </a:r>
            <a:endParaRPr lang="ru-RU" sz="1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ИЛИ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Выполнил ли я то, что задумал?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Получилось ли сделать то, что я записал как главный результат проекта?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было сделано хорошо?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было сделано плохо?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было выполнить легко, а что оказалось неожиданно трудно?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2" y="6305550"/>
            <a:ext cx="610416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8515672" cy="1371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Результатами применения формирующего оценивание является:</a:t>
            </a:r>
          </a:p>
        </p:txBody>
      </p:sp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1143000" y="1600200"/>
            <a:ext cx="7620000" cy="4324350"/>
          </a:xfrm>
        </p:spPr>
        <p:txBody>
          <a:bodyPr>
            <a:normAutofit fontScale="850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обеспечение освоения стандарта всеми учащимися в наиболее комфортных для каждого условиях,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максимальное приближение каждого учащегося к запланированному им результату в случае, если результат выходит за рамки стандарта по уровню освоения содержания,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формирование оценочной самостоятельности учащихся,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формирование адекватной самооценки.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305550"/>
            <a:ext cx="682424" cy="476250"/>
          </a:xfrm>
        </p:spPr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3959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Оценивание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- это любой процесс, который завершается оценкой.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Оценка 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- это результат любого процесса оценивания.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Отметка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- это количественное выражение оценки.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(Из словаря «Термины и сокращения ЕГЭ»)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2438400" y="0"/>
            <a:ext cx="4214813" cy="7143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ОЦЕНКА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69202468"/>
              </p:ext>
            </p:extLst>
          </p:nvPr>
        </p:nvGraphicFramePr>
        <p:xfrm>
          <a:off x="0" y="609600"/>
          <a:ext cx="9144001" cy="655939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294174"/>
                <a:gridCol w="3757509"/>
                <a:gridCol w="4092318"/>
              </a:tblGrid>
              <a:tr h="468507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sng" dirty="0" smtClean="0">
                          <a:solidFill>
                            <a:schemeClr val="bg1"/>
                          </a:solidFill>
                        </a:rPr>
                        <a:t>Внешняя</a:t>
                      </a:r>
                      <a:r>
                        <a:rPr lang="ru-RU" sz="1800" u="sng" baseline="0" dirty="0" smtClean="0">
                          <a:solidFill>
                            <a:schemeClr val="bg1"/>
                          </a:solidFill>
                        </a:rPr>
                        <a:t> (суммирующая)</a:t>
                      </a:r>
                      <a:endParaRPr lang="ru-RU" sz="1800" u="sng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sng" dirty="0" smtClean="0">
                          <a:solidFill>
                            <a:schemeClr val="bg1"/>
                          </a:solidFill>
                        </a:rPr>
                        <a:t>Внутренняя (формирующая)</a:t>
                      </a:r>
                      <a:endParaRPr lang="ru-RU" sz="1800" u="sng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903093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Кто?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/>
                        <a:t>производится субъектом, непосредственно не участвующим в процессе обучения, 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учителем, который их обучает, то есть человеком, находящимся внутри процесса обучения тестируемых учащихся. 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Зачем?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Призвана единым образом зафиксировать уровень достижений учащихся по итогам освоения конкретного содержания образования.</a:t>
                      </a:r>
                      <a:endParaRPr lang="ru-RU" sz="1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Призвана выявлять пробел в освоении учащимися содержания образования с тем, чтобы восполнить его  с максимальной для данного учащегося эффективностью.</a:t>
                      </a:r>
                      <a:endParaRPr lang="ru-RU" sz="1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Как?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/>
                        <a:t>предполагает сравнение одного ученика с другим, но не посредством сравнения работ этих учащихся, а путем сравнения каждой работы с эталоном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/>
                        <a:t>на определение индивидуальных достижений каждого учащегося и не предполагает как сравнения результатов, продемонстрированных разными учащимися, так и административных выводов по результатам обучения испытуемых.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66092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Для кого?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Ориентирована на всю совокупность учащихся.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Ориентирована на конкретного учащегося.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783667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bg1"/>
                          </a:solidFill>
                        </a:rPr>
                        <a:t>Инструмент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Используется система заданий, стандартизированных по содержанию, процедуре и способам проверки.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Используются единичные задания, не стандартизированные по содержанию, процедуре и способам проверки. 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838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05854" cy="59544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b="1" dirty="0" err="1" smtClean="0"/>
              <a:t>Оценивание</a:t>
            </a:r>
            <a:r>
              <a:rPr lang="en-US" sz="3200" b="1" dirty="0" smtClean="0"/>
              <a:t>: </a:t>
            </a:r>
            <a:r>
              <a:rPr lang="en-US" sz="3200" b="1" dirty="0" err="1" smtClean="0"/>
              <a:t>современные</a:t>
            </a:r>
            <a:r>
              <a:rPr lang="ru-RU" sz="3200" b="1" dirty="0" smtClean="0"/>
              <a:t> 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тенденции</a:t>
            </a:r>
            <a:endParaRPr lang="ru-RU" sz="32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85796"/>
          <a:ext cx="8558242" cy="5526104"/>
        </p:xfrm>
        <a:graphic>
          <a:graphicData uri="http://schemas.openxmlformats.org/drawingml/2006/table">
            <a:tbl>
              <a:tblPr/>
              <a:tblGrid>
                <a:gridCol w="4027408"/>
                <a:gridCol w="4530834"/>
              </a:tblGrid>
              <a:tr h="306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Письменные работы, закрытый экзамен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Открытый экзамен, проекты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преподавателем, тьютором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при участие 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Имплицитные (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неявные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критерии оценки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Эксплицитные (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явные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критерии оценки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Конкуренция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Сотрудничество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результата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процесса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Цели и задачи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Учебные результаты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знаний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умений, способностей, компетенций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Тестирование памяти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понимания, интерпретации, применения, анализа, синтеза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курса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 модуля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Итоговое, суммарное оценивание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Формирующее, развивающее оценивание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Приоритетность оценки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Приоритетность учения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2195736" y="188640"/>
            <a:ext cx="5040560" cy="1152128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Оценивание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23528" y="1556792"/>
            <a:ext cx="2232248" cy="576064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Мотивирующее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203848" y="1556792"/>
            <a:ext cx="2664296" cy="648072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Формирующее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588224" y="1556792"/>
            <a:ext cx="2232248" cy="576064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Итоговое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323528" y="2420888"/>
            <a:ext cx="2232248" cy="4437112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Оценивание первоначальных знаний учеников, их умений; </a:t>
            </a:r>
            <a:r>
              <a:rPr lang="ru-RU" dirty="0" smtClean="0">
                <a:solidFill>
                  <a:schemeClr val="bg1"/>
                </a:solidFill>
              </a:rPr>
              <a:t>понимание </a:t>
            </a:r>
            <a:r>
              <a:rPr lang="ru-RU" dirty="0">
                <a:solidFill>
                  <a:schemeClr val="bg1"/>
                </a:solidFill>
              </a:rPr>
              <a:t>предстоящей деятельности; выявление потребностей и интересов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987824" y="2348880"/>
            <a:ext cx="3312368" cy="450912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Анализ понимания,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поощрение </a:t>
            </a:r>
          </a:p>
          <a:p>
            <a:pPr algn="ctr"/>
            <a:r>
              <a:rPr lang="ru-RU" sz="1600" dirty="0" err="1">
                <a:solidFill>
                  <a:schemeClr val="bg1"/>
                </a:solidFill>
              </a:rPr>
              <a:t>метапознания</a:t>
            </a:r>
            <a:r>
              <a:rPr lang="ru-RU" sz="1600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формирование у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учащихся осознания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того, что он изучает,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как он может это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делать результативно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и зачем ему это нужно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сейчас и в будущем;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мониторинг прогресса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6588224" y="2348880"/>
            <a:ext cx="2304256" cy="450912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Возможность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представления своего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результата;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формирование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готовности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аргументировано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защищать свою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позицию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5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188641"/>
            <a:ext cx="7772400" cy="12400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ЗАДАНИЕ 2</a:t>
            </a:r>
            <a:b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Вычислите:</a:t>
            </a:r>
            <a:endParaRPr lang="ru-RU" sz="32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1772816"/>
            <a:ext cx="57606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85008-44416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40875-11214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 10888+67018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10576+64947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5. 21144+72620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188641"/>
            <a:ext cx="7772400" cy="12400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Проверим:</a:t>
            </a:r>
            <a:endParaRPr lang="ru-RU" sz="60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772816"/>
            <a:ext cx="7772400" cy="1240095"/>
          </a:xfrm>
          <a:prstGeom prst="rect">
            <a:avLst/>
          </a:prstGeom>
        </p:spPr>
        <p:txBody>
          <a:bodyPr>
            <a:noAutofit/>
          </a:bodyPr>
          <a:lstStyle/>
          <a:p>
            <a:pPr indent="4508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1. 40592</a:t>
            </a:r>
          </a:p>
          <a:p>
            <a:pPr indent="4508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2.29661</a:t>
            </a:r>
          </a:p>
          <a:p>
            <a:pPr indent="4508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3.77906</a:t>
            </a:r>
          </a:p>
          <a:p>
            <a:pPr indent="4508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4.75523</a:t>
            </a:r>
          </a:p>
          <a:p>
            <a:pPr indent="4508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5.93764</a:t>
            </a:r>
            <a:endParaRPr lang="ru-RU" sz="48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467600" cy="1066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Формирующее оценивание позволяет учителю:</a:t>
            </a:r>
            <a:endParaRPr lang="ru-RU" sz="4000" b="1" dirty="0"/>
          </a:p>
        </p:txBody>
      </p:sp>
      <p:sp>
        <p:nvSpPr>
          <p:cNvPr id="24579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четко сформулировать образовательный результат, подлежащий формированию и оценке в каждом конкретном случае, и организовать в соответствии с этим свою работу;</a:t>
            </a:r>
          </a:p>
          <a:p>
            <a:pPr eaLnBrk="1" hangingPunct="1"/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сделать учащегося субъектом образовательной и оценочной деятельности.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32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581</TotalTime>
  <Words>1394</Words>
  <Application>Microsoft Office PowerPoint</Application>
  <PresentationFormat>Экран (4:3)</PresentationFormat>
  <Paragraphs>285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 «Формирующее оценивание метапредметных результатов обучения школьников»</vt:lpstr>
      <vt:lpstr>ЗАДАНИЕ 1 Предложите варианты формулировок</vt:lpstr>
      <vt:lpstr>Слайд 3</vt:lpstr>
      <vt:lpstr>ОЦЕНКА</vt:lpstr>
      <vt:lpstr>Оценивание: современные  тенденции</vt:lpstr>
      <vt:lpstr>Слайд 6</vt:lpstr>
      <vt:lpstr>Слайд 7</vt:lpstr>
      <vt:lpstr>Слайд 8</vt:lpstr>
      <vt:lpstr>Формирующее оценивание позволяет учителю:</vt:lpstr>
      <vt:lpstr>Формирующее оценивание для обучающихся</vt:lpstr>
      <vt:lpstr>Формирующее оценивание </vt:lpstr>
      <vt:lpstr>Слайд 12</vt:lpstr>
      <vt:lpstr>Слайд 13</vt:lpstr>
      <vt:lpstr>Алгоритм создания системы формирующего оценивания</vt:lpstr>
      <vt:lpstr>Пять принципов грамотно организованного формирующего оценивания</vt:lpstr>
      <vt:lpstr>Слайд 16</vt:lpstr>
      <vt:lpstr>Вопросы </vt:lpstr>
      <vt:lpstr>Слайд 18</vt:lpstr>
      <vt:lpstr>Приемы формирующего оценивания </vt:lpstr>
      <vt:lpstr>Методика  «Недельные отчёты»</vt:lpstr>
      <vt:lpstr>Методика  «Недельные отчёты»</vt:lpstr>
      <vt:lpstr>Методика  «Недельные отчёты»</vt:lpstr>
      <vt:lpstr>                         Оценочный лист  «Работа в группе» Инструкция:  1. Соотнеси результат работы группы с умением, представленным в таблице  2. Поставь оценку (балл), согласно следующим критериям:  </vt:lpstr>
      <vt:lpstr>                     Оценочный лист  «Работа в группе»  1.Соотнеси результат своей работы и работы членов твоей группы с умением, представленным в таблице  2. Поставь оценку (балл), согласно следующим критериям:  Моя оценка себе:__  Оценка членам группы:  1. ФИО_________________ оценка:__  2. ФИО_________________ оценка:__   </vt:lpstr>
      <vt:lpstr>                 Рефлексия   «Плюс – минус – интересно»  </vt:lpstr>
      <vt:lpstr>Результатами применения формирующего оценивание является: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Формирующее оценивание в условиях введения требований нового Федерального государственного образовательного стандарта</dc:title>
  <dc:creator>надежда</dc:creator>
  <cp:lastModifiedBy>Пользователь</cp:lastModifiedBy>
  <cp:revision>47</cp:revision>
  <dcterms:created xsi:type="dcterms:W3CDTF">2016-03-23T15:14:24Z</dcterms:created>
  <dcterms:modified xsi:type="dcterms:W3CDTF">2025-02-18T03:31:35Z</dcterms:modified>
</cp:coreProperties>
</file>