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0" r:id="rId5"/>
    <p:sldId id="259" r:id="rId6"/>
    <p:sldId id="262" r:id="rId7"/>
    <p:sldId id="263" r:id="rId8"/>
    <p:sldId id="264" r:id="rId9"/>
    <p:sldId id="265" r:id="rId10"/>
    <p:sldId id="268" r:id="rId11"/>
    <p:sldId id="269" r:id="rId12"/>
    <p:sldId id="261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Мнемотехника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algn="just"/>
            <a:r>
              <a:rPr lang="ru-RU" sz="4400" b="1" dirty="0" smtClean="0"/>
              <a:t>Приемы, которые основаны на кодировании информации в виде визуальных образов, звуковых ассоциаций или историй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88934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Смысловое кодирование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400" b="1" dirty="0" smtClean="0"/>
          </a:p>
          <a:p>
            <a:pPr algn="ctr"/>
            <a:r>
              <a:rPr lang="ru-RU" sz="4400" b="1" dirty="0" smtClean="0"/>
              <a:t>Музыка – пианино</a:t>
            </a:r>
          </a:p>
          <a:p>
            <a:pPr algn="ctr"/>
            <a:r>
              <a:rPr lang="ru-RU" sz="4400" b="1" dirty="0" smtClean="0"/>
              <a:t>Равновесие – весы</a:t>
            </a:r>
          </a:p>
          <a:p>
            <a:pPr algn="ctr"/>
            <a:r>
              <a:rPr lang="ru-RU" sz="4400" b="1" dirty="0" smtClean="0"/>
              <a:t>Мир - …</a:t>
            </a:r>
          </a:p>
          <a:p>
            <a:pPr algn="ctr"/>
            <a:r>
              <a:rPr lang="ru-RU" sz="4400" b="1" dirty="0" smtClean="0"/>
              <a:t>Тепло - …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877173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Используйте фонетическое или смысловое кодирование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400" b="1" dirty="0" smtClean="0"/>
          </a:p>
          <a:p>
            <a:pPr algn="ctr"/>
            <a:endParaRPr lang="ru-RU" sz="4400" b="1" dirty="0"/>
          </a:p>
          <a:p>
            <a:pPr algn="ctr"/>
            <a:r>
              <a:rPr lang="ru-RU" sz="4400" b="1" dirty="0" err="1" smtClean="0"/>
              <a:t>ВискОнсин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327440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92" y="0"/>
            <a:ext cx="5662879" cy="6805412"/>
          </a:xfrm>
        </p:spPr>
      </p:pic>
    </p:spTree>
    <p:extLst>
      <p:ext uri="{BB962C8B-B14F-4D97-AF65-F5344CB8AC3E}">
        <p14:creationId xmlns:p14="http://schemas.microsoft.com/office/powerpoint/2010/main" val="193035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6631"/>
            <a:ext cx="7132667" cy="6582433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365760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133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Система </a:t>
            </a:r>
            <a:r>
              <a:rPr lang="ru-RU" b="1" dirty="0" err="1" smtClean="0">
                <a:solidFill>
                  <a:srgbClr val="00B050"/>
                </a:solidFill>
              </a:rPr>
              <a:t>эйдосов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8000" b="1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276872"/>
            <a:ext cx="3511045" cy="3805883"/>
          </a:xfrm>
        </p:spPr>
      </p:pic>
    </p:spTree>
    <p:extLst>
      <p:ext uri="{BB962C8B-B14F-4D97-AF65-F5344CB8AC3E}">
        <p14:creationId xmlns:p14="http://schemas.microsoft.com/office/powerpoint/2010/main" val="1059561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2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1540016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3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214796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4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60" y="1600200"/>
            <a:ext cx="7037480" cy="4525963"/>
          </a:xfrm>
        </p:spPr>
      </p:pic>
    </p:spTree>
    <p:extLst>
      <p:ext uri="{BB962C8B-B14F-4D97-AF65-F5344CB8AC3E}">
        <p14:creationId xmlns:p14="http://schemas.microsoft.com/office/powerpoint/2010/main" val="4095369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5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100" y="1600200"/>
            <a:ext cx="6763800" cy="4525963"/>
          </a:xfrm>
        </p:spPr>
      </p:pic>
    </p:spTree>
    <p:extLst>
      <p:ext uri="{BB962C8B-B14F-4D97-AF65-F5344CB8AC3E}">
        <p14:creationId xmlns:p14="http://schemas.microsoft.com/office/powerpoint/2010/main" val="227032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6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862" y="1600200"/>
            <a:ext cx="6814276" cy="4525963"/>
          </a:xfrm>
        </p:spPr>
      </p:pic>
    </p:spTree>
    <p:extLst>
      <p:ext uri="{BB962C8B-B14F-4D97-AF65-F5344CB8AC3E}">
        <p14:creationId xmlns:p14="http://schemas.microsoft.com/office/powerpoint/2010/main" val="764149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Цель и задачи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Познакомить с принципами и приемами </a:t>
            </a:r>
            <a:r>
              <a:rPr lang="ru-RU" b="1" dirty="0" smtClean="0"/>
              <a:t>мнемотехники</a:t>
            </a:r>
            <a:endParaRPr lang="ru-RU" b="1" dirty="0" smtClean="0"/>
          </a:p>
          <a:p>
            <a:r>
              <a:rPr lang="ru-RU" b="1" dirty="0" smtClean="0"/>
              <a:t>Проверить уровень слуховой и зрительной памяти и влияние на их развитие приемов мнемотехники</a:t>
            </a:r>
          </a:p>
          <a:p>
            <a:r>
              <a:rPr lang="ru-RU" b="1" dirty="0" smtClean="0"/>
              <a:t>Научить использовать приемы </a:t>
            </a:r>
            <a:r>
              <a:rPr lang="ru-RU" b="1" dirty="0" smtClean="0"/>
              <a:t> мнемотехники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80132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7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803575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8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54" y="1600200"/>
            <a:ext cx="7378691" cy="4525963"/>
          </a:xfrm>
        </p:spPr>
      </p:pic>
    </p:spTree>
    <p:extLst>
      <p:ext uri="{BB962C8B-B14F-4D97-AF65-F5344CB8AC3E}">
        <p14:creationId xmlns:p14="http://schemas.microsoft.com/office/powerpoint/2010/main" val="424195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9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510080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10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493" y="1600200"/>
            <a:ext cx="6827013" cy="4525963"/>
          </a:xfrm>
        </p:spPr>
      </p:pic>
    </p:spTree>
    <p:extLst>
      <p:ext uri="{BB962C8B-B14F-4D97-AF65-F5344CB8AC3E}">
        <p14:creationId xmlns:p14="http://schemas.microsoft.com/office/powerpoint/2010/main" val="31862926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Подведем итоги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Память          внимание и воображение 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мнемотехника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Связки, фонетическое кодирование, смысловое кодирование, систему локаций и </a:t>
            </a:r>
            <a:r>
              <a:rPr lang="ru-RU" dirty="0" err="1" smtClean="0"/>
              <a:t>эйдосов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7983559">
            <a:off x="4613912" y="2541694"/>
            <a:ext cx="152664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162802" y="1628800"/>
            <a:ext cx="828146" cy="58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8"/>
          <p:cNvSpPr/>
          <p:nvPr/>
        </p:nvSpPr>
        <p:spPr>
          <a:xfrm rot="8341835">
            <a:off x="4179002" y="40504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0375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Рефлексия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dirty="0" smtClean="0"/>
              <a:t>Мастер-класс понравился, возьму материал в работу.</a:t>
            </a:r>
          </a:p>
          <a:p>
            <a:endParaRPr lang="ru-RU" dirty="0" smtClean="0"/>
          </a:p>
          <a:p>
            <a:r>
              <a:rPr lang="ru-RU" dirty="0" smtClean="0"/>
              <a:t>Мастер-класс оставил равнодушным. Сомневаюсь, что буду использовать в работе.</a:t>
            </a:r>
          </a:p>
          <a:p>
            <a:endParaRPr lang="ru-RU" dirty="0" smtClean="0"/>
          </a:p>
          <a:p>
            <a:r>
              <a:rPr lang="ru-RU" dirty="0" smtClean="0"/>
              <a:t>Мастер-класс не понравился. Было скучно. Для работы ничего не возьму.</a:t>
            </a:r>
            <a:endParaRPr lang="ru-RU" dirty="0"/>
          </a:p>
        </p:txBody>
      </p:sp>
      <p:pic>
        <p:nvPicPr>
          <p:cNvPr id="4099" name="Picture 3" descr="C:\Users\Ксения\Desktop\Уймина Т.И\2024-2025\Практикум\ску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428940"/>
            <a:ext cx="1714128" cy="140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Ксения\Desktop\Уймина Т.И\2024-2025\Практикум\улыб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439" y="1733567"/>
            <a:ext cx="1398498" cy="104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Ксения\Desktop\Уймина Т.И\2024-2025\Практикум\равнодуши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409" y="3861048"/>
            <a:ext cx="1498104" cy="122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8591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6000" b="1" dirty="0" smtClean="0">
              <a:solidFill>
                <a:srgbClr val="00B050"/>
              </a:solidFill>
            </a:endParaRPr>
          </a:p>
          <a:p>
            <a:r>
              <a:rPr lang="ru-RU" sz="6000" b="1" dirty="0" smtClean="0">
                <a:solidFill>
                  <a:srgbClr val="00B050"/>
                </a:solidFill>
              </a:rPr>
              <a:t>Спасибо за внимание!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748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Внимание      Воображение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ПАМЯТЬ</a:t>
            </a:r>
            <a:endParaRPr lang="ru-RU" sz="4400" b="1" dirty="0">
              <a:solidFill>
                <a:srgbClr val="00B050"/>
              </a:solidFill>
            </a:endParaRPr>
          </a:p>
          <a:p>
            <a:endParaRPr lang="ru-RU" b="1" dirty="0">
              <a:solidFill>
                <a:srgbClr val="00B05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059832" y="1988840"/>
            <a:ext cx="792088" cy="1863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5220072" y="1844824"/>
            <a:ext cx="504056" cy="1994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35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-7976"/>
            <a:ext cx="5256583" cy="6892549"/>
          </a:xfrm>
        </p:spPr>
      </p:pic>
    </p:spTree>
    <p:extLst>
      <p:ext uri="{BB962C8B-B14F-4D97-AF65-F5344CB8AC3E}">
        <p14:creationId xmlns:p14="http://schemas.microsoft.com/office/powerpoint/2010/main" val="1401083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Принципы мнемотехники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700" b="1" dirty="0">
                <a:solidFill>
                  <a:srgbClr val="00B050"/>
                </a:solidFill>
                <a:ea typeface="Calibri"/>
                <a:cs typeface="Times New Roman"/>
              </a:rPr>
              <a:t>Первый </a:t>
            </a:r>
            <a:r>
              <a:rPr lang="ru-RU" sz="5700" b="1" dirty="0" smtClean="0">
                <a:solidFill>
                  <a:srgbClr val="00B050"/>
                </a:solidFill>
                <a:ea typeface="Calibri"/>
                <a:cs typeface="Times New Roman"/>
              </a:rPr>
              <a:t>принцип</a:t>
            </a:r>
            <a:r>
              <a:rPr lang="ru-RU" sz="5700" dirty="0" smtClean="0">
                <a:solidFill>
                  <a:srgbClr val="00B050"/>
                </a:solidFill>
                <a:ea typeface="Calibri"/>
                <a:cs typeface="Times New Roman"/>
              </a:rPr>
              <a:t>:</a:t>
            </a:r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sz="5200" b="1" dirty="0" smtClean="0">
                <a:ea typeface="Calibri"/>
                <a:cs typeface="Times New Roman"/>
              </a:rPr>
              <a:t>создайте </a:t>
            </a:r>
            <a:r>
              <a:rPr lang="ru-RU" sz="5200" b="1" dirty="0" smtClean="0">
                <a:ea typeface="Calibri"/>
                <a:cs typeface="Times New Roman"/>
              </a:rPr>
              <a:t>образы</a:t>
            </a:r>
            <a:endParaRPr lang="ru-RU" sz="52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700" b="1" dirty="0" smtClean="0">
                <a:solidFill>
                  <a:srgbClr val="00B050"/>
                </a:solidFill>
                <a:ea typeface="Calibri"/>
                <a:cs typeface="Times New Roman"/>
              </a:rPr>
              <a:t>Второй принцип</a:t>
            </a:r>
            <a:r>
              <a:rPr lang="ru-RU" sz="5700" b="1" dirty="0" smtClean="0">
                <a:solidFill>
                  <a:srgbClr val="00B050"/>
                </a:solidFill>
                <a:ea typeface="Calibri"/>
                <a:cs typeface="Times New Roman"/>
              </a:rPr>
              <a:t>: </a:t>
            </a:r>
            <a:r>
              <a:rPr lang="ru-RU" sz="5700" b="1" dirty="0" smtClean="0">
                <a:ea typeface="Calibri"/>
                <a:cs typeface="Times New Roman"/>
              </a:rPr>
              <a:t>преобразуйте </a:t>
            </a:r>
            <a:r>
              <a:rPr lang="ru-RU" sz="5700" b="1" dirty="0">
                <a:ea typeface="Calibri"/>
                <a:cs typeface="Times New Roman"/>
              </a:rPr>
              <a:t>в </a:t>
            </a:r>
            <a:r>
              <a:rPr lang="ru-RU" sz="5700" b="1" dirty="0" smtClean="0">
                <a:ea typeface="Calibri"/>
                <a:cs typeface="Times New Roman"/>
              </a:rPr>
              <a:t>образы признаки</a:t>
            </a:r>
            <a:r>
              <a:rPr lang="ru-RU" sz="5700" b="1" dirty="0">
                <a:ea typeface="Calibri"/>
                <a:cs typeface="Times New Roman"/>
              </a:rPr>
              <a:t>, действия или абстрактные существительные</a:t>
            </a:r>
            <a:r>
              <a:rPr lang="ru-RU" dirty="0"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200" b="1" dirty="0" smtClean="0">
                <a:solidFill>
                  <a:srgbClr val="00B050"/>
                </a:solidFill>
                <a:ea typeface="Calibri"/>
                <a:cs typeface="Times New Roman"/>
              </a:rPr>
              <a:t>Третий принцип</a:t>
            </a:r>
            <a:r>
              <a:rPr lang="ru-RU" dirty="0" smtClean="0">
                <a:ea typeface="Calibri"/>
                <a:cs typeface="Times New Roman"/>
              </a:rPr>
              <a:t>: </a:t>
            </a:r>
            <a:r>
              <a:rPr lang="ru-RU" sz="6300" b="1" dirty="0">
                <a:ea typeface="Calibri"/>
                <a:cs typeface="Times New Roman"/>
              </a:rPr>
              <a:t>формируйте эмоциональное отношение к запоминаемой информации</a:t>
            </a:r>
            <a:r>
              <a:rPr lang="ru-RU" dirty="0">
                <a:ea typeface="Calibri"/>
                <a:cs typeface="Times New Roman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175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МЕТОД СВЯЗКИ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dirty="0" smtClean="0">
              <a:ea typeface="Calibri"/>
              <a:cs typeface="Times New Roman"/>
            </a:endParaRPr>
          </a:p>
          <a:p>
            <a:pPr algn="ctr"/>
            <a:r>
              <a:rPr lang="ru-RU" sz="4400" dirty="0" smtClean="0">
                <a:ea typeface="Calibri"/>
                <a:cs typeface="Times New Roman"/>
              </a:rPr>
              <a:t>Полка       котенок</a:t>
            </a:r>
          </a:p>
          <a:p>
            <a:pPr algn="ctr"/>
            <a:r>
              <a:rPr lang="ru-RU" sz="4400" dirty="0" smtClean="0">
                <a:cs typeface="Times New Roman"/>
              </a:rPr>
              <a:t>Ключ        корабль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54190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ПРИМЕРЫ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Котенок лежит на полке</a:t>
            </a:r>
          </a:p>
          <a:p>
            <a:r>
              <a:rPr lang="ru-RU" dirty="0" smtClean="0"/>
              <a:t>Полка упала на котенка</a:t>
            </a:r>
          </a:p>
          <a:p>
            <a:r>
              <a:rPr lang="ru-RU" dirty="0" smtClean="0"/>
              <a:t>Котенок прогрыз полку</a:t>
            </a:r>
          </a:p>
          <a:p>
            <a:r>
              <a:rPr lang="ru-RU" dirty="0" smtClean="0"/>
              <a:t>Ключ торчит из корабля</a:t>
            </a:r>
          </a:p>
          <a:p>
            <a:r>
              <a:rPr lang="ru-RU" dirty="0" smtClean="0"/>
              <a:t>Ключ лежит на корабле</a:t>
            </a:r>
          </a:p>
          <a:p>
            <a:r>
              <a:rPr lang="ru-RU" dirty="0" smtClean="0"/>
              <a:t>Корабль закрыт на ключ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216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Запоминание глаголов, прилагательных, абстрактных существительных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2973" y="3212976"/>
            <a:ext cx="8229600" cy="3921299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ПЕРЕКОДИРОВАНИЕ В ОБРАЗЫ</a:t>
            </a:r>
          </a:p>
          <a:p>
            <a:pPr>
              <a:buFontTx/>
              <a:buChar char="-"/>
            </a:pPr>
            <a:r>
              <a:rPr lang="ru-RU" sz="4400" b="1" dirty="0" smtClean="0"/>
              <a:t>Фонетическое кодирование</a:t>
            </a:r>
          </a:p>
          <a:p>
            <a:pPr>
              <a:buFontTx/>
              <a:buChar char="-"/>
            </a:pPr>
            <a:r>
              <a:rPr lang="ru-RU" sz="4400" b="1" dirty="0" smtClean="0"/>
              <a:t>Смысловое кодирование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729001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Фонетическое кодирование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ru-RU" sz="4400" b="1" dirty="0" smtClean="0"/>
          </a:p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Белый – белка</a:t>
            </a:r>
          </a:p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Красота - краски</a:t>
            </a:r>
          </a:p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Радость – </a:t>
            </a:r>
            <a:r>
              <a:rPr lang="ru-RU" sz="4400" b="1" dirty="0" smtClean="0">
                <a:solidFill>
                  <a:prstClr val="black"/>
                </a:solidFill>
              </a:rPr>
              <a:t>радуга</a:t>
            </a:r>
          </a:p>
          <a:p>
            <a:pPr lvl="0" algn="ctr"/>
            <a:r>
              <a:rPr lang="ru-RU" sz="4400" b="1" dirty="0" smtClean="0">
                <a:solidFill>
                  <a:prstClr val="black"/>
                </a:solidFill>
              </a:rPr>
              <a:t>Культура - … </a:t>
            </a:r>
          </a:p>
          <a:p>
            <a:pPr lvl="0" algn="ctr"/>
            <a:r>
              <a:rPr lang="ru-RU" sz="4400" b="1" dirty="0" smtClean="0">
                <a:solidFill>
                  <a:prstClr val="black"/>
                </a:solidFill>
              </a:rPr>
              <a:t>Ужин - …</a:t>
            </a:r>
            <a:endParaRPr lang="ru-RU" sz="4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112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226</Words>
  <Application>Microsoft Office PowerPoint</Application>
  <PresentationFormat>Экран (4:3)</PresentationFormat>
  <Paragraphs>69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Мнемотехника</vt:lpstr>
      <vt:lpstr>Цель и задачи</vt:lpstr>
      <vt:lpstr>Внимание      Воображение</vt:lpstr>
      <vt:lpstr>Презентация PowerPoint</vt:lpstr>
      <vt:lpstr>Принципы мнемотехники</vt:lpstr>
      <vt:lpstr>МЕТОД СВЯЗКИ</vt:lpstr>
      <vt:lpstr>ПРИМЕРЫ</vt:lpstr>
      <vt:lpstr>Запоминание глаголов, прилагательных, абстрактных существительных</vt:lpstr>
      <vt:lpstr>Фонетическое кодирование</vt:lpstr>
      <vt:lpstr>Смысловое кодирование</vt:lpstr>
      <vt:lpstr>Используйте фонетическое или смысловое кодирование</vt:lpstr>
      <vt:lpstr>Презентация PowerPoint</vt:lpstr>
      <vt:lpstr>Презентация PowerPoint</vt:lpstr>
      <vt:lpstr>Система эйдосов 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Подведем итоги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ПАМЯТЬ</dc:title>
  <dc:creator>Ксения</dc:creator>
  <cp:lastModifiedBy>Windows User</cp:lastModifiedBy>
  <cp:revision>14</cp:revision>
  <dcterms:created xsi:type="dcterms:W3CDTF">2024-08-28T06:36:39Z</dcterms:created>
  <dcterms:modified xsi:type="dcterms:W3CDTF">2024-08-28T10:10:57Z</dcterms:modified>
</cp:coreProperties>
</file>