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68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04189-C3D0-40B3-A1D5-6FEF707B3887}" type="datetimeFigureOut">
              <a:rPr lang="ru-RU" smtClean="0"/>
              <a:t>13.02.2025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ECC91-D760-4649-8D98-728944CA18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9941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04189-C3D0-40B3-A1D5-6FEF707B3887}" type="datetimeFigureOut">
              <a:rPr lang="ru-RU" smtClean="0"/>
              <a:t>13.02.2025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ECC91-D760-4649-8D98-728944CA18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83440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04189-C3D0-40B3-A1D5-6FEF707B3887}" type="datetimeFigureOut">
              <a:rPr lang="ru-RU" smtClean="0"/>
              <a:t>13.02.2025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ECC91-D760-4649-8D98-728944CA18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923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04189-C3D0-40B3-A1D5-6FEF707B3887}" type="datetimeFigureOut">
              <a:rPr lang="ru-RU" smtClean="0"/>
              <a:t>13.02.2025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ECC91-D760-4649-8D98-728944CA18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647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04189-C3D0-40B3-A1D5-6FEF707B3887}" type="datetimeFigureOut">
              <a:rPr lang="ru-RU" smtClean="0"/>
              <a:t>13.02.2025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ECC91-D760-4649-8D98-728944CA18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26567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04189-C3D0-40B3-A1D5-6FEF707B3887}" type="datetimeFigureOut">
              <a:rPr lang="ru-RU" smtClean="0"/>
              <a:t>13.02.2025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ECC91-D760-4649-8D98-728944CA18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3868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04189-C3D0-40B3-A1D5-6FEF707B3887}" type="datetimeFigureOut">
              <a:rPr lang="ru-RU" smtClean="0"/>
              <a:t>13.02.2025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ECC91-D760-4649-8D98-728944CA18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1602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04189-C3D0-40B3-A1D5-6FEF707B3887}" type="datetimeFigureOut">
              <a:rPr lang="ru-RU" smtClean="0"/>
              <a:t>13.02.2025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ECC91-D760-4649-8D98-728944CA18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906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04189-C3D0-40B3-A1D5-6FEF707B3887}" type="datetimeFigureOut">
              <a:rPr lang="ru-RU" smtClean="0"/>
              <a:t>13.02.2025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ECC91-D760-4649-8D98-728944CA18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561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04189-C3D0-40B3-A1D5-6FEF707B3887}" type="datetimeFigureOut">
              <a:rPr lang="ru-RU" smtClean="0"/>
              <a:t>13.02.2025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ECC91-D760-4649-8D98-728944CA18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3539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04189-C3D0-40B3-A1D5-6FEF707B3887}" type="datetimeFigureOut">
              <a:rPr lang="ru-RU" smtClean="0"/>
              <a:t>13.02.2025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ECC91-D760-4649-8D98-728944CA18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1142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304189-C3D0-40B3-A1D5-6FEF707B3887}" type="datetimeFigureOut">
              <a:rPr lang="ru-RU" smtClean="0"/>
              <a:t>13.02.2025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AECC91-D760-4649-8D98-728944CA18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35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71625" y="152400"/>
            <a:ext cx="9144000" cy="2090738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 «Формирующее оценивание на уроках физики»</a:t>
            </a:r>
            <a:endParaRPr lang="ru-RU" dirty="0"/>
          </a:p>
        </p:txBody>
      </p:sp>
      <p:pic>
        <p:nvPicPr>
          <p:cNvPr id="5" name="Рисунок 4" descr="http://vectors-free.net/files/growing-flower-vectors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2" y="2453004"/>
            <a:ext cx="7758113" cy="37001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09313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1953" t="19555" r="12322" b="5144"/>
          <a:stretch/>
        </p:blipFill>
        <p:spPr>
          <a:xfrm>
            <a:off x="361949" y="257174"/>
            <a:ext cx="11306175" cy="6324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793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6700" y="263524"/>
            <a:ext cx="11734799" cy="625157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определение ценности или значимости чего-нибудь. (Большой толковый психологический словарь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Оценивание –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любой процесс, формализованный или экспертный, который завершается оценкой.</a:t>
            </a:r>
          </a:p>
          <a:p>
            <a:pPr marL="0" indent="0">
              <a:buNone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оценивания: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Спрогнозировать возможные последствия, результаты реализации методических подходов;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Обеспечить обратную связь;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Оценить степень достижения намеченных целей;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Оценить, как и в какой мере наблюдаемые изменения связаны с проведенными методическими мероприятиями;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Предоставить доказательную информацию для дальнейшего внедрения методических подходов.</a:t>
            </a:r>
          </a:p>
        </p:txBody>
      </p:sp>
    </p:spTree>
    <p:extLst>
      <p:ext uri="{BB962C8B-B14F-4D97-AF65-F5344CB8AC3E}">
        <p14:creationId xmlns:p14="http://schemas.microsoft.com/office/powerpoint/2010/main" val="37562728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650" y="136525"/>
            <a:ext cx="10515600" cy="132556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Формирующее оценивание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5775" y="1462087"/>
            <a:ext cx="11563350" cy="5291137"/>
          </a:xfrm>
        </p:spPr>
        <p:txBody>
          <a:bodyPr>
            <a:norm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Формирующее оценивание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представляет собой непрерывное оценивание в ходе обучения, когда учащийся активно вовлечен в процесс оценивания, что мотивирует его на дальнейшее обучение, самостоятельное планирование целей и способов их достижения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Формирующее оценивание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предполагает постоянное взаимодействие ученика и учителя и получение обратной связи, позволяющей получить представление о текущем уровне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обученности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каждого ученика и перспективах его дальнейшего развития.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11878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4875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 формирующего оценивания</a:t>
            </a:r>
            <a:endParaRPr lang="ru-RU" sz="1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1152525"/>
            <a:ext cx="10668000" cy="5024438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Оценить опыт и потребности учащихся и скорректировать процесс обучения на основе дифференцированного подхода.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Поощрить умения ученика работать самостоятельно и в сотрудничестве, что позволяет учащемуся самому планировать свою деятельность без принуждения, учась на своих ошибках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Осуществить мониторинг прогресса учащихся (учитель подтверждает сильные стороны учащегося и обращает внимание на слабые стороны)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82271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/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 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понятий </a:t>
            </a: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0845" t="12988" r="10598" b="6896"/>
          <a:stretch/>
        </p:blipFill>
        <p:spPr>
          <a:xfrm>
            <a:off x="122997" y="1422331"/>
            <a:ext cx="6209780" cy="35623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26896" t="20832" r="26842" b="13753"/>
          <a:stretch/>
        </p:blipFill>
        <p:spPr>
          <a:xfrm>
            <a:off x="6907695" y="2375452"/>
            <a:ext cx="5167329" cy="4110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8535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/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Шкала 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самооценки, лист самооценки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i="1" dirty="0"/>
              <a:t> </a:t>
            </a: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9228" t="17889" r="9057" b="5135"/>
          <a:stretch/>
        </p:blipFill>
        <p:spPr>
          <a:xfrm>
            <a:off x="1103243" y="1152938"/>
            <a:ext cx="10585173" cy="5608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222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76" y="-414338"/>
            <a:ext cx="5734050" cy="1325563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тестов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637" y="1172368"/>
            <a:ext cx="7177087" cy="5546725"/>
          </a:xfrm>
        </p:spPr>
        <p:txBody>
          <a:bodyPr>
            <a:normAutofit fontScale="25000" lnSpcReduction="20000"/>
          </a:bodyPr>
          <a:lstStyle/>
          <a:p>
            <a:pPr marL="0" lvl="0" indent="0">
              <a:buNone/>
            </a:pPr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По </a:t>
            </a:r>
            <a:r>
              <a:rPr lang="ru-RU" sz="8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какому физическому закону можно определить потери электроэнергии в ЛЭП? </a:t>
            </a:r>
            <a:endParaRPr lang="ru-RU" sz="80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 закон сохранения импульса</a:t>
            </a:r>
          </a:p>
          <a:p>
            <a:pPr marL="0" indent="0">
              <a:buNone/>
            </a:pP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Б. закон Ома</a:t>
            </a:r>
          </a:p>
          <a:p>
            <a:pPr marL="0" indent="0">
              <a:buNone/>
            </a:pP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закон Джоуля – </a:t>
            </a: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Ленца</a:t>
            </a:r>
          </a:p>
          <a:p>
            <a:pPr marL="0" indent="0">
              <a:buNone/>
            </a:pPr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Существенного </a:t>
            </a:r>
            <a:r>
              <a:rPr lang="ru-RU" sz="8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снижения потерь электроэнергии можно добиться за счет:</a:t>
            </a:r>
            <a:endParaRPr lang="ru-RU" sz="80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 уменьшения силы тока</a:t>
            </a:r>
            <a:endParaRPr lang="ru-RU" sz="80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Б. увеличения силы тока</a:t>
            </a:r>
            <a:endParaRPr lang="ru-RU" sz="80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снизить мощность </a:t>
            </a: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тока</a:t>
            </a:r>
          </a:p>
          <a:p>
            <a:pPr marL="0" indent="0">
              <a:buNone/>
            </a:pPr>
            <a:endParaRPr lang="ru-RU" sz="80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Какой </a:t>
            </a:r>
            <a:r>
              <a:rPr lang="ru-RU" sz="8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ток называют переменным?</a:t>
            </a:r>
            <a:endParaRPr lang="ru-RU" sz="80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 ток, периодически меняющийся со временем по модулю и направлению</a:t>
            </a:r>
            <a:endParaRPr lang="ru-RU" sz="80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Б. ток, периодически меняющийся со временем по модулю </a:t>
            </a:r>
            <a:endParaRPr lang="ru-RU" sz="80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ток, периодически меняющийся со временем по </a:t>
            </a: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направлению</a:t>
            </a: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7439025" y="1323976"/>
            <a:ext cx="4629150" cy="43041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Для получения переменного тока используют устройства: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 реостаты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Б. трансформаторы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электромеханические индукционные генераторы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Трансформатор изобрел: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 Якоби Б.С.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Б. Яблочков П.Н.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 Джеймс Максвелл</a:t>
            </a:r>
          </a:p>
          <a:p>
            <a:endParaRPr lang="ru-RU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390525" y="662782"/>
            <a:ext cx="11249025" cy="6611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  </a:t>
            </a:r>
            <a:r>
              <a:rPr lang="ru-RU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Получение и передача переменного электрического тока. Трансформатор.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3489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6250" y="88900"/>
            <a:ext cx="10515600" cy="1325563"/>
          </a:xfrm>
        </p:spPr>
        <p:txBody>
          <a:bodyPr/>
          <a:lstStyle/>
          <a:p>
            <a:pPr algn="ctr"/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Мини-обзор</a:t>
            </a:r>
            <a:r>
              <a:rPr lang="ru-RU" b="1" dirty="0"/>
              <a:t>  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034853"/>
              </p:ext>
            </p:extLst>
          </p:nvPr>
        </p:nvGraphicFramePr>
        <p:xfrm>
          <a:off x="998855" y="2012950"/>
          <a:ext cx="10459720" cy="30638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11130">
                  <a:extLst>
                    <a:ext uri="{9D8B030D-6E8A-4147-A177-3AD203B41FA5}">
                      <a16:colId xmlns:a16="http://schemas.microsoft.com/office/drawing/2014/main" val="699501285"/>
                    </a:ext>
                  </a:extLst>
                </a:gridCol>
                <a:gridCol w="3847753">
                  <a:extLst>
                    <a:ext uri="{9D8B030D-6E8A-4147-A177-3AD203B41FA5}">
                      <a16:colId xmlns:a16="http://schemas.microsoft.com/office/drawing/2014/main" val="1709529296"/>
                    </a:ext>
                  </a:extLst>
                </a:gridCol>
                <a:gridCol w="4000837">
                  <a:extLst>
                    <a:ext uri="{9D8B030D-6E8A-4147-A177-3AD203B41FA5}">
                      <a16:colId xmlns:a16="http://schemas.microsoft.com/office/drawing/2014/main" val="2714816507"/>
                    </a:ext>
                  </a:extLst>
                </a:gridCol>
              </a:tblGrid>
              <a:tr h="32859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Понятно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935355" algn="l"/>
                        </a:tabLs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совсем ясно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49580"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935355" algn="l"/>
                        </a:tabLs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Осталось тайной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23681263"/>
                  </a:ext>
                </a:extLst>
              </a:tr>
              <a:tr h="27352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Почти все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 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определили массу и заряд протонов, электронов?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Почему 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электроны уходят из атома?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7758023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471079" y="1214408"/>
            <a:ext cx="406874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Тема урока: Строение атомов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02102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6275" y="0"/>
            <a:ext cx="10515600" cy="987425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Опросники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29265462"/>
              </p:ext>
            </p:extLst>
          </p:nvPr>
        </p:nvGraphicFramePr>
        <p:xfrm>
          <a:off x="519789" y="898176"/>
          <a:ext cx="10828571" cy="53631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942245">
                  <a:extLst>
                    <a:ext uri="{9D8B030D-6E8A-4147-A177-3AD203B41FA5}">
                      <a16:colId xmlns:a16="http://schemas.microsoft.com/office/drawing/2014/main" val="178325007"/>
                    </a:ext>
                  </a:extLst>
                </a:gridCol>
                <a:gridCol w="1666875">
                  <a:extLst>
                    <a:ext uri="{9D8B030D-6E8A-4147-A177-3AD203B41FA5}">
                      <a16:colId xmlns:a16="http://schemas.microsoft.com/office/drawing/2014/main" val="280755021"/>
                    </a:ext>
                  </a:extLst>
                </a:gridCol>
                <a:gridCol w="1457325">
                  <a:extLst>
                    <a:ext uri="{9D8B030D-6E8A-4147-A177-3AD203B41FA5}">
                      <a16:colId xmlns:a16="http://schemas.microsoft.com/office/drawing/2014/main" val="1095724082"/>
                    </a:ext>
                  </a:extLst>
                </a:gridCol>
                <a:gridCol w="1762126">
                  <a:extLst>
                    <a:ext uri="{9D8B030D-6E8A-4147-A177-3AD203B41FA5}">
                      <a16:colId xmlns:a16="http://schemas.microsoft.com/office/drawing/2014/main" val="4188049573"/>
                    </a:ext>
                  </a:extLst>
                </a:gridCol>
              </a:tblGrid>
              <a:tr h="3027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448" marR="3844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Согласен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448" marR="3844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совсем согласен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448" marR="3844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/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Совсем не согласен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448" marR="38448" marT="0" marB="0"/>
                </a:tc>
                <a:extLst>
                  <a:ext uri="{0D108BD9-81ED-4DB2-BD59-A6C34878D82A}">
                    <a16:rowId xmlns:a16="http://schemas.microsoft.com/office/drawing/2014/main" val="27020067"/>
                  </a:ext>
                </a:extLst>
              </a:tr>
              <a:tr h="69745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Световые волны обладают свойствами электромагнитных волн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448" marR="384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448" marR="384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448" marR="384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448" marR="38448" marT="0" marB="0"/>
                </a:tc>
                <a:extLst>
                  <a:ext uri="{0D108BD9-81ED-4DB2-BD59-A6C34878D82A}">
                    <a16:rowId xmlns:a16="http://schemas.microsoft.com/office/drawing/2014/main" val="1413488139"/>
                  </a:ext>
                </a:extLst>
              </a:tr>
              <a:tr h="3333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Спектральный свет монохроматический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448" marR="3844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448" marR="384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448" marR="384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448" marR="38448" marT="0" marB="0"/>
                </a:tc>
                <a:extLst>
                  <a:ext uri="{0D108BD9-81ED-4DB2-BD59-A6C34878D82A}">
                    <a16:rowId xmlns:a16="http://schemas.microsoft.com/office/drawing/2014/main" val="2201994629"/>
                  </a:ext>
                </a:extLst>
              </a:tr>
              <a:tr h="4857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Когерентные волны в природе не встречаются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448" marR="384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448" marR="3844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448" marR="384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448" marR="38448" marT="0" marB="0"/>
                </a:tc>
                <a:extLst>
                  <a:ext uri="{0D108BD9-81ED-4DB2-BD59-A6C34878D82A}">
                    <a16:rowId xmlns:a16="http://schemas.microsoft.com/office/drawing/2014/main" val="4129237765"/>
                  </a:ext>
                </a:extLst>
              </a:tr>
              <a:tr h="7334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Дифракционная решетка и призма - приборы, с помощью которых можно получить спектр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448" marR="384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448" marR="384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448" marR="384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448" marR="38448" marT="0" marB="0"/>
                </a:tc>
                <a:extLst>
                  <a:ext uri="{0D108BD9-81ED-4DB2-BD59-A6C34878D82A}">
                    <a16:rowId xmlns:a16="http://schemas.microsoft.com/office/drawing/2014/main" val="4071796788"/>
                  </a:ext>
                </a:extLst>
              </a:tr>
              <a:tr h="4559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Лазер – источник поляризованного света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448" marR="384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448" marR="384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448" marR="384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448" marR="38448" marT="0" marB="0"/>
                </a:tc>
                <a:extLst>
                  <a:ext uri="{0D108BD9-81ED-4DB2-BD59-A6C34878D82A}">
                    <a16:rowId xmlns:a16="http://schemas.microsoft.com/office/drawing/2014/main" val="565518320"/>
                  </a:ext>
                </a:extLst>
              </a:tr>
              <a:tr h="7002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 волновые свойства света: дисперсия, интерференция, дифракция.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448" marR="384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448" marR="384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448" marR="384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448" marR="38448" marT="0" marB="0"/>
                </a:tc>
                <a:extLst>
                  <a:ext uri="{0D108BD9-81ED-4DB2-BD59-A6C34878D82A}">
                    <a16:rowId xmlns:a16="http://schemas.microsoft.com/office/drawing/2014/main" val="448054809"/>
                  </a:ext>
                </a:extLst>
              </a:tr>
              <a:tr h="6102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мыльном пузыре наблюдается дисперсия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448" marR="384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448" marR="384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448" marR="384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448" marR="38448" marT="0" marB="0"/>
                </a:tc>
                <a:extLst>
                  <a:ext uri="{0D108BD9-81ED-4DB2-BD59-A6C34878D82A}">
                    <a16:rowId xmlns:a16="http://schemas.microsoft.com/office/drawing/2014/main" val="26531899"/>
                  </a:ext>
                </a:extLst>
              </a:tr>
              <a:tr h="4559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Свет- продольная волна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448" marR="384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448" marR="384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448" marR="3844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448" marR="38448" marT="0" marB="0"/>
                </a:tc>
                <a:extLst>
                  <a:ext uri="{0D108BD9-81ED-4DB2-BD59-A6C34878D82A}">
                    <a16:rowId xmlns:a16="http://schemas.microsoft.com/office/drawing/2014/main" val="8892148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51091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348</Words>
  <Application>Microsoft Office PowerPoint</Application>
  <PresentationFormat>Широкоэкранный</PresentationFormat>
  <Paragraphs>111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 «Формирующее оценивание на уроках физики»</vt:lpstr>
      <vt:lpstr>Презентация PowerPoint</vt:lpstr>
      <vt:lpstr>Формирующее оценивание</vt:lpstr>
      <vt:lpstr>Цели формирующего оценивания</vt:lpstr>
      <vt:lpstr>Карта понятий  </vt:lpstr>
      <vt:lpstr>Шкала самооценки, лист самооценки   </vt:lpstr>
      <vt:lpstr>Составление тестов</vt:lpstr>
      <vt:lpstr>Мини-обзор  </vt:lpstr>
      <vt:lpstr>Опросники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«Формирующее оценивание на уроках физики»</dc:title>
  <dc:creator>Пользователь</dc:creator>
  <cp:lastModifiedBy>Пользователь</cp:lastModifiedBy>
  <cp:revision>7</cp:revision>
  <dcterms:created xsi:type="dcterms:W3CDTF">2025-02-13T18:37:51Z</dcterms:created>
  <dcterms:modified xsi:type="dcterms:W3CDTF">2025-02-13T19:35:42Z</dcterms:modified>
</cp:coreProperties>
</file>