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4754491-362B-41EE-9053-E9CC11E5DF1C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63E6940-DE95-4BDB-B52D-B25C872627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196752"/>
            <a:ext cx="6172200" cy="295232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Система оценки достижений планируемых предметных результатов освоения учебного предмета «География»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1600" dirty="0"/>
              <a:t>Серкова С.Г., учитель географии</a:t>
            </a:r>
          </a:p>
          <a:p>
            <a:pPr algn="r"/>
            <a:r>
              <a:rPr lang="ru-RU" sz="1600" dirty="0"/>
              <a:t>МОУ «</a:t>
            </a:r>
            <a:r>
              <a:rPr lang="ru-RU" sz="1600" dirty="0" err="1"/>
              <a:t>Дубская</a:t>
            </a:r>
            <a:r>
              <a:rPr lang="ru-RU" sz="1600" dirty="0"/>
              <a:t> СОШ»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011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Тематическое оценивание. </a:t>
            </a:r>
            <a:r>
              <a:rPr lang="ru-RU" dirty="0" smtClean="0">
                <a:solidFill>
                  <a:schemeClr val="tx1"/>
                </a:solidFill>
              </a:rPr>
              <a:t>Практическая работа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64438727"/>
              </p:ext>
            </p:extLst>
          </p:nvPr>
        </p:nvGraphicFramePr>
        <p:xfrm>
          <a:off x="457200" y="1484784"/>
          <a:ext cx="746760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5513040"/>
              </a:tblGrid>
              <a:tr h="2274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 правильно выполнил все задания практической работы в полном объеме с соблюдением необходимой последовательности; </a:t>
                      </a:r>
                    </a:p>
                    <a:p>
                      <a:r>
                        <a:rPr lang="ru-RU" sz="1400" dirty="0" smtClean="0"/>
                        <a:t> работал полностью самостоятельно: подобрал необходимые для выполнения заданий источники информации, использовал необходимые для их выполнения теоретические знания и практические умения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выполнил все задания работы в полном объеме и в основном правильно (допущено не более двух ошибок); допускается отклонение от необходимой последовательности выполнения заданий, не влияющее на правильность конечного результата (перестановка пунктов типового плана при характеристике и(или) сравнении отдельных территорий или стран и т. д.); </a:t>
                      </a:r>
                    </a:p>
                    <a:p>
                      <a:r>
                        <a:rPr lang="ru-RU" sz="1400" dirty="0" smtClean="0"/>
                        <a:t> использовал необходимые источники информации; </a:t>
                      </a:r>
                    </a:p>
                    <a:p>
                      <a:r>
                        <a:rPr lang="ru-RU" sz="1400" dirty="0" smtClean="0"/>
                        <a:t> показал знание основного теоретического материала и овладение умениями, необходимыми для самостоятельного выполнения работы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554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Тематическое оценивание. Практическая работа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22897237"/>
              </p:ext>
            </p:extLst>
          </p:nvPr>
        </p:nvGraphicFramePr>
        <p:xfrm>
          <a:off x="457200" y="1341438"/>
          <a:ext cx="7467600" cy="445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55130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правильно выполнил половину или более половины всех заданий (дал ответы не по всем пунктам плана); </a:t>
                      </a:r>
                    </a:p>
                    <a:p>
                      <a:r>
                        <a:rPr lang="ru-RU" sz="1600" dirty="0" smtClean="0"/>
                        <a:t> продемонстрировал знание теоретического материала, но допускает ошибки при его использовании или ошибки при извлечении и использовании источников географической информации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 не выполнил или выполнил неправильно более половины заданий практической работы (даны ответы на менее половины пунктов плана); </a:t>
                      </a:r>
                    </a:p>
                    <a:p>
                      <a:r>
                        <a:rPr lang="ru-RU" sz="1600" dirty="0" smtClean="0"/>
                        <a:t> ответы свидетельствуют об отсутствии теоретических знаний и о неспособности их правильно использовать или о </a:t>
                      </a:r>
                      <a:r>
                        <a:rPr lang="ru-RU" sz="1600" dirty="0" err="1" smtClean="0"/>
                        <a:t>несформированности</a:t>
                      </a:r>
                      <a:r>
                        <a:rPr lang="ru-RU" sz="1600" dirty="0" smtClean="0"/>
                        <a:t> умений выбирать и использовать источники географической информации, необходимые для выполнения заданий практической работы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112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Оценивание работы в контурных картах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3" y="1484784"/>
            <a:ext cx="860550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423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Оценивание работы в контурных картах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6" y="1412776"/>
            <a:ext cx="8449641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564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Критериальное оценивание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715200" cy="53492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Это </a:t>
            </a:r>
            <a:r>
              <a:rPr lang="ru-RU" dirty="0"/>
              <a:t>процесс сравнения образовательных достижений обучающихся с заранее определенными и известными всем участникам образовательного процесса критериями, соответствующими целям и содержанию образования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Критериальный </a:t>
            </a:r>
            <a:r>
              <a:rPr lang="ru-RU" dirty="0"/>
              <a:t>подход способствует развитию у школьников критического мышления и формированию объективной самооценки. Зная и понимая критерии оценивания, они могут анализировать собственный результат, выделять свои сильные стороны и зоны роста. Это поможет осознать прогресс и повысит учебную мотивацию. 	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1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Формирующее оценивание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643192" cy="527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Это </a:t>
            </a:r>
            <a:r>
              <a:rPr lang="ru-RU" dirty="0"/>
              <a:t>оценивание, при котором педагог сравнивает результаты ученика с его предыдущими результатами и дает обратную связь по итогам обучения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Формирующее оценивание </a:t>
            </a:r>
            <a:r>
              <a:rPr lang="ru-RU" dirty="0"/>
              <a:t>обеспечивает личный прогресс ребенка в обучении и его мотивацию к дальнейшему развитию. </a:t>
            </a:r>
            <a:r>
              <a:rPr lang="ru-RU" dirty="0" smtClean="0"/>
              <a:t>Этот процесс подразумевают </a:t>
            </a:r>
            <a:r>
              <a:rPr lang="ru-RU" dirty="0"/>
              <a:t>совместную деятельность учителя и ученика, что позволяет разделить ответственность за результаты обучения. </a:t>
            </a:r>
            <a:r>
              <a:rPr lang="ru-RU" dirty="0" smtClean="0"/>
              <a:t>Задача </a:t>
            </a:r>
            <a:r>
              <a:rPr lang="ru-RU" dirty="0"/>
              <a:t>учителя — создать эффективную учебную среду, а за обучение в этой среде и свои результаты отвечает уже ученик.</a:t>
            </a:r>
          </a:p>
        </p:txBody>
      </p:sp>
    </p:spTree>
    <p:extLst>
      <p:ext uri="{BB962C8B-B14F-4D97-AF65-F5344CB8AC3E}">
        <p14:creationId xmlns:p14="http://schemas.microsoft.com/office/powerpoint/2010/main" val="1688664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643192" cy="57812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На </a:t>
            </a:r>
            <a:r>
              <a:rPr lang="ru-RU" dirty="0"/>
              <a:t>всех уровнях общего образования выделяют две большие группы – внутреннее (внутришкольное) оценивание и внешнее оценивание (государственная итоговая аттестация, всероссийские проверочные работы, мониторинговые исследования федерального, регионального и муниципального уровней).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При </a:t>
            </a:r>
            <a:r>
              <a:rPr lang="ru-RU" dirty="0"/>
              <a:t>реализации различных форм внутреннего оценивания целесообразно применять критериальный подход. К формам внутреннего оценивания относят устные и письменные ответы обучающихся, практические работы, результаты проектной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115787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Текущее оценивание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643192" cy="53492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	Основными </a:t>
            </a:r>
            <a:r>
              <a:rPr lang="ru-RU" dirty="0"/>
              <a:t>объектами текущего оценивания являются прежде всего планируемые предметные результаты, отражающие знания фактов, географической номенклатуры, понимание географических понятий и терминов.</a:t>
            </a:r>
          </a:p>
          <a:p>
            <a:pPr marL="0" indent="0">
              <a:buNone/>
            </a:pPr>
            <a:r>
              <a:rPr lang="ru-RU" dirty="0" smtClean="0"/>
              <a:t>	Также </a:t>
            </a:r>
            <a:r>
              <a:rPr lang="ru-RU" dirty="0"/>
              <a:t>обязательно должны оцениваться и результаты самостоятельной работы обучающихся по получению субъективно новых знаний при работе с различными источниками географической информации – в первую очередь, с географическими картами, текстом и иллюстрациями учебника.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текущем оценивании традиционно используются такие формы проверки, как устные и письменные </a:t>
            </a:r>
            <a:r>
              <a:rPr lang="ru-RU" dirty="0" smtClean="0"/>
              <a:t>опросы, </a:t>
            </a:r>
            <a:r>
              <a:rPr lang="ru-RU" dirty="0"/>
              <a:t>практические работы и их различные сочетания. </a:t>
            </a:r>
          </a:p>
        </p:txBody>
      </p:sp>
    </p:spTree>
    <p:extLst>
      <p:ext uri="{BB962C8B-B14F-4D97-AF65-F5344CB8AC3E}">
        <p14:creationId xmlns:p14="http://schemas.microsoft.com/office/powerpoint/2010/main" val="3806199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Текущее оценивание. Устный опрос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29955351"/>
              </p:ext>
            </p:extLst>
          </p:nvPr>
        </p:nvGraphicFramePr>
        <p:xfrm>
          <a:off x="539552" y="836712"/>
          <a:ext cx="7570788" cy="58572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098576"/>
                <a:gridCol w="5472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Критерий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обнаруживает понимание материала, может самостоятельно сформулировать и(или) обосновать свой ответ, привести необходимые примеры; </a:t>
                      </a:r>
                    </a:p>
                    <a:p>
                      <a:r>
                        <a:rPr lang="ru-RU" sz="1600" dirty="0" smtClean="0"/>
                        <a:t>- допускает единичные ошибки, которые сам исправляет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 дает ответ, в целом соответствующий оценке «5», но допускает неточности и исправляет их с помощью учителя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 в ответе на вопрос не всегда демонстрирует понимание изученного; </a:t>
                      </a:r>
                    </a:p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излагает материал недостаточно полно и последовательно; </a:t>
                      </a:r>
                    </a:p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не способен самостоятельно применять знания; </a:t>
                      </a:r>
                    </a:p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нуждается в наводящих вопросах учителя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 не усвоил и не раскрыл основное содержание материала; </a:t>
                      </a:r>
                    </a:p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не делает выводов и обобщений; </a:t>
                      </a:r>
                    </a:p>
                    <a:p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при ответе допускает более двух грубых ошибок, которые не может исправить даже при помощи наводящих вопросов учителя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4276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Текущее оценивание. </a:t>
            </a:r>
            <a:r>
              <a:rPr lang="ru-RU" sz="2800" dirty="0" smtClean="0">
                <a:solidFill>
                  <a:schemeClr val="tx1"/>
                </a:solidFill>
              </a:rPr>
              <a:t>Тренировочные практические работы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14983940"/>
              </p:ext>
            </p:extLst>
          </p:nvPr>
        </p:nvGraphicFramePr>
        <p:xfrm>
          <a:off x="457200" y="1600200"/>
          <a:ext cx="746760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57290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ставится, если обучающийся правильно выполнил все задания работы без ошибок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ставится, если обучающийся выполнил все задания работы, но допустил в ней не более двух негрубых ошибок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ставится, если обучающийся правильно выполнил не менее половины заданий работы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 тренировочные практические работы выставлять не рекомендуется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293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Тематическое оценивание. Устный опрос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01539820"/>
              </p:ext>
            </p:extLst>
          </p:nvPr>
        </p:nvGraphicFramePr>
        <p:xfrm>
          <a:off x="457200" y="1341438"/>
          <a:ext cx="7643814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/>
                <a:gridCol w="58332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дает полный и верный ответ, практически не допускает ошибки, при этом 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демонстрирует знание географического материала и сформированность требуемых видов деятельности; 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верно использует источники географической информации, обращается к ним при ответе; 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верно выстраивает логику ответа, формулирует выводы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демонстрации знаний географического материала (допускает ошибки в использовании географических понятий или терминов, нечетко формулирует географические закономерности и т. п.) или сформированности требуемых видов деятельности (имеет представление о последовательности действий, но не получает необходимый результат вследствие ошибок); 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использовании источников географической информации (выбирает источники географической информации, с помощью которых можно получить ответ на вопрос, но не все или не оптимальные; не всегда верно использует источники информации) при обращении к ним при ответе (не всегда обращается к источникам); </a:t>
                      </a:r>
                    </a:p>
                    <a:p>
                      <a:r>
                        <a:rPr lang="ru-RU" sz="1400" dirty="0" smtClean="0"/>
                        <a:t>-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выстраивании логики ответа, формулировке выводов (незначительные ошибки в логике, формулировке выводов)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4780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Тематическое оценивание. Устный опрос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57756221"/>
              </p:ext>
            </p:extLst>
          </p:nvPr>
        </p:nvGraphicFramePr>
        <p:xfrm>
          <a:off x="457200" y="1268413"/>
          <a:ext cx="746760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92"/>
                <a:gridCol w="5225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Отметка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Критерии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демонстрации знаний географического материала или сформированности требуемых видов деятельности показывает фрагментарность географических знаний, не может осуществить требуемые виды деятельности и получить необходимый результат без помощи учителя; </a:t>
                      </a:r>
                    </a:p>
                    <a:p>
                      <a:r>
                        <a:rPr lang="ru-RU" sz="1200" dirty="0" smtClean="0"/>
                        <a:t>-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работе с источниками географической информации: затрудняется в выборе верного источника, в извлечении необходимой для ответа информации и ее использовании при ответе; </a:t>
                      </a:r>
                    </a:p>
                    <a:p>
                      <a:r>
                        <a:rPr lang="ru-RU" sz="1200" dirty="0" smtClean="0"/>
                        <a:t>-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выстраивает ответ фрагментарно, не формулирует выводы, хотя демонстрирует понимание вопроса; характер ошибок свидетельствует о возможности использовать освоенные знания и умения для дальнейшего изучения темы, раздела.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не дает верного ответа на вопрос, показывает несформированность необходимых знаний (знания фрагментарные, не владеет терминологией, не понимает закономерности, не умеет выделить необходимые взаимосвязи и применить их для ответа) и видов деятельности (не знает алгоритма действий, не умеет выполнить необходимые виды деятельности); </a:t>
                      </a:r>
                    </a:p>
                    <a:p>
                      <a:r>
                        <a:rPr lang="ru-RU" sz="1200" dirty="0" smtClean="0"/>
                        <a:t>-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не демонстрирует умение использовать источники географической информации (может выбрать, но не может использовать; или может фрагментарно извлечь информацию, но не может ее применить для ответа на вопрос); понимание вопроса может при этом быть продемонстрировано.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816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</TotalTime>
  <Words>784</Words>
  <Application>Microsoft Office PowerPoint</Application>
  <PresentationFormat>Экран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Система оценки достижений планируемых предметных результатов освоения учебного предмета «География»</vt:lpstr>
      <vt:lpstr>Критериальное оценивание</vt:lpstr>
      <vt:lpstr>Формирующее оценивание</vt:lpstr>
      <vt:lpstr>Презентация PowerPoint</vt:lpstr>
      <vt:lpstr>Текущее оценивание</vt:lpstr>
      <vt:lpstr>Текущее оценивание. Устный опрос</vt:lpstr>
      <vt:lpstr>Текущее оценивание. Тренировочные практические работы</vt:lpstr>
      <vt:lpstr>Тематическое оценивание. Устный опрос</vt:lpstr>
      <vt:lpstr>Тематическое оценивание. Устный опрос</vt:lpstr>
      <vt:lpstr>Тематическое оценивание. Практическая работа</vt:lpstr>
      <vt:lpstr>Тематическое оценивание. Практическая работа</vt:lpstr>
      <vt:lpstr>Оценивание работы в контурных картах</vt:lpstr>
      <vt:lpstr>Оценивание работы в контурных картах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оценки достижений планируемых предметных результатов освоения учебного предмета «География»</dc:title>
  <dc:creator>User</dc:creator>
  <cp:lastModifiedBy>User</cp:lastModifiedBy>
  <cp:revision>6</cp:revision>
  <dcterms:created xsi:type="dcterms:W3CDTF">2024-10-29T03:45:45Z</dcterms:created>
  <dcterms:modified xsi:type="dcterms:W3CDTF">2024-10-29T04:40:28Z</dcterms:modified>
</cp:coreProperties>
</file>