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Inter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61" d="100"/>
          <a:sy n="61" d="100"/>
        </p:scale>
        <p:origin x="6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7777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2E9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DFAF7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6756" y="740688"/>
            <a:ext cx="7710487" cy="3886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7600"/>
              </a:lnSpc>
              <a:buNone/>
            </a:pPr>
            <a:r>
              <a:rPr lang="en-US" sz="6100" b="1" kern="0" spc="-122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Критериальное и формирующее оценивание в образовании</a:t>
            </a:r>
            <a:endParaRPr lang="en-US" sz="6100" dirty="0"/>
          </a:p>
        </p:txBody>
      </p:sp>
      <p:sp>
        <p:nvSpPr>
          <p:cNvPr id="4" name="Text 1"/>
          <p:cNvSpPr/>
          <p:nvPr/>
        </p:nvSpPr>
        <p:spPr>
          <a:xfrm>
            <a:off x="716756" y="4934069"/>
            <a:ext cx="7710487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2400" kern="0" spc="-32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Критериальное и формирующее оценивание - это два современных подхода к оценке учебных достижений учащихся, которые направлены на повышение качества образовательного процесса и развитие самостоятельности у учеников. Эти методы оценивания дополняют друг друга, помогая установить четкие стандарты и ожидания, а также поддерживать процесс обучения и развития.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16756" y="7145774"/>
            <a:ext cx="327660" cy="327660"/>
          </a:xfrm>
          <a:prstGeom prst="roundRect">
            <a:avLst>
              <a:gd name="adj" fmla="val 27904186"/>
            </a:avLst>
          </a:prstGeom>
          <a:solidFill>
            <a:srgbClr val="7039EB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816412" y="7260788"/>
            <a:ext cx="128230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kern="0" spc="-32" dirty="0">
                <a:solidFill>
                  <a:srgbClr val="FFFFFF"/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ЛУ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1146810" y="7477429"/>
            <a:ext cx="2291239" cy="358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 b="1" kern="0" spc="-32" dirty="0" err="1" smtClean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Лика</a:t>
            </a:r>
            <a:r>
              <a:rPr lang="en-US" sz="2000" b="1" kern="0" spc="-32" dirty="0" smtClean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2000" b="1" kern="0" spc="-32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Удинцева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39326" y="560308"/>
            <a:ext cx="8038148" cy="10863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250"/>
              </a:lnSpc>
              <a:buNone/>
            </a:pPr>
            <a:r>
              <a:rPr lang="en-US" sz="3400" b="1" kern="0" spc="-68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Критериальное оценивание: основные характеристики</a:t>
            </a:r>
            <a:endParaRPr lang="en-US" sz="3400" dirty="0"/>
          </a:p>
        </p:txBody>
      </p:sp>
      <p:sp>
        <p:nvSpPr>
          <p:cNvPr id="4" name="Text 1"/>
          <p:cNvSpPr/>
          <p:nvPr/>
        </p:nvSpPr>
        <p:spPr>
          <a:xfrm>
            <a:off x="6039326" y="1678495"/>
            <a:ext cx="8038148" cy="16942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en-US" sz="2000" kern="0" spc="-25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Критериальное оценивание основано на сравнении результатов ученика с заранее определенными критериями, а не с результатами других учеников. Это позволяет оценивать прогресс каждого учащегося индивидуально, исходя из конкретных целей обучения.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039326" y="2680121"/>
            <a:ext cx="8038148" cy="13576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en-US" kern="0" spc="-25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Основные характеристики критериального оценивания включают прозрачность, объективность, дифференциацию и фокус на успехе. Ученики знают критерии оценки до начала работы над заданием, что помогает им лучше понимать, какие навыки и знания необходимо развивать для достижения успеха.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6039326" y="3933111"/>
            <a:ext cx="355402" cy="355402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163747" y="3980378"/>
            <a:ext cx="106442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b="1" kern="0" spc="-4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1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6552724" y="3933111"/>
            <a:ext cx="2172533" cy="271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700" b="1" kern="0" spc="-34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Прозрачность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6552724" y="4299466"/>
            <a:ext cx="7524750" cy="2527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en-US" sz="120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Ученики знают критерии оценки до начала работы над заданием.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6039326" y="4887873"/>
            <a:ext cx="355402" cy="355402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145649" y="4935141"/>
            <a:ext cx="14263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b="1" kern="0" spc="-4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2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6552724" y="4887873"/>
            <a:ext cx="2172533" cy="271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700" b="1" kern="0" spc="-34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Объективность</a:t>
            </a:r>
            <a:endParaRPr lang="en-US" sz="1700" dirty="0"/>
          </a:p>
        </p:txBody>
      </p:sp>
      <p:sp>
        <p:nvSpPr>
          <p:cNvPr id="13" name="Text 10"/>
          <p:cNvSpPr/>
          <p:nvPr/>
        </p:nvSpPr>
        <p:spPr>
          <a:xfrm>
            <a:off x="6552724" y="5254228"/>
            <a:ext cx="7524750" cy="2527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en-US" sz="120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Оценка основана на четких и объективных показателях.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6039326" y="5842635"/>
            <a:ext cx="355402" cy="355402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6145768" y="5889903"/>
            <a:ext cx="142399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b="1" kern="0" spc="-4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2050" dirty="0"/>
          </a:p>
        </p:txBody>
      </p:sp>
      <p:sp>
        <p:nvSpPr>
          <p:cNvPr id="16" name="Text 13"/>
          <p:cNvSpPr/>
          <p:nvPr/>
        </p:nvSpPr>
        <p:spPr>
          <a:xfrm>
            <a:off x="6552724" y="5842635"/>
            <a:ext cx="2172533" cy="271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700" b="1" kern="0" spc="-34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Дифференциация</a:t>
            </a:r>
            <a:endParaRPr lang="en-US" sz="1700" dirty="0"/>
          </a:p>
        </p:txBody>
      </p:sp>
      <p:sp>
        <p:nvSpPr>
          <p:cNvPr id="17" name="Text 14"/>
          <p:cNvSpPr/>
          <p:nvPr/>
        </p:nvSpPr>
        <p:spPr>
          <a:xfrm>
            <a:off x="6552724" y="6208990"/>
            <a:ext cx="7524750" cy="2527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en-US" sz="120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Учитель может адаптировать задания под уровень подготовки разных учеников.</a:t>
            </a:r>
            <a:endParaRPr lang="en-US" sz="1200" dirty="0"/>
          </a:p>
        </p:txBody>
      </p:sp>
      <p:sp>
        <p:nvSpPr>
          <p:cNvPr id="18" name="Shape 15"/>
          <p:cNvSpPr/>
          <p:nvPr/>
        </p:nvSpPr>
        <p:spPr>
          <a:xfrm>
            <a:off x="6039326" y="6797397"/>
            <a:ext cx="355402" cy="355402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149340" y="6844665"/>
            <a:ext cx="135374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b="1" kern="0" spc="-4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4</a:t>
            </a:r>
            <a:endParaRPr lang="en-US" sz="2050" dirty="0"/>
          </a:p>
        </p:txBody>
      </p:sp>
      <p:sp>
        <p:nvSpPr>
          <p:cNvPr id="20" name="Text 17"/>
          <p:cNvSpPr/>
          <p:nvPr/>
        </p:nvSpPr>
        <p:spPr>
          <a:xfrm>
            <a:off x="6552724" y="6797397"/>
            <a:ext cx="2172533" cy="2715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700" b="1" kern="0" spc="-34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Фокус на успехе</a:t>
            </a:r>
            <a:endParaRPr lang="en-US" sz="1700" dirty="0"/>
          </a:p>
        </p:txBody>
      </p:sp>
      <p:sp>
        <p:nvSpPr>
          <p:cNvPr id="21" name="Text 18"/>
          <p:cNvSpPr/>
          <p:nvPr/>
        </p:nvSpPr>
        <p:spPr>
          <a:xfrm>
            <a:off x="6552724" y="7163753"/>
            <a:ext cx="7524750" cy="505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50"/>
              </a:lnSpc>
              <a:buNone/>
            </a:pPr>
            <a:r>
              <a:rPr lang="en-US" sz="120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Акцент делается на том, что ученик уже умеет делать, а также на тех навыках, которые ему нужно развить.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055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519" y="419219"/>
            <a:ext cx="8076962" cy="1047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100"/>
              </a:lnSpc>
              <a:buNone/>
            </a:pPr>
            <a:r>
              <a:rPr lang="en-US" sz="3300" b="1" kern="0" spc="-66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Формирующее оценивание: ключевые особенности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533519" y="1695807"/>
            <a:ext cx="8076962" cy="17564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00"/>
              </a:lnSpc>
              <a:buNone/>
            </a:pPr>
            <a:r>
              <a:rPr lang="en-US" sz="1600" kern="0" spc="-24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Формирующее (или формативное) оценивание направлено на поддержку учебного процесса и коррекцию действий ученика в ходе освоения материала. Оно помогает выявить пробелы в знаниях и своевременно их устранить.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533519" y="2598777"/>
            <a:ext cx="807696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00"/>
              </a:lnSpc>
              <a:buNone/>
            </a:pPr>
            <a:r>
              <a:rPr lang="en-US" sz="1600" kern="0" spc="-24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Особенности формирующего оценивания включают процессуальность, регулярную обратную связь, развитие самооценки и поддержку мотивации. Оценивается не только конечный результат, но и процесс обучения, что способствует повышению интереса к учебе.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750689" y="3501747"/>
            <a:ext cx="22860" cy="4309586"/>
          </a:xfrm>
          <a:prstGeom prst="roundRect">
            <a:avLst>
              <a:gd name="adj" fmla="val 280096"/>
            </a:avLst>
          </a:prstGeom>
          <a:solidFill>
            <a:srgbClr val="C6BDDA"/>
          </a:solidFill>
          <a:ln/>
        </p:spPr>
      </p:sp>
      <p:sp>
        <p:nvSpPr>
          <p:cNvPr id="7" name="Shape 4"/>
          <p:cNvSpPr/>
          <p:nvPr/>
        </p:nvSpPr>
        <p:spPr>
          <a:xfrm>
            <a:off x="910709" y="3833217"/>
            <a:ext cx="533519" cy="22860"/>
          </a:xfrm>
          <a:prstGeom prst="roundRect">
            <a:avLst>
              <a:gd name="adj" fmla="val 280096"/>
            </a:avLst>
          </a:prstGeom>
          <a:solidFill>
            <a:srgbClr val="C6BDDA"/>
          </a:solidFill>
          <a:ln/>
        </p:spPr>
      </p:sp>
      <p:sp>
        <p:nvSpPr>
          <p:cNvPr id="8" name="Shape 5"/>
          <p:cNvSpPr/>
          <p:nvPr/>
        </p:nvSpPr>
        <p:spPr>
          <a:xfrm>
            <a:off x="590669" y="3673197"/>
            <a:ext cx="342900" cy="342900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10803" y="3718798"/>
            <a:ext cx="102632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b="1" kern="0" spc="-40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1</a:t>
            </a:r>
            <a:endParaRPr lang="en-US" sz="1950" dirty="0"/>
          </a:p>
        </p:txBody>
      </p:sp>
      <p:sp>
        <p:nvSpPr>
          <p:cNvPr id="10" name="Text 7"/>
          <p:cNvSpPr/>
          <p:nvPr/>
        </p:nvSpPr>
        <p:spPr>
          <a:xfrm>
            <a:off x="1600557" y="3654147"/>
            <a:ext cx="2096214" cy="262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b="1" kern="0" spc="-33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Процессуальность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1600557" y="4007644"/>
            <a:ext cx="7009924" cy="2438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kern="0" spc="-24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Оценивается не конечный результат, а процесс обучения.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910709" y="4887754"/>
            <a:ext cx="533519" cy="22860"/>
          </a:xfrm>
          <a:prstGeom prst="roundRect">
            <a:avLst>
              <a:gd name="adj" fmla="val 280096"/>
            </a:avLst>
          </a:prstGeom>
          <a:solidFill>
            <a:srgbClr val="C6BDDA"/>
          </a:solidFill>
          <a:ln/>
        </p:spPr>
      </p:sp>
      <p:sp>
        <p:nvSpPr>
          <p:cNvPr id="13" name="Shape 10"/>
          <p:cNvSpPr/>
          <p:nvPr/>
        </p:nvSpPr>
        <p:spPr>
          <a:xfrm>
            <a:off x="590669" y="4727734"/>
            <a:ext cx="342900" cy="342900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93301" y="4773335"/>
            <a:ext cx="137636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b="1" kern="0" spc="-40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2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1600557" y="4708684"/>
            <a:ext cx="2096214" cy="262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b="1" kern="0" spc="-33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Обратная связь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1600557" y="5062180"/>
            <a:ext cx="7009924" cy="2438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kern="0" spc="-24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Учителя дают регулярную обратную связь ученикам для улучшения их работы.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910709" y="5942290"/>
            <a:ext cx="533519" cy="22860"/>
          </a:xfrm>
          <a:prstGeom prst="roundRect">
            <a:avLst>
              <a:gd name="adj" fmla="val 280096"/>
            </a:avLst>
          </a:prstGeom>
          <a:solidFill>
            <a:srgbClr val="C6BDDA"/>
          </a:solidFill>
          <a:ln/>
        </p:spPr>
      </p:sp>
      <p:sp>
        <p:nvSpPr>
          <p:cNvPr id="18" name="Shape 15"/>
          <p:cNvSpPr/>
          <p:nvPr/>
        </p:nvSpPr>
        <p:spPr>
          <a:xfrm>
            <a:off x="590669" y="5782270"/>
            <a:ext cx="342900" cy="342900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93420" y="5827871"/>
            <a:ext cx="137398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b="1" kern="0" spc="-40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1950" dirty="0"/>
          </a:p>
        </p:txBody>
      </p:sp>
      <p:sp>
        <p:nvSpPr>
          <p:cNvPr id="20" name="Text 17"/>
          <p:cNvSpPr/>
          <p:nvPr/>
        </p:nvSpPr>
        <p:spPr>
          <a:xfrm>
            <a:off x="1600557" y="5763220"/>
            <a:ext cx="2096214" cy="262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b="1" kern="0" spc="-33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Самооценка</a:t>
            </a:r>
            <a:endParaRPr lang="en-US" sz="1650" dirty="0"/>
          </a:p>
        </p:txBody>
      </p:sp>
      <p:sp>
        <p:nvSpPr>
          <p:cNvPr id="21" name="Text 18"/>
          <p:cNvSpPr/>
          <p:nvPr/>
        </p:nvSpPr>
        <p:spPr>
          <a:xfrm>
            <a:off x="1600557" y="6116717"/>
            <a:ext cx="700992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kern="0" spc="-24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Учащиеся учатся самостоятельно анализировать свою работу и выявлять области для улучшения.</a:t>
            </a:r>
            <a:endParaRPr lang="en-US" sz="1200" dirty="0"/>
          </a:p>
        </p:txBody>
      </p:sp>
      <p:sp>
        <p:nvSpPr>
          <p:cNvPr id="22" name="Shape 19"/>
          <p:cNvSpPr/>
          <p:nvPr/>
        </p:nvSpPr>
        <p:spPr>
          <a:xfrm>
            <a:off x="910709" y="7240667"/>
            <a:ext cx="533519" cy="22860"/>
          </a:xfrm>
          <a:prstGeom prst="roundRect">
            <a:avLst>
              <a:gd name="adj" fmla="val 280096"/>
            </a:avLst>
          </a:prstGeom>
          <a:solidFill>
            <a:srgbClr val="C6BDDA"/>
          </a:solidFill>
          <a:ln/>
        </p:spPr>
      </p:sp>
      <p:sp>
        <p:nvSpPr>
          <p:cNvPr id="23" name="Shape 20"/>
          <p:cNvSpPr/>
          <p:nvPr/>
        </p:nvSpPr>
        <p:spPr>
          <a:xfrm>
            <a:off x="590669" y="7080647"/>
            <a:ext cx="342900" cy="342900"/>
          </a:xfrm>
          <a:prstGeom prst="roundRect">
            <a:avLst>
              <a:gd name="adj" fmla="val 18673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696754" y="7126248"/>
            <a:ext cx="130612" cy="251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950" b="1" kern="0" spc="-40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4</a:t>
            </a:r>
            <a:endParaRPr lang="en-US" sz="1950" dirty="0"/>
          </a:p>
        </p:txBody>
      </p:sp>
      <p:sp>
        <p:nvSpPr>
          <p:cNvPr id="25" name="Text 22"/>
          <p:cNvSpPr/>
          <p:nvPr/>
        </p:nvSpPr>
        <p:spPr>
          <a:xfrm>
            <a:off x="1600557" y="7061597"/>
            <a:ext cx="2504003" cy="262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b="1" kern="0" spc="-33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Поддержка мотивации</a:t>
            </a:r>
            <a:endParaRPr lang="en-US" sz="1650" dirty="0"/>
          </a:p>
        </p:txBody>
      </p:sp>
      <p:sp>
        <p:nvSpPr>
          <p:cNvPr id="26" name="Text 23"/>
          <p:cNvSpPr/>
          <p:nvPr/>
        </p:nvSpPr>
        <p:spPr>
          <a:xfrm>
            <a:off x="1600557" y="7415093"/>
            <a:ext cx="7009924" cy="2438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200" kern="0" spc="-24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Регулярная позитивная обратная связь способствует повышению интереса к учебе.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05101" y="661511"/>
            <a:ext cx="11973639" cy="790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200"/>
              </a:lnSpc>
              <a:buNone/>
            </a:pPr>
            <a:r>
              <a:rPr lang="en-US" sz="4950" b="1" kern="0" spc="-100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Методы формирующего оценивания</a:t>
            </a:r>
            <a:endParaRPr lang="en-US" sz="4950" dirty="0"/>
          </a:p>
        </p:txBody>
      </p:sp>
      <p:sp>
        <p:nvSpPr>
          <p:cNvPr id="3" name="Text 1"/>
          <p:cNvSpPr/>
          <p:nvPr/>
        </p:nvSpPr>
        <p:spPr>
          <a:xfrm>
            <a:off x="805101" y="1912382"/>
            <a:ext cx="13020199" cy="1104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kern="0" spc="-3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Формирующее оценивание предлагает разнообразные методы для поддержки учебного процесса и развития навыков самооценки у учащихся. Эти методы включают взаимооценку и самооценку, рефлексию и тестирование в процессе изучения темы.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805101" y="3275171"/>
            <a:ext cx="13020199" cy="14720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kern="0" spc="-3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 взаимооценке и самооценке ученики оценивают свою работу или работу одноклассников по определенным критериям. Рефлексия предполагает ведение дневника, где учащиеся записывают свои успехи и трудности в обучении. Тестирование в процессе изучения темы позволяет учителю проводить небольшие проверки после каждой части курса для контроля понимания материала.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805101" y="5236012"/>
            <a:ext cx="3965377" cy="7908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2450" b="1" kern="0" spc="-50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Взаимооценка и самооценка</a:t>
            </a:r>
            <a:endParaRPr lang="en-US" sz="2450" dirty="0"/>
          </a:p>
        </p:txBody>
      </p:sp>
      <p:sp>
        <p:nvSpPr>
          <p:cNvPr id="6" name="Text 4"/>
          <p:cNvSpPr/>
          <p:nvPr/>
        </p:nvSpPr>
        <p:spPr>
          <a:xfrm>
            <a:off x="805101" y="6256853"/>
            <a:ext cx="3965377" cy="1104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kern="0" spc="-3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Ученики оценивают свою работу или работу одноклассников по определенным критериям.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5339358" y="5236012"/>
            <a:ext cx="3163253" cy="3954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2450" b="1" kern="0" spc="-50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Рефлексия</a:t>
            </a:r>
            <a:endParaRPr lang="en-US" sz="2450" dirty="0"/>
          </a:p>
        </p:txBody>
      </p:sp>
      <p:sp>
        <p:nvSpPr>
          <p:cNvPr id="8" name="Text 6"/>
          <p:cNvSpPr/>
          <p:nvPr/>
        </p:nvSpPr>
        <p:spPr>
          <a:xfrm>
            <a:off x="5339358" y="5861447"/>
            <a:ext cx="3965377" cy="1104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kern="0" spc="-3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Учащиеся ведут дневник, где записывают свои успехи и трудности в обучении.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9873615" y="5236012"/>
            <a:ext cx="3965377" cy="7908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2450" b="1" kern="0" spc="-50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Тестирование в процессе</a:t>
            </a:r>
            <a:endParaRPr lang="en-US" sz="2450" dirty="0"/>
          </a:p>
        </p:txBody>
      </p:sp>
      <p:sp>
        <p:nvSpPr>
          <p:cNvPr id="10" name="Text 8"/>
          <p:cNvSpPr/>
          <p:nvPr/>
        </p:nvSpPr>
        <p:spPr>
          <a:xfrm>
            <a:off x="9873615" y="6256853"/>
            <a:ext cx="3965377" cy="1104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800" kern="0" spc="-3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Учитель проводит небольшие тесты после каждой части курса для проверки понимания материала.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00834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2095" y="2577108"/>
            <a:ext cx="13486209" cy="11044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300"/>
              </a:lnSpc>
              <a:buNone/>
            </a:pPr>
            <a:r>
              <a:rPr lang="en-US" sz="3450" b="1" kern="0" spc="-70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Преимущества критериального и формирующего оценивания</a:t>
            </a:r>
            <a:endParaRPr lang="en-US" sz="3450" dirty="0"/>
          </a:p>
        </p:txBody>
      </p:sp>
      <p:sp>
        <p:nvSpPr>
          <p:cNvPr id="4" name="Text 1"/>
          <p:cNvSpPr/>
          <p:nvPr/>
        </p:nvSpPr>
        <p:spPr>
          <a:xfrm>
            <a:off x="572095" y="3288150"/>
            <a:ext cx="13486209" cy="513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kern="0" spc="-25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Критериальное и формирующее оценивание имеют ряд важных преимуществ для образовательного процесса. Они способствуют повышению вовлеченности учеников, развитию метапознания, обеспечивают индивидуальный подход и улучшают качество образования.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572095" y="3982760"/>
            <a:ext cx="13486209" cy="513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kern="0" spc="-25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Благодаря этим подходам, учащиеся получают возможность видеть свой прогресс и получать своевременную помощь, что повышает их мотивацию. Развиваются навыки самостоятельного анализа своей деятельности, а каждый ученик получает оценку, соответствующую его уровню развития.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572095" y="5311735"/>
            <a:ext cx="6662857" cy="1222653"/>
          </a:xfrm>
          <a:prstGeom prst="roundRect">
            <a:avLst>
              <a:gd name="adj" fmla="val 5519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40331" y="5479971"/>
            <a:ext cx="3141940" cy="275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50"/>
              </a:lnSpc>
              <a:buNone/>
            </a:pPr>
            <a:r>
              <a:rPr lang="en-US" sz="1700" b="1" kern="0" spc="-35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Повышение вовлеченности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740331" y="5852279"/>
            <a:ext cx="6326386" cy="513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Учеников мотивирует возможность видеть свой прогресс и получать своевременную помощь.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7395567" y="5311735"/>
            <a:ext cx="6662857" cy="1222653"/>
          </a:xfrm>
          <a:prstGeom prst="roundRect">
            <a:avLst>
              <a:gd name="adj" fmla="val 5519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563803" y="5479971"/>
            <a:ext cx="2751773" cy="275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50"/>
              </a:lnSpc>
              <a:buNone/>
            </a:pPr>
            <a:r>
              <a:rPr lang="en-US" sz="1700" b="1" kern="0" spc="-35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Развитие метапознания</a:t>
            </a:r>
            <a:endParaRPr lang="en-US" sz="1700" dirty="0"/>
          </a:p>
        </p:txBody>
      </p:sp>
      <p:sp>
        <p:nvSpPr>
          <p:cNvPr id="11" name="Text 8"/>
          <p:cNvSpPr/>
          <p:nvPr/>
        </p:nvSpPr>
        <p:spPr>
          <a:xfrm>
            <a:off x="7563803" y="5852279"/>
            <a:ext cx="6326386" cy="256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Учащимся прививаются навыки самостоятельного анализа своей деятельности.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572095" y="6695003"/>
            <a:ext cx="6662857" cy="965716"/>
          </a:xfrm>
          <a:prstGeom prst="roundRect">
            <a:avLst>
              <a:gd name="adj" fmla="val 6988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40331" y="6863239"/>
            <a:ext cx="2902625" cy="275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50"/>
              </a:lnSpc>
              <a:buNone/>
            </a:pPr>
            <a:r>
              <a:rPr lang="en-US" sz="1700" b="1" kern="0" spc="-35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Индивидуальный подход</a:t>
            </a:r>
            <a:endParaRPr lang="en-US" sz="1700" dirty="0"/>
          </a:p>
        </p:txBody>
      </p:sp>
      <p:sp>
        <p:nvSpPr>
          <p:cNvPr id="14" name="Text 11"/>
          <p:cNvSpPr/>
          <p:nvPr/>
        </p:nvSpPr>
        <p:spPr>
          <a:xfrm>
            <a:off x="740331" y="7235547"/>
            <a:ext cx="6326386" cy="256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Каждый ученик получает оценку, соответствующую его уровню развития.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7395567" y="6695003"/>
            <a:ext cx="6662857" cy="965716"/>
          </a:xfrm>
          <a:prstGeom prst="roundRect">
            <a:avLst>
              <a:gd name="adj" fmla="val 6988"/>
            </a:avLst>
          </a:prstGeom>
          <a:solidFill>
            <a:srgbClr val="E0D7F4"/>
          </a:solidFill>
          <a:ln w="7620">
            <a:solidFill>
              <a:srgbClr val="C6BDDA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563803" y="6863239"/>
            <a:ext cx="3872627" cy="275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50"/>
              </a:lnSpc>
              <a:buNone/>
            </a:pPr>
            <a:r>
              <a:rPr lang="en-US" sz="1700" b="1" kern="0" spc="-35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Улучшение качества образования</a:t>
            </a:r>
            <a:endParaRPr lang="en-US" sz="1700" dirty="0"/>
          </a:p>
        </p:txBody>
      </p:sp>
      <p:sp>
        <p:nvSpPr>
          <p:cNvPr id="17" name="Text 14"/>
          <p:cNvSpPr/>
          <p:nvPr/>
        </p:nvSpPr>
        <p:spPr>
          <a:xfrm>
            <a:off x="7563803" y="7235547"/>
            <a:ext cx="6326386" cy="256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00"/>
              </a:lnSpc>
              <a:buNone/>
            </a:pPr>
            <a:r>
              <a:rPr lang="en-US" sz="1250" kern="0" spc="-25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Благодаря постоянной обратной связи и коррекции, качество знаний повышается.</a:t>
            </a:r>
            <a:endParaRPr lang="en-US" sz="12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85272" y="392906"/>
            <a:ext cx="8146256" cy="9798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850"/>
              </a:lnSpc>
              <a:buNone/>
            </a:pPr>
            <a:r>
              <a:rPr lang="en-US" sz="3050" b="1" kern="0" spc="-62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Преимущества формирующего оценивания</a:t>
            </a:r>
            <a:endParaRPr lang="en-US" sz="3050" dirty="0"/>
          </a:p>
        </p:txBody>
      </p:sp>
      <p:sp>
        <p:nvSpPr>
          <p:cNvPr id="4" name="Text 1"/>
          <p:cNvSpPr/>
          <p:nvPr/>
        </p:nvSpPr>
        <p:spPr>
          <a:xfrm>
            <a:off x="5985272" y="1586508"/>
            <a:ext cx="8146256" cy="6840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750"/>
              </a:lnSpc>
              <a:buNone/>
            </a:pPr>
            <a:r>
              <a:rPr lang="en-US" sz="1600" kern="0" spc="-22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Формирующее оценивание предоставляет множество преимуществ как для учащихся, так и для педагогов. Оно обеспечивает постоянную обратную связь, увеличивает вовлеченность и мотивацию учеников, развивает навыки рефлексии и самоконтроля.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5985272" y="2430780"/>
            <a:ext cx="8146256" cy="6840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750"/>
              </a:lnSpc>
              <a:buNone/>
            </a:pPr>
            <a:r>
              <a:rPr lang="en-US" sz="1600" kern="0" spc="-22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Кроме того, формирующее оценивание способствует индивидуализации подхода к обучению, укрепляет уверенность учеников в себе и предлагает разнообразие методов оценки. Оно также поддерживает положительное отношение к ошибкам и создает культуру сотрудничества в классе.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272" y="3275052"/>
            <a:ext cx="712708" cy="114038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911697" y="3417570"/>
            <a:ext cx="2723674" cy="2449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b="1" kern="0" spc="-3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Постоянная обратная связь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6911697" y="3747968"/>
            <a:ext cx="7219831" cy="2280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kern="0" spc="-2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Регулярные отзывы от учителя помогают вовремя корректировать ошибки.</a:t>
            </a:r>
            <a:endParaRPr lang="en-US" sz="11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5272" y="4415433"/>
            <a:ext cx="712708" cy="114038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911697" y="4557951"/>
            <a:ext cx="2427208" cy="2449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b="1" kern="0" spc="-3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Увеличение мотивации</a:t>
            </a:r>
            <a:endParaRPr lang="en-US" sz="1500" dirty="0"/>
          </a:p>
        </p:txBody>
      </p:sp>
      <p:sp>
        <p:nvSpPr>
          <p:cNvPr id="11" name="Text 6"/>
          <p:cNvSpPr/>
          <p:nvPr/>
        </p:nvSpPr>
        <p:spPr>
          <a:xfrm>
            <a:off x="6911697" y="4888349"/>
            <a:ext cx="7219831" cy="2280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kern="0" spc="-2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Ученики видят, что их усилия замечены и оценены.</a:t>
            </a:r>
            <a:endParaRPr lang="en-US" sz="11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5272" y="5555813"/>
            <a:ext cx="712708" cy="1140381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911697" y="5698331"/>
            <a:ext cx="2098358" cy="2449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b="1" kern="0" spc="-3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Развитие рефлексии</a:t>
            </a:r>
            <a:endParaRPr lang="en-US" sz="1500" dirty="0"/>
          </a:p>
        </p:txBody>
      </p:sp>
      <p:sp>
        <p:nvSpPr>
          <p:cNvPr id="14" name="Text 8"/>
          <p:cNvSpPr/>
          <p:nvPr/>
        </p:nvSpPr>
        <p:spPr>
          <a:xfrm>
            <a:off x="6911697" y="6028730"/>
            <a:ext cx="7219831" cy="2280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kern="0" spc="-2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Учащиеся учатся анализировать свою работу и находить ошибки.</a:t>
            </a:r>
            <a:endParaRPr lang="en-US" sz="11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5272" y="6696194"/>
            <a:ext cx="712708" cy="1140381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911697" y="6838712"/>
            <a:ext cx="2884884" cy="2449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b="1" kern="0" spc="-3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Индивидуализация подхода</a:t>
            </a:r>
            <a:endParaRPr lang="en-US" sz="1500" dirty="0"/>
          </a:p>
        </p:txBody>
      </p:sp>
      <p:sp>
        <p:nvSpPr>
          <p:cNvPr id="17" name="Text 10"/>
          <p:cNvSpPr/>
          <p:nvPr/>
        </p:nvSpPr>
        <p:spPr>
          <a:xfrm>
            <a:off x="6911697" y="7169110"/>
            <a:ext cx="7219831" cy="2280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kern="0" spc="-2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Учитываются индивидуальные особенности каждого ученика.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47199" y="556974"/>
            <a:ext cx="8249603" cy="8786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450"/>
              </a:lnSpc>
              <a:buNone/>
            </a:pPr>
            <a:r>
              <a:rPr lang="en-US" sz="2750" b="1" kern="0" spc="-55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Развитие навыков через критериальное оценивание</a:t>
            </a:r>
            <a:endParaRPr lang="en-US" sz="2750" dirty="0"/>
          </a:p>
        </p:txBody>
      </p:sp>
      <p:sp>
        <p:nvSpPr>
          <p:cNvPr id="4" name="Text 1"/>
          <p:cNvSpPr/>
          <p:nvPr/>
        </p:nvSpPr>
        <p:spPr>
          <a:xfrm>
            <a:off x="447199" y="1442262"/>
            <a:ext cx="8249603" cy="408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600"/>
              </a:lnSpc>
              <a:buNone/>
            </a:pPr>
            <a:r>
              <a:rPr lang="en-US" sz="1400" kern="0" spc="-2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Критериальное оценивание способствует развитию множества полезных навыков у учащихся. Оно помогает формировать навык целеполагания, планирования и организации времени, а также способность к самостоятельной работе.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447199" y="2179558"/>
            <a:ext cx="8249603" cy="408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600"/>
              </a:lnSpc>
              <a:buNone/>
            </a:pPr>
            <a:r>
              <a:rPr lang="en-US" sz="1400" kern="0" spc="-2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Кроме того, этот подход развивает критическое мышление, умение аргументировать свою позицию и коммуникативные навыки. Учащиеся также совершенствуют способности к анализу и интерпретации информации, самоконтролю и саморегуляции.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199" y="2731889"/>
            <a:ext cx="319445" cy="31944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47199" y="3179088"/>
            <a:ext cx="1757124" cy="219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kern="0" spc="-28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Целеполагание</a:t>
            </a:r>
            <a:endParaRPr lang="en-US" sz="1350" dirty="0"/>
          </a:p>
        </p:txBody>
      </p:sp>
      <p:sp>
        <p:nvSpPr>
          <p:cNvPr id="8" name="Text 4"/>
          <p:cNvSpPr/>
          <p:nvPr/>
        </p:nvSpPr>
        <p:spPr>
          <a:xfrm>
            <a:off x="447199" y="3475315"/>
            <a:ext cx="8249603" cy="2043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kern="0" spc="-2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Ученики учатся ставить цели и планировать действия для их достижения.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199" y="4062889"/>
            <a:ext cx="319445" cy="31944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47199" y="4510088"/>
            <a:ext cx="2164199" cy="219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kern="0" spc="-28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Планирование времени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447199" y="4806315"/>
            <a:ext cx="8249603" cy="2043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kern="0" spc="-2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Развивается умение организовывать время и распределять усилия.</a:t>
            </a:r>
            <a:endParaRPr lang="en-US" sz="10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199" y="5393888"/>
            <a:ext cx="319445" cy="319445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47199" y="5841087"/>
            <a:ext cx="2209205" cy="219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kern="0" spc="-28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Критическое мышление</a:t>
            </a:r>
            <a:endParaRPr lang="en-US" sz="1350" dirty="0"/>
          </a:p>
        </p:txBody>
      </p:sp>
      <p:sp>
        <p:nvSpPr>
          <p:cNvPr id="14" name="Text 8"/>
          <p:cNvSpPr/>
          <p:nvPr/>
        </p:nvSpPr>
        <p:spPr>
          <a:xfrm>
            <a:off x="447199" y="6137315"/>
            <a:ext cx="8249603" cy="2043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kern="0" spc="-2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Формируется способность анализировать информацию и принимать решения.</a:t>
            </a:r>
            <a:endParaRPr lang="en-US" sz="10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199" y="6724888"/>
            <a:ext cx="319445" cy="319445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447199" y="7172087"/>
            <a:ext cx="1757124" cy="219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kern="0" spc="-28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Коммуникация</a:t>
            </a:r>
            <a:endParaRPr lang="en-US" sz="1350" dirty="0"/>
          </a:p>
        </p:txBody>
      </p:sp>
      <p:sp>
        <p:nvSpPr>
          <p:cNvPr id="17" name="Text 10"/>
          <p:cNvSpPr/>
          <p:nvPr/>
        </p:nvSpPr>
        <p:spPr>
          <a:xfrm>
            <a:off x="447199" y="7468314"/>
            <a:ext cx="8249603" cy="2043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kern="0" spc="-2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Улучшаются навыки выражения мыслей и взаимодействия с другими.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2693" y="610195"/>
            <a:ext cx="7958614" cy="1745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550"/>
              </a:lnSpc>
              <a:buNone/>
            </a:pPr>
            <a:r>
              <a:rPr lang="en-US" sz="3650" b="1" kern="0" spc="-73" dirty="0">
                <a:solidFill>
                  <a:srgbClr val="F95F88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Заключение: важность современных методов оценивания</a:t>
            </a:r>
            <a:endParaRPr lang="en-US" sz="3650" dirty="0"/>
          </a:p>
        </p:txBody>
      </p:sp>
      <p:sp>
        <p:nvSpPr>
          <p:cNvPr id="4" name="Text 1"/>
          <p:cNvSpPr/>
          <p:nvPr/>
        </p:nvSpPr>
        <p:spPr>
          <a:xfrm>
            <a:off x="592693" y="2610088"/>
            <a:ext cx="7958614" cy="10834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Критериальное и формирующее оценивание представляют собой мощные инструменты для повышения эффективности образовательного процесса. Они помогают развивать у учащихся важные жизненные навыки, такие как саморегуляция, ответственность и критическое мышление, одновременно повышая их мотивацию и уверенность в себе.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592693" y="3884057"/>
            <a:ext cx="7958614" cy="10834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Эти подходы к оцениванию способствуют созданию более позитивной и продуктивной учебной среды, где ошибки рассматриваются как возможности для роста, а сотрудничество и взаимопомощь становятся нормой. В результате, качество образования повышается, а учащиеся лучше подготовлены к будущим вызовам в учебе и профессиональной деятельности.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592693" y="5158026"/>
            <a:ext cx="7958614" cy="2461379"/>
          </a:xfrm>
          <a:prstGeom prst="roundRect">
            <a:avLst>
              <a:gd name="adj" fmla="val 2890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600313" y="5165646"/>
            <a:ext cx="7943374" cy="489228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769620" y="5274826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Критериальное оценивание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4745117" y="5274826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Формирующее оценивание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600313" y="5654873"/>
            <a:ext cx="7943374" cy="489228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1" name="Text 8"/>
          <p:cNvSpPr/>
          <p:nvPr/>
        </p:nvSpPr>
        <p:spPr>
          <a:xfrm>
            <a:off x="769620" y="5764054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Четкие стандарты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4745117" y="5764054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Постоянная обратная связь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600313" y="6144101"/>
            <a:ext cx="7943374" cy="489228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4" name="Text 11"/>
          <p:cNvSpPr/>
          <p:nvPr/>
        </p:nvSpPr>
        <p:spPr>
          <a:xfrm>
            <a:off x="769620" y="6253282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Объективность оценки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4745117" y="6253282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Индивидуальный подход</a:t>
            </a:r>
            <a:endParaRPr lang="en-US" sz="1300" dirty="0"/>
          </a:p>
        </p:txBody>
      </p:sp>
      <p:sp>
        <p:nvSpPr>
          <p:cNvPr id="16" name="Shape 13"/>
          <p:cNvSpPr/>
          <p:nvPr/>
        </p:nvSpPr>
        <p:spPr>
          <a:xfrm>
            <a:off x="600313" y="6633329"/>
            <a:ext cx="7943374" cy="489228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7" name="Text 14"/>
          <p:cNvSpPr/>
          <p:nvPr/>
        </p:nvSpPr>
        <p:spPr>
          <a:xfrm>
            <a:off x="769620" y="6742509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Развитие целеполагания</a:t>
            </a:r>
            <a:endParaRPr lang="en-US" sz="1300" dirty="0"/>
          </a:p>
        </p:txBody>
      </p:sp>
      <p:sp>
        <p:nvSpPr>
          <p:cNvPr id="18" name="Text 15"/>
          <p:cNvSpPr/>
          <p:nvPr/>
        </p:nvSpPr>
        <p:spPr>
          <a:xfrm>
            <a:off x="4745117" y="6742509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Поддержка мотивации</a:t>
            </a:r>
            <a:endParaRPr lang="en-US" sz="1300" dirty="0"/>
          </a:p>
        </p:txBody>
      </p:sp>
      <p:sp>
        <p:nvSpPr>
          <p:cNvPr id="19" name="Shape 16"/>
          <p:cNvSpPr/>
          <p:nvPr/>
        </p:nvSpPr>
        <p:spPr>
          <a:xfrm>
            <a:off x="600313" y="7122557"/>
            <a:ext cx="7943374" cy="489228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0" name="Text 17"/>
          <p:cNvSpPr/>
          <p:nvPr/>
        </p:nvSpPr>
        <p:spPr>
          <a:xfrm>
            <a:off x="769620" y="7231737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Самостоятельность в работе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4745117" y="7231737"/>
            <a:ext cx="3629263" cy="270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7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Развитие рефлексии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913</Words>
  <Application>Microsoft Office PowerPoint</Application>
  <PresentationFormat>Произвольный</PresentationFormat>
  <Paragraphs>97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Petrona Bold</vt:lpstr>
      <vt:lpstr>Inter</vt:lpstr>
      <vt:lpstr>Arial</vt:lpstr>
      <vt:lpstr>Inter Bold</vt:lpstr>
      <vt:lpstr>Calibri</vt:lpstr>
      <vt:lpstr>Inter Medium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Пользователь</cp:lastModifiedBy>
  <cp:revision>3</cp:revision>
  <dcterms:created xsi:type="dcterms:W3CDTF">2024-10-28T18:22:41Z</dcterms:created>
  <dcterms:modified xsi:type="dcterms:W3CDTF">2024-10-28T18:51:11Z</dcterms:modified>
</cp:coreProperties>
</file>