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72" r:id="rId4"/>
    <p:sldId id="273" r:id="rId5"/>
    <p:sldId id="260" r:id="rId6"/>
    <p:sldId id="261" r:id="rId7"/>
    <p:sldId id="27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764704"/>
            <a:ext cx="7772400" cy="4968552"/>
          </a:xfrm>
        </p:spPr>
        <p:txBody>
          <a:bodyPr>
            <a:noAutofit/>
          </a:bodyPr>
          <a:lstStyle/>
          <a:p>
            <a:pPr marL="180340" marR="358775">
              <a:lnSpc>
                <a:spcPct val="115000"/>
              </a:lnSpc>
              <a:tabLst>
                <a:tab pos="180340" algn="l"/>
              </a:tabLst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Формирование финансовой грамотности обучающихся на уроках обществознания.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</a:t>
            </a:r>
            <a:r>
              <a:rPr lang="ru-RU" sz="3600" i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sz="2000" i="1" dirty="0" err="1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Мальгина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А.А.</a:t>
            </a:r>
            <a:b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                        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учитель истории и обществознания</a:t>
            </a:r>
            <a:b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     МОУ «Знаменская СОШ»</a:t>
            </a:r>
            <a:r>
              <a:rPr lang="ru-RU" sz="20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</a:b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74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064896" cy="518457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«Главная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причина того, что люди испытывают финансовые проблемы, заключается в том, что, потратив годы в школе, они ничего не узнали о том, что такое деньги.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результате люди учатся работать на деньги…., но никогда не учатся тому, как заставить деньги работать на себя»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Роберт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Кийосаки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американский предприниматель,                                      инвестор, писатель и оратор –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мотиватор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16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92088"/>
          </a:xfrm>
        </p:spPr>
        <p:txBody>
          <a:bodyPr>
            <a:noAutofit/>
          </a:bodyPr>
          <a:lstStyle/>
          <a:p>
            <a:pPr marR="312420">
              <a:lnSpc>
                <a:spcPct val="115000"/>
              </a:lnSpc>
              <a:spcBef>
                <a:spcPts val="10"/>
              </a:spcBef>
              <a:spcAft>
                <a:spcPts val="0"/>
              </a:spcAft>
              <a:tabLst>
                <a:tab pos="669290" algn="l"/>
              </a:tabLst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: « Банковские услуги»  8 класс.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556792"/>
            <a:ext cx="8136903" cy="456937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Задача:  Родители оформили 13 летней Елене банковскую карту. Девочка может расплачиваться картой в магазинах и совершать интернет- покупки. Елена оформила несколько подписок в магазине приложений на месяц, но оказалось, что средства за использование приложений списались сразу за год. Таким образом, все деньги с карты Елены были списаны.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чем состоит опасность оформления подписок на различные приложения в интернете?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Как правильно поступить родителям Елены, для предотвращения подобной ситуации?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05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36104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ru-RU" sz="2400" b="1" dirty="0" smtClean="0">
                <a:latin typeface="Times New Roman"/>
                <a:cs typeface="Times New Roman"/>
              </a:rPr>
              <a:t>Тема урока: « Источники доходов и расходов семьи»  8 класс.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556792"/>
            <a:ext cx="8280921" cy="5040560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Представьте, что расходы вашей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семьи в месяц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состоят из следующих статей: Коммунальные платежи – 4500 р. Продукты питания – 11 тыс. р. Бытовая химия и предметы личной гигиены – 2500 р. Одежда и обувь – 13 тыс. р. Оплата кредита на покупку бытовой техники – 14 тыс. р. Образование (дополнительные занятия) – 3 тыс. р. Проезд – 3 тыс. р. Откладывание на летний отдых семьи – 6 тыс. р. Лекарства – 3500 р. Оплата телефона и Интернета – 1300 р. Прочие платежи – 3500 р.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Какова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сумма ваших расходов в месяц? Какой доход должен быть у вашей семьи в месяц, чтобы при этих расхода ещё откладывать 10% суммы доходов?</a:t>
            </a:r>
            <a:endParaRPr lang="ru-RU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5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352928" cy="5274347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Задача: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семье Григорьевых совокупный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доход в месяц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составляет 50 тыс. р. Расходы на самое необходимое — 30 тыс. р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Помимо этого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Иван Григорьев тратит на машину, спорт,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одежду, кино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ежемесячно 8,5 тыс. р., а его жена Мария тратит на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косметику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спорт,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спа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-процедуры, кино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— 9 тыс. р. На их маленького сына Витю, который ходит в детский сад, уходит 5 тыс. р.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Что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образуется в результате такого ведения хозяйства? Живёт ли семья по средствам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?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Каковы последствия такого планирования своих финансов? </a:t>
            </a:r>
            <a:endParaRPr lang="ru-RU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8328"/>
            <a:ext cx="8435280" cy="1074448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Bef>
                <a:spcPts val="335"/>
              </a:spcBef>
              <a:spcAft>
                <a:spcPts val="0"/>
              </a:spcAft>
              <a:tabLst>
                <a:tab pos="854075" algn="l"/>
                <a:tab pos="854710" algn="l"/>
                <a:tab pos="2071370" algn="l"/>
                <a:tab pos="2917190" algn="l"/>
                <a:tab pos="4184650" algn="l"/>
                <a:tab pos="4753610" algn="l"/>
                <a:tab pos="5045075" algn="l"/>
                <a:tab pos="5708650" algn="l"/>
                <a:tab pos="5870575" algn="l"/>
              </a:tabLst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Тема урока</a:t>
            </a:r>
            <a:r>
              <a:rPr lang="ru-RU" sz="1800" dirty="0" smtClean="0">
                <a:solidFill>
                  <a:schemeClr val="bg1"/>
                </a:solidFill>
              </a:rPr>
              <a:t>: </a:t>
            </a:r>
            <a:r>
              <a:rPr lang="ru-RU" sz="2400" b="1" dirty="0" smtClean="0">
                <a:latin typeface="Times New Roman"/>
                <a:cs typeface="Times New Roman"/>
              </a:rPr>
              <a:t>« </a:t>
            </a:r>
            <a:r>
              <a:rPr lang="ru-RU" sz="2400" b="1" dirty="0">
                <a:latin typeface="Times New Roman"/>
                <a:cs typeface="Times New Roman"/>
              </a:rPr>
              <a:t>Источники доходов и расходов </a:t>
            </a:r>
            <a:r>
              <a:rPr lang="ru-RU" sz="2400" b="1" dirty="0" smtClean="0">
                <a:latin typeface="Times New Roman"/>
                <a:cs typeface="Times New Roman"/>
              </a:rPr>
              <a:t>семьи» 8 </a:t>
            </a:r>
            <a:r>
              <a:rPr lang="ru-RU" sz="2400" b="1" dirty="0">
                <a:latin typeface="Times New Roman"/>
                <a:cs typeface="Times New Roman"/>
              </a:rPr>
              <a:t>класс.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76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23793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Задача: Гражданин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имеет в собственности квартиру в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городе Екатеринбург,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но сам проживает со своей супругой в квартире, доставшейся ей по наследству от бабушки. Недавно он решил сдавать свою квартиру за 12 тыс. р. Должен ли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гражданин Д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платить какие-либо налоги, если он подписал гражданско-правовой договор с арендатором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        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 года? Если должен, то какой налог и какую сумму он составит? Свой ответ обоснуйте.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txBody>
          <a:bodyPr>
            <a:noAutofit/>
          </a:bodyPr>
          <a:lstStyle/>
          <a:p>
            <a:pPr marR="307340">
              <a:lnSpc>
                <a:spcPct val="115000"/>
              </a:lnSpc>
              <a:spcAft>
                <a:spcPts val="1000"/>
              </a:spcAft>
              <a:tabLst>
                <a:tab pos="899160" algn="l"/>
              </a:tabLst>
            </a:pP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Тема урока: « Налоги» 8 класс.</a:t>
            </a: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23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3427765"/>
            <a:ext cx="7408333" cy="10093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8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239</TotalTime>
  <Words>521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Волна</vt:lpstr>
      <vt:lpstr>Формирование финансовой грамотности обучающихся на уроках обществознания.        Мальгина А.А.                                                учитель истории и обществознания                             МОУ «Знаменская СОШ» </vt:lpstr>
      <vt:lpstr>Презентация PowerPoint</vt:lpstr>
      <vt:lpstr>Тема урока : « Банковские услуги»  8 класс.</vt:lpstr>
      <vt:lpstr>Тема урока: « Источники доходов и расходов семьи»  8 класс.</vt:lpstr>
      <vt:lpstr>Тема урока: « Источники доходов и расходов семьи» 8 класс.</vt:lpstr>
      <vt:lpstr>Тема урока: « Налоги» 8 класс.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Исследовательский проект по истории «Правнуки Победы о своих Прадедах»</dc:title>
  <dc:creator>[Imperial] 6aHDuT</dc:creator>
  <cp:lastModifiedBy>Пользователь</cp:lastModifiedBy>
  <cp:revision>24</cp:revision>
  <dcterms:created xsi:type="dcterms:W3CDTF">2023-04-06T13:22:41Z</dcterms:created>
  <dcterms:modified xsi:type="dcterms:W3CDTF">2023-11-14T17:20:54Z</dcterms:modified>
</cp:coreProperties>
</file>