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4" r:id="rId4"/>
    <p:sldId id="256" r:id="rId5"/>
    <p:sldId id="257" r:id="rId6"/>
    <p:sldId id="263" r:id="rId7"/>
    <p:sldId id="258" r:id="rId8"/>
    <p:sldId id="259" r:id="rId9"/>
    <p:sldId id="260" r:id="rId10"/>
    <p:sldId id="262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55D987B4-CB74-48A7-9570-0643CC3CBFD8}">
          <p14:sldIdLst>
            <p14:sldId id="268"/>
            <p14:sldId id="269"/>
            <p14:sldId id="264"/>
            <p14:sldId id="256"/>
            <p14:sldId id="257"/>
            <p14:sldId id="263"/>
            <p14:sldId id="258"/>
            <p14:sldId id="259"/>
            <p14:sldId id="260"/>
            <p14:sldId id="261"/>
            <p14:sldId id="262"/>
            <p14:sldId id="267"/>
            <p14:sldId id="265"/>
            <p14:sldId id="266"/>
            <p14:sldId id="275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55;&#1056;\&#1040;&#1055;&#1056;%20&#1072;&#1085;&#1072;&#1083;&#1080;&#1090;&#1080;&#1082;&#1072;\&#1040;&#1055;&#1056;%20&#1080;&#1090;&#1086;&#1075;&#1080;%202019%20&#1103;&#1085;&#1074;&#1072;&#1088;&#1100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55;&#1056;\&#1040;&#1055;&#1056;%20&#1072;&#1085;&#1072;&#1083;&#1080;&#1090;&#1080;&#1082;&#1072;\&#1040;&#1055;&#1056;%20&#1080;&#1090;&#1086;&#1075;&#1080;%202019%20&#1103;&#1085;&#1074;&#1072;&#1088;&#1100;%20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0;&#1055;&#1056;\&#1040;&#1055;&#1056;%20&#1072;&#1085;&#1072;&#1083;&#1080;&#1090;&#1080;&#1082;&#1072;\&#1040;&#1055;&#1056;%20&#1080;&#1090;&#1086;&#1075;&#1080;%202019%20&#1103;&#1085;&#1074;&#1072;&#1088;&#1100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675488480606607"/>
          <c:w val="0.66499431321085012"/>
          <c:h val="0.84674504228638237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64514020122484783"/>
          <c:y val="0.17587962962962944"/>
          <c:w val="0.32985979877515353"/>
          <c:h val="0.73145815106445022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5674781277340339"/>
          <c:y val="0"/>
          <c:w val="0.43653827646544197"/>
          <c:h val="0.93176724377256626"/>
        </c:manualLayout>
      </c:layout>
      <c:bar3DChart>
        <c:barDir val="bar"/>
        <c:grouping val="clustered"/>
        <c:ser>
          <c:idx val="0"/>
          <c:order val="0"/>
          <c:tx>
            <c:strRef>
              <c:f>Лист2!$B$57</c:f>
              <c:strCache>
                <c:ptCount val="1"/>
                <c:pt idx="0">
                  <c:v>Дошкольные образовательные организации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Лист2!$C$56:$H$56</c:f>
              <c:strCache>
                <c:ptCount val="6"/>
                <c:pt idx="0">
                  <c:v>Эмоционально -психологичецкий</c:v>
                </c:pt>
                <c:pt idx="1">
                  <c:v>Регулятивный</c:v>
                </c:pt>
                <c:pt idx="2">
                  <c:v>Социальный</c:v>
                </c:pt>
                <c:pt idx="3">
                  <c:v>Аналитический</c:v>
                </c:pt>
                <c:pt idx="4">
                  <c:v>Творческий</c:v>
                </c:pt>
                <c:pt idx="5">
                  <c:v>Самосовершенствование</c:v>
                </c:pt>
              </c:strCache>
            </c:strRef>
          </c:cat>
          <c:val>
            <c:numRef>
              <c:f>Лист2!$C$57:$H$57</c:f>
              <c:numCache>
                <c:formatCode>General</c:formatCode>
                <c:ptCount val="6"/>
                <c:pt idx="0">
                  <c:v>7.7</c:v>
                </c:pt>
                <c:pt idx="1">
                  <c:v>6.4</c:v>
                </c:pt>
                <c:pt idx="2">
                  <c:v>6.2</c:v>
                </c:pt>
                <c:pt idx="3">
                  <c:v>4.9000000000000004</c:v>
                </c:pt>
                <c:pt idx="4">
                  <c:v>6.1</c:v>
                </c:pt>
                <c:pt idx="5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Лист2!$B$58</c:f>
              <c:strCache>
                <c:ptCount val="1"/>
                <c:pt idx="0">
                  <c:v>Общеобразовательные организации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dLbls>
            <c:txPr>
              <a:bodyPr/>
              <a:lstStyle/>
              <a:p>
                <a:pPr>
                  <a:defRPr sz="1600" b="1" i="0"/>
                </a:pPr>
                <a:endParaRPr lang="ru-RU"/>
              </a:p>
            </c:txPr>
            <c:showVal val="1"/>
          </c:dLbls>
          <c:cat>
            <c:strRef>
              <c:f>Лист2!$C$56:$H$56</c:f>
              <c:strCache>
                <c:ptCount val="6"/>
                <c:pt idx="0">
                  <c:v>Эмоционально -психологичецкий</c:v>
                </c:pt>
                <c:pt idx="1">
                  <c:v>Регулятивный</c:v>
                </c:pt>
                <c:pt idx="2">
                  <c:v>Социальный</c:v>
                </c:pt>
                <c:pt idx="3">
                  <c:v>Аналитический</c:v>
                </c:pt>
                <c:pt idx="4">
                  <c:v>Творческий</c:v>
                </c:pt>
                <c:pt idx="5">
                  <c:v>Самосовершенствование</c:v>
                </c:pt>
              </c:strCache>
            </c:strRef>
          </c:cat>
          <c:val>
            <c:numRef>
              <c:f>Лист2!$C$58:$H$58</c:f>
              <c:numCache>
                <c:formatCode>General</c:formatCode>
                <c:ptCount val="6"/>
                <c:pt idx="0">
                  <c:v>7.42</c:v>
                </c:pt>
                <c:pt idx="1">
                  <c:v>6.56</c:v>
                </c:pt>
                <c:pt idx="2">
                  <c:v>6.5</c:v>
                </c:pt>
                <c:pt idx="3">
                  <c:v>5.42</c:v>
                </c:pt>
                <c:pt idx="4">
                  <c:v>6.22</c:v>
                </c:pt>
                <c:pt idx="5">
                  <c:v>5.8</c:v>
                </c:pt>
              </c:numCache>
            </c:numRef>
          </c:val>
        </c:ser>
        <c:ser>
          <c:idx val="2"/>
          <c:order val="2"/>
          <c:tx>
            <c:strRef>
              <c:f>Лист2!$B$59</c:f>
              <c:strCache>
                <c:ptCount val="1"/>
                <c:pt idx="0">
                  <c:v>Организации дополнительного образования детей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B w="165100" prst="coolSlant"/>
            </a:sp3d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Лист2!$C$56:$H$56</c:f>
              <c:strCache>
                <c:ptCount val="6"/>
                <c:pt idx="0">
                  <c:v>Эмоционально -психологичецкий</c:v>
                </c:pt>
                <c:pt idx="1">
                  <c:v>Регулятивный</c:v>
                </c:pt>
                <c:pt idx="2">
                  <c:v>Социальный</c:v>
                </c:pt>
                <c:pt idx="3">
                  <c:v>Аналитический</c:v>
                </c:pt>
                <c:pt idx="4">
                  <c:v>Творческий</c:v>
                </c:pt>
                <c:pt idx="5">
                  <c:v>Самосовершенствование</c:v>
                </c:pt>
              </c:strCache>
            </c:strRef>
          </c:cat>
          <c:val>
            <c:numRef>
              <c:f>Лист2!$C$59:$H$59</c:f>
              <c:numCache>
                <c:formatCode>General</c:formatCode>
                <c:ptCount val="6"/>
                <c:pt idx="0">
                  <c:v>7.8</c:v>
                </c:pt>
                <c:pt idx="1">
                  <c:v>7.8</c:v>
                </c:pt>
                <c:pt idx="2">
                  <c:v>7.8</c:v>
                </c:pt>
                <c:pt idx="3">
                  <c:v>6.2</c:v>
                </c:pt>
                <c:pt idx="4">
                  <c:v>6.4</c:v>
                </c:pt>
                <c:pt idx="5">
                  <c:v>6.4</c:v>
                </c:pt>
              </c:numCache>
            </c:numRef>
          </c:val>
        </c:ser>
        <c:shape val="cylinder"/>
        <c:axId val="46039808"/>
        <c:axId val="46041344"/>
        <c:axId val="0"/>
      </c:bar3DChart>
      <c:catAx>
        <c:axId val="4603980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6041344"/>
        <c:crosses val="autoZero"/>
        <c:auto val="1"/>
        <c:lblAlgn val="ctr"/>
        <c:lblOffset val="100"/>
      </c:catAx>
      <c:valAx>
        <c:axId val="46041344"/>
        <c:scaling>
          <c:orientation val="minMax"/>
        </c:scaling>
        <c:axPos val="b"/>
        <c:majorGridlines/>
        <c:numFmt formatCode="General" sourceLinked="1"/>
        <c:tickLblPos val="nextTo"/>
        <c:crossAx val="46039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9952974628176"/>
          <c:y val="6.2663091026665174E-2"/>
          <c:w val="0.18673807961504815"/>
          <c:h val="0.3911046445281296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4769917953147122E-3"/>
          <c:y val="0"/>
          <c:w val="0.61551164579509876"/>
          <c:h val="0.9224165984723483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3365266841644882E-2"/>
                  <c:y val="-8.5038641003207946E-2"/>
                </c:manualLayout>
              </c:layout>
              <c:showVal val="1"/>
            </c:dLbl>
            <c:dLbl>
              <c:idx val="1"/>
              <c:layout>
                <c:manualLayout>
                  <c:x val="-3.4185476815398075E-2"/>
                  <c:y val="9.1070647419072642E-2"/>
                </c:manualLayout>
              </c:layout>
              <c:showVal val="1"/>
            </c:dLbl>
            <c:dLbl>
              <c:idx val="2"/>
              <c:layout>
                <c:manualLayout>
                  <c:x val="-5.8361767279090114E-2"/>
                  <c:y val="-0.1172572178477689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Лист1!$A$5:$A$7</c:f>
              <c:strCache>
                <c:ptCount val="3"/>
                <c:pt idx="0">
                  <c:v>Дошкольные образовательные организации</c:v>
                </c:pt>
                <c:pt idx="1">
                  <c:v>Общеобразовательные организации</c:v>
                </c:pt>
                <c:pt idx="2">
                  <c:v>Организации дополнительного образования детей</c:v>
                </c:pt>
              </c:strCache>
            </c:strRef>
          </c:cat>
          <c:val>
            <c:numRef>
              <c:f>Лист1!$B$5:$B$7</c:f>
              <c:numCache>
                <c:formatCode>General</c:formatCode>
                <c:ptCount val="3"/>
                <c:pt idx="0">
                  <c:v>157</c:v>
                </c:pt>
                <c:pt idx="1">
                  <c:v>449</c:v>
                </c:pt>
                <c:pt idx="2">
                  <c:v>48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86829570725667"/>
          <c:y val="0.55028529693883843"/>
          <c:w val="0.36441325257645585"/>
          <c:h val="0.3788557922359179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55559752710932631"/>
          <c:y val="4.1666666666666671E-2"/>
          <c:w val="0.40661086189709011"/>
          <c:h val="0.8330941965587646"/>
        </c:manualLayout>
      </c:layout>
      <c:barChart>
        <c:barDir val="bar"/>
        <c:grouping val="clustered"/>
        <c:ser>
          <c:idx val="0"/>
          <c:order val="0"/>
          <c:cat>
            <c:strRef>
              <c:f>Лист1!$C$13:$I$13</c:f>
              <c:strCache>
                <c:ptCount val="7"/>
                <c:pt idx="0">
                  <c:v>соответствие занимаемой должности</c:v>
                </c:pt>
                <c:pt idx="2">
                  <c:v>первая квалификационная категория</c:v>
                </c:pt>
                <c:pt idx="4">
                  <c:v>высшая квалификационная категория</c:v>
                </c:pt>
                <c:pt idx="6">
                  <c:v> неаттестованные педагогические работники</c:v>
                </c:pt>
              </c:strCache>
            </c:strRef>
          </c:cat>
          <c:val>
            <c:numRef>
              <c:f>Лист1!$C$14:$I$14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Лист1!$C$13:$I$13</c:f>
              <c:strCache>
                <c:ptCount val="7"/>
                <c:pt idx="0">
                  <c:v>соответствие занимаемой должности</c:v>
                </c:pt>
                <c:pt idx="2">
                  <c:v>первая квалификационная категория</c:v>
                </c:pt>
                <c:pt idx="4">
                  <c:v>высшая квалификационная категория</c:v>
                </c:pt>
                <c:pt idx="6">
                  <c:v> неаттестованные педагогические работники</c:v>
                </c:pt>
              </c:strCache>
            </c:strRef>
          </c:cat>
          <c:val>
            <c:numRef>
              <c:f>Лист1!$C$15:$I$15</c:f>
              <c:numCache>
                <c:formatCode>General</c:formatCode>
                <c:ptCount val="7"/>
                <c:pt idx="0">
                  <c:v>134</c:v>
                </c:pt>
                <c:pt idx="2">
                  <c:v>332</c:v>
                </c:pt>
                <c:pt idx="4">
                  <c:v>91</c:v>
                </c:pt>
                <c:pt idx="6">
                  <c:v>97</c:v>
                </c:pt>
              </c:numCache>
            </c:numRef>
          </c:val>
        </c:ser>
        <c:axId val="86716416"/>
        <c:axId val="86718336"/>
      </c:barChart>
      <c:catAx>
        <c:axId val="86716416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6718336"/>
        <c:crosses val="autoZero"/>
        <c:auto val="1"/>
        <c:lblAlgn val="r"/>
        <c:lblOffset val="100"/>
      </c:catAx>
      <c:valAx>
        <c:axId val="8671833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671641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2687340295522777"/>
          <c:y val="2.6945308545964088E-2"/>
          <c:w val="0.63638534698330462"/>
          <c:h val="0.70837422385167081"/>
        </c:manualLayout>
      </c:layout>
      <c:barChart>
        <c:barDir val="bar"/>
        <c:grouping val="clustered"/>
        <c:ser>
          <c:idx val="0"/>
          <c:order val="0"/>
          <c:tx>
            <c:v>2018 год - 707 педагогических работников</c:v>
          </c:tx>
          <c:spPr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Лист1!$B$54:$E$54</c:f>
              <c:strCache>
                <c:ptCount val="4"/>
                <c:pt idx="0">
                  <c:v>соответствие занимаемой должности</c:v>
                </c:pt>
                <c:pt idx="1">
                  <c:v>первая квалификационная категория</c:v>
                </c:pt>
                <c:pt idx="2">
                  <c:v>высшая квалификационная категория</c:v>
                </c:pt>
                <c:pt idx="3">
                  <c:v> неаттестованные педагогические работники</c:v>
                </c:pt>
              </c:strCache>
            </c:strRef>
          </c:cat>
          <c:val>
            <c:numRef>
              <c:f>Лист1!$B$58:$E$58</c:f>
              <c:numCache>
                <c:formatCode>General</c:formatCode>
                <c:ptCount val="4"/>
                <c:pt idx="0">
                  <c:v>136</c:v>
                </c:pt>
                <c:pt idx="1">
                  <c:v>354</c:v>
                </c:pt>
                <c:pt idx="2">
                  <c:v>98</c:v>
                </c:pt>
                <c:pt idx="3">
                  <c:v>119</c:v>
                </c:pt>
              </c:numCache>
            </c:numRef>
          </c:val>
        </c:ser>
        <c:ser>
          <c:idx val="1"/>
          <c:order val="1"/>
          <c:tx>
            <c:v>2019 год - 654 педагогических работника</c:v>
          </c:tx>
          <c:spPr>
            <a:solidFill>
              <a:srgbClr val="9BBB59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Лист1!$B$54:$E$54</c:f>
              <c:strCache>
                <c:ptCount val="4"/>
                <c:pt idx="0">
                  <c:v>соответствие занимаемой должности</c:v>
                </c:pt>
                <c:pt idx="1">
                  <c:v>первая квалификационная категория</c:v>
                </c:pt>
                <c:pt idx="2">
                  <c:v>высшая квалификационная категория</c:v>
                </c:pt>
                <c:pt idx="3">
                  <c:v> неаттестованные педагогические работники</c:v>
                </c:pt>
              </c:strCache>
            </c:strRef>
          </c:cat>
          <c:val>
            <c:numRef>
              <c:f>Лист1!$B$59:$E$59</c:f>
              <c:numCache>
                <c:formatCode>General</c:formatCode>
                <c:ptCount val="4"/>
                <c:pt idx="0">
                  <c:v>134</c:v>
                </c:pt>
                <c:pt idx="1">
                  <c:v>332</c:v>
                </c:pt>
                <c:pt idx="2">
                  <c:v>91</c:v>
                </c:pt>
                <c:pt idx="3">
                  <c:v>97</c:v>
                </c:pt>
              </c:numCache>
            </c:numRef>
          </c:val>
        </c:ser>
        <c:axId val="50606080"/>
        <c:axId val="50607616"/>
      </c:barChart>
      <c:catAx>
        <c:axId val="5060608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0607616"/>
        <c:crosses val="autoZero"/>
        <c:auto val="1"/>
        <c:lblAlgn val="ctr"/>
        <c:lblOffset val="100"/>
      </c:catAx>
      <c:valAx>
        <c:axId val="50607616"/>
        <c:scaling>
          <c:orientation val="minMax"/>
        </c:scaling>
        <c:axPos val="b"/>
        <c:majorGridlines/>
        <c:numFmt formatCode="General" sourceLinked="1"/>
        <c:tickLblPos val="nextTo"/>
        <c:crossAx val="5060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178149604506606E-2"/>
          <c:y val="0.74983913824390014"/>
          <c:w val="0.80350680525478968"/>
          <c:h val="0.16660571664876725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Pt>
            <c:idx val="0"/>
            <c:explosion val="13"/>
          </c:dPt>
          <c:dPt>
            <c:idx val="1"/>
            <c:explosion val="5"/>
          </c:dPt>
          <c:dPt>
            <c:idx val="2"/>
            <c:explosion val="12"/>
          </c:dPt>
          <c:dPt>
            <c:idx val="3"/>
            <c:explosion val="16"/>
          </c:dPt>
          <c:dLbls>
            <c:dLbl>
              <c:idx val="0"/>
              <c:layout>
                <c:manualLayout>
                  <c:x val="-9.6709864391951048E-2"/>
                  <c:y val="0.17758010836588811"/>
                </c:manualLayout>
              </c:layout>
              <c:showVal val="1"/>
            </c:dLbl>
            <c:dLbl>
              <c:idx val="1"/>
              <c:layout>
                <c:manualLayout>
                  <c:x val="-4.6317621755613998E-2"/>
                  <c:y val="-0.24598787042669176"/>
                </c:manualLayout>
              </c:layout>
              <c:showVal val="1"/>
            </c:dLbl>
            <c:dLbl>
              <c:idx val="2"/>
              <c:layout>
                <c:manualLayout>
                  <c:x val="0.12761950763099056"/>
                  <c:y val="3.5863306880767692E-2"/>
                </c:manualLayout>
              </c:layout>
              <c:showVal val="1"/>
            </c:dLbl>
            <c:dLbl>
              <c:idx val="3"/>
              <c:layout>
                <c:manualLayout>
                  <c:x val="8.1791156313794147E-2"/>
                  <c:y val="0.21225339226149256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Лист1!$C$25:$F$25</c:f>
              <c:strCache>
                <c:ptCount val="4"/>
                <c:pt idx="0">
                  <c:v>соответствие занимаемой должности</c:v>
                </c:pt>
                <c:pt idx="1">
                  <c:v>первая квалификационная категория</c:v>
                </c:pt>
                <c:pt idx="2">
                  <c:v>высшая квалификационная категория</c:v>
                </c:pt>
                <c:pt idx="3">
                  <c:v> неаттестованные педагогические работники</c:v>
                </c:pt>
              </c:strCache>
            </c:strRef>
          </c:cat>
          <c:val>
            <c:numRef>
              <c:f>Лист1!$C$26:$F$26</c:f>
              <c:numCache>
                <c:formatCode>0%</c:formatCode>
                <c:ptCount val="4"/>
                <c:pt idx="0">
                  <c:v>0.2</c:v>
                </c:pt>
                <c:pt idx="1">
                  <c:v>0.51</c:v>
                </c:pt>
                <c:pt idx="2">
                  <c:v>0.14000000000000001</c:v>
                </c:pt>
                <c:pt idx="3">
                  <c:v>0.15000000000000016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725770389812348"/>
          <c:y val="0.24931290865612496"/>
          <c:w val="0.40348303684261688"/>
          <c:h val="0.50137396174029603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3511390891208226"/>
          <c:y val="2.5527134411965958E-2"/>
          <c:w val="0.4042447664545209"/>
          <c:h val="0.92097807845911939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Лист1!$B$29</c:f>
              <c:strCache>
                <c:ptCount val="1"/>
                <c:pt idx="0">
                  <c:v>Дошкольные образовательные организации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Лист1!$C$28:$F$28</c:f>
              <c:strCache>
                <c:ptCount val="4"/>
                <c:pt idx="0">
                  <c:v>соответствие занимаемой должности</c:v>
                </c:pt>
                <c:pt idx="1">
                  <c:v>первая квалификационная категория</c:v>
                </c:pt>
                <c:pt idx="2">
                  <c:v>высшая квалификационная категория</c:v>
                </c:pt>
                <c:pt idx="3">
                  <c:v> неаттестованные педагогические работники</c:v>
                </c:pt>
              </c:strCache>
            </c:strRef>
          </c:cat>
          <c:val>
            <c:numRef>
              <c:f>Лист1!$C$29:$F$29</c:f>
              <c:numCache>
                <c:formatCode>General</c:formatCode>
                <c:ptCount val="4"/>
                <c:pt idx="0">
                  <c:v>49</c:v>
                </c:pt>
                <c:pt idx="1">
                  <c:v>65</c:v>
                </c:pt>
                <c:pt idx="2">
                  <c:v>13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Лист1!$B$30</c:f>
              <c:strCache>
                <c:ptCount val="1"/>
                <c:pt idx="0">
                  <c:v>Общеобразовательные организации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Лист1!$C$28:$F$28</c:f>
              <c:strCache>
                <c:ptCount val="4"/>
                <c:pt idx="0">
                  <c:v>соответствие занимаемой должности</c:v>
                </c:pt>
                <c:pt idx="1">
                  <c:v>первая квалификационная категория</c:v>
                </c:pt>
                <c:pt idx="2">
                  <c:v>высшая квалификационная категория</c:v>
                </c:pt>
                <c:pt idx="3">
                  <c:v> неаттестованные педагогические работники</c:v>
                </c:pt>
              </c:strCache>
            </c:strRef>
          </c:cat>
          <c:val>
            <c:numRef>
              <c:f>Лист1!$C$30:$F$30</c:f>
              <c:numCache>
                <c:formatCode>General</c:formatCode>
                <c:ptCount val="4"/>
                <c:pt idx="0">
                  <c:v>75</c:v>
                </c:pt>
                <c:pt idx="1">
                  <c:v>274</c:v>
                </c:pt>
                <c:pt idx="2">
                  <c:v>66</c:v>
                </c:pt>
                <c:pt idx="3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Лист1!$B$31</c:f>
              <c:strCache>
                <c:ptCount val="1"/>
                <c:pt idx="0">
                  <c:v>Организации дополнительного образования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Лист1!$C$28:$F$28</c:f>
              <c:strCache>
                <c:ptCount val="4"/>
                <c:pt idx="0">
                  <c:v>соответствие занимаемой должности</c:v>
                </c:pt>
                <c:pt idx="1">
                  <c:v>первая квалификационная категория</c:v>
                </c:pt>
                <c:pt idx="2">
                  <c:v>высшая квалификационная категория</c:v>
                </c:pt>
                <c:pt idx="3">
                  <c:v> неаттестованные педагогические работники</c:v>
                </c:pt>
              </c:strCache>
            </c:strRef>
          </c:cat>
          <c:val>
            <c:numRef>
              <c:f>Лист1!$C$31:$F$31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</c:ser>
        <c:overlap val="100"/>
        <c:axId val="51354624"/>
        <c:axId val="51385088"/>
      </c:barChart>
      <c:catAx>
        <c:axId val="5135462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1385088"/>
        <c:crosses val="autoZero"/>
        <c:auto val="1"/>
        <c:lblAlgn val="ctr"/>
        <c:lblOffset val="100"/>
      </c:catAx>
      <c:valAx>
        <c:axId val="5138508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35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0322429160532"/>
          <c:y val="0.37814128108572731"/>
          <c:w val="0.23507518772423991"/>
          <c:h val="0.4502551617071787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sideWall>
      <c:spPr>
        <a:scene3d>
          <a:camera prst="orthographicFront"/>
          <a:lightRig rig="threePt" dir="t"/>
        </a:scene3d>
        <a:sp3d/>
      </c:spPr>
    </c:sideWall>
    <c:plotArea>
      <c:layout>
        <c:manualLayout>
          <c:layoutTarget val="inner"/>
          <c:xMode val="edge"/>
          <c:yMode val="edge"/>
          <c:x val="8.2759405074365702E-2"/>
          <c:y val="5.7060367454068332E-2"/>
          <c:w val="0.91446281714785649"/>
          <c:h val="0.6900740011665208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Лист1!$B$33:$I$33</c:f>
              <c:strCache>
                <c:ptCount val="8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сентябрь 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</c:strCache>
            </c:strRef>
          </c:cat>
          <c:val>
            <c:numRef>
              <c:f>Лист1!$B$36:$I$36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19</c:v>
                </c:pt>
                <c:pt idx="6">
                  <c:v>22</c:v>
                </c:pt>
                <c:pt idx="7">
                  <c:v>27</c:v>
                </c:pt>
              </c:numCache>
            </c:numRef>
          </c:val>
        </c:ser>
        <c:shape val="cylinder"/>
        <c:axId val="54595584"/>
        <c:axId val="54597120"/>
        <c:axId val="0"/>
      </c:bar3DChart>
      <c:catAx>
        <c:axId val="54595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4597120"/>
        <c:crosses val="autoZero"/>
        <c:auto val="1"/>
        <c:lblAlgn val="ctr"/>
        <c:lblOffset val="100"/>
      </c:catAx>
      <c:valAx>
        <c:axId val="54597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4595584"/>
        <c:crosses val="autoZero"/>
        <c:crossBetween val="between"/>
      </c:valAx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7055431677235037"/>
          <c:y val="3.3794162826420934E-2"/>
          <c:w val="0.52191693958609153"/>
          <c:h val="0.89845882167954805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Лист1!$B$39</c:f>
              <c:strCache>
                <c:ptCount val="1"/>
                <c:pt idx="0">
                  <c:v>всего аттестованных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Лист1!$A$40:$A$47</c:f>
              <c:strCache>
                <c:ptCount val="8"/>
                <c:pt idx="0">
                  <c:v>учитель</c:v>
                </c:pt>
                <c:pt idx="1">
                  <c:v>воспитатель</c:v>
                </c:pt>
                <c:pt idx="2">
                  <c:v>тренер - преподаватель</c:v>
                </c:pt>
                <c:pt idx="3">
                  <c:v>педагог дополнительного образования</c:v>
                </c:pt>
                <c:pt idx="4">
                  <c:v>музыкальный руководитель</c:v>
                </c:pt>
                <c:pt idx="5">
                  <c:v>методист</c:v>
                </c:pt>
                <c:pt idx="6">
                  <c:v>учитель - дефектолог</c:v>
                </c:pt>
                <c:pt idx="7">
                  <c:v>инструктор по физической культуре</c:v>
                </c:pt>
              </c:strCache>
            </c:strRef>
          </c:cat>
          <c:val>
            <c:numRef>
              <c:f>Лист1!$B$40:$B$47</c:f>
              <c:numCache>
                <c:formatCode>General</c:formatCode>
                <c:ptCount val="8"/>
                <c:pt idx="0">
                  <c:v>58</c:v>
                </c:pt>
                <c:pt idx="1">
                  <c:v>14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Лист1!$C$39</c:f>
              <c:strCache>
                <c:ptCount val="1"/>
                <c:pt idx="0">
                  <c:v>первая квалификационная категория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Лист1!$A$40:$A$47</c:f>
              <c:strCache>
                <c:ptCount val="8"/>
                <c:pt idx="0">
                  <c:v>учитель</c:v>
                </c:pt>
                <c:pt idx="1">
                  <c:v>воспитатель</c:v>
                </c:pt>
                <c:pt idx="2">
                  <c:v>тренер - преподаватель</c:v>
                </c:pt>
                <c:pt idx="3">
                  <c:v>педагог дополнительного образования</c:v>
                </c:pt>
                <c:pt idx="4">
                  <c:v>музыкальный руководитель</c:v>
                </c:pt>
                <c:pt idx="5">
                  <c:v>методист</c:v>
                </c:pt>
                <c:pt idx="6">
                  <c:v>учитель - дефектолог</c:v>
                </c:pt>
                <c:pt idx="7">
                  <c:v>инструктор по физической культуре</c:v>
                </c:pt>
              </c:strCache>
            </c:strRef>
          </c:cat>
          <c:val>
            <c:numRef>
              <c:f>Лист1!$C$40:$C$47</c:f>
              <c:numCache>
                <c:formatCode>General</c:formatCode>
                <c:ptCount val="8"/>
                <c:pt idx="0">
                  <c:v>41</c:v>
                </c:pt>
                <c:pt idx="1">
                  <c:v>11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Лист1!$D$39</c:f>
              <c:strCache>
                <c:ptCount val="1"/>
                <c:pt idx="0">
                  <c:v>высшая квалификационная категория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Лист1!$A$40:$A$47</c:f>
              <c:strCache>
                <c:ptCount val="8"/>
                <c:pt idx="0">
                  <c:v>учитель</c:v>
                </c:pt>
                <c:pt idx="1">
                  <c:v>воспитатель</c:v>
                </c:pt>
                <c:pt idx="2">
                  <c:v>тренер - преподаватель</c:v>
                </c:pt>
                <c:pt idx="3">
                  <c:v>педагог дополнительного образования</c:v>
                </c:pt>
                <c:pt idx="4">
                  <c:v>музыкальный руководитель</c:v>
                </c:pt>
                <c:pt idx="5">
                  <c:v>методист</c:v>
                </c:pt>
                <c:pt idx="6">
                  <c:v>учитель - дефектолог</c:v>
                </c:pt>
                <c:pt idx="7">
                  <c:v>инструктор по физической культуре</c:v>
                </c:pt>
              </c:strCache>
            </c:strRef>
          </c:cat>
          <c:val>
            <c:numRef>
              <c:f>Лист1!$D$40:$D$47</c:f>
              <c:numCache>
                <c:formatCode>General</c:formatCode>
                <c:ptCount val="8"/>
                <c:pt idx="0">
                  <c:v>17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overlap val="100"/>
        <c:axId val="61991168"/>
        <c:axId val="61997056"/>
      </c:barChart>
      <c:catAx>
        <c:axId val="61991168"/>
        <c:scaling>
          <c:orientation val="minMax"/>
        </c:scaling>
        <c:axPos val="l"/>
        <c:tickLblPos val="nextTo"/>
        <c:crossAx val="61997056"/>
        <c:crosses val="autoZero"/>
        <c:auto val="1"/>
        <c:lblAlgn val="ctr"/>
        <c:lblOffset val="100"/>
      </c:catAx>
      <c:valAx>
        <c:axId val="61997056"/>
        <c:scaling>
          <c:orientation val="minMax"/>
        </c:scaling>
        <c:axPos val="b"/>
        <c:majorGridlines/>
        <c:numFmt formatCode="0%" sourceLinked="1"/>
        <c:tickLblPos val="nextTo"/>
        <c:crossAx val="61991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32427103287278"/>
          <c:y val="4.9198381452318543E-2"/>
          <c:w val="0.15435729072523899"/>
          <c:h val="0.4769690745178596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9285870516185479E-2"/>
          <c:y val="2.3220885457443316E-2"/>
          <c:w val="0.66132939632545984"/>
          <c:h val="0.74391909628889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Лист1!$A$71</c:f>
              <c:strCache>
                <c:ptCount val="1"/>
                <c:pt idx="0">
                  <c:v>Дошкольные образовательные организации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Лист1!$B$69:$G$70</c:f>
              <c:multiLvlStrCache>
                <c:ptCount val="6"/>
                <c:lvl>
                  <c:pt idx="0">
                    <c:v>до 35 лет</c:v>
                  </c:pt>
                  <c:pt idx="1">
                    <c:v>от 36 лет</c:v>
                  </c:pt>
                  <c:pt idx="2">
                    <c:v>до 35 лет</c:v>
                  </c:pt>
                  <c:pt idx="3">
                    <c:v>от 36 лет</c:v>
                  </c:pt>
                  <c:pt idx="4">
                    <c:v>до 35 лет</c:v>
                  </c:pt>
                  <c:pt idx="5">
                    <c:v>от 36 лет</c:v>
                  </c:pt>
                </c:lvl>
                <c:lvl>
                  <c:pt idx="0">
                    <c:v>соответствие занимаемой должности</c:v>
                  </c:pt>
                  <c:pt idx="2">
                    <c:v>первая квалификационная категория</c:v>
                  </c:pt>
                  <c:pt idx="4">
                    <c:v>высшая квалификационная категория</c:v>
                  </c:pt>
                </c:lvl>
              </c:multiLvlStrCache>
            </c:multiLvlStrRef>
          </c:cat>
          <c:val>
            <c:numRef>
              <c:f>Лист1!$B$71:$G$71</c:f>
              <c:numCache>
                <c:formatCode>General</c:formatCode>
                <c:ptCount val="6"/>
                <c:pt idx="0">
                  <c:v>15</c:v>
                </c:pt>
                <c:pt idx="1">
                  <c:v>34</c:v>
                </c:pt>
                <c:pt idx="2">
                  <c:v>9</c:v>
                </c:pt>
                <c:pt idx="3">
                  <c:v>56</c:v>
                </c:pt>
                <c:pt idx="4">
                  <c:v>0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Лист1!$A$72</c:f>
              <c:strCache>
                <c:ptCount val="1"/>
                <c:pt idx="0">
                  <c:v>Общеобразовательные организации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Лист1!$B$69:$G$70</c:f>
              <c:multiLvlStrCache>
                <c:ptCount val="6"/>
                <c:lvl>
                  <c:pt idx="0">
                    <c:v>до 35 лет</c:v>
                  </c:pt>
                  <c:pt idx="1">
                    <c:v>от 36 лет</c:v>
                  </c:pt>
                  <c:pt idx="2">
                    <c:v>до 35 лет</c:v>
                  </c:pt>
                  <c:pt idx="3">
                    <c:v>от 36 лет</c:v>
                  </c:pt>
                  <c:pt idx="4">
                    <c:v>до 35 лет</c:v>
                  </c:pt>
                  <c:pt idx="5">
                    <c:v>от 36 лет</c:v>
                  </c:pt>
                </c:lvl>
                <c:lvl>
                  <c:pt idx="0">
                    <c:v>соответствие занимаемой должности</c:v>
                  </c:pt>
                  <c:pt idx="2">
                    <c:v>первая квалификационная категория</c:v>
                  </c:pt>
                  <c:pt idx="4">
                    <c:v>высшая квалификационная категория</c:v>
                  </c:pt>
                </c:lvl>
              </c:multiLvlStrCache>
            </c:multiLvlStrRef>
          </c:cat>
          <c:val>
            <c:numRef>
              <c:f>Лист1!$B$72:$G$72</c:f>
              <c:numCache>
                <c:formatCode>General</c:formatCode>
                <c:ptCount val="6"/>
                <c:pt idx="0">
                  <c:v>37</c:v>
                </c:pt>
                <c:pt idx="1">
                  <c:v>38</c:v>
                </c:pt>
                <c:pt idx="2">
                  <c:v>70</c:v>
                </c:pt>
                <c:pt idx="3">
                  <c:v>177</c:v>
                </c:pt>
                <c:pt idx="4">
                  <c:v>3</c:v>
                </c:pt>
                <c:pt idx="5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Лист1!$A$73</c:f>
              <c:strCache>
                <c:ptCount val="1"/>
                <c:pt idx="0">
                  <c:v>Организации дополнительного образования детей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multiLvlStrRef>
              <c:f>Лист1!$B$69:$G$70</c:f>
              <c:multiLvlStrCache>
                <c:ptCount val="6"/>
                <c:lvl>
                  <c:pt idx="0">
                    <c:v>до 35 лет</c:v>
                  </c:pt>
                  <c:pt idx="1">
                    <c:v>от 36 лет</c:v>
                  </c:pt>
                  <c:pt idx="2">
                    <c:v>до 35 лет</c:v>
                  </c:pt>
                  <c:pt idx="3">
                    <c:v>от 36 лет</c:v>
                  </c:pt>
                  <c:pt idx="4">
                    <c:v>до 35 лет</c:v>
                  </c:pt>
                  <c:pt idx="5">
                    <c:v>от 36 лет</c:v>
                  </c:pt>
                </c:lvl>
                <c:lvl>
                  <c:pt idx="0">
                    <c:v>соответствие занимаемой должности</c:v>
                  </c:pt>
                  <c:pt idx="2">
                    <c:v>первая квалификационная категория</c:v>
                  </c:pt>
                  <c:pt idx="4">
                    <c:v>высшая квалификационная категория</c:v>
                  </c:pt>
                </c:lvl>
              </c:multiLvlStrCache>
            </c:multiLvlStrRef>
          </c:cat>
          <c:val>
            <c:numRef>
              <c:f>Лист1!$B$73:$G$73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13</c:v>
                </c:pt>
                <c:pt idx="4">
                  <c:v>1</c:v>
                </c:pt>
                <c:pt idx="5">
                  <c:v>11</c:v>
                </c:pt>
              </c:numCache>
            </c:numRef>
          </c:val>
        </c:ser>
        <c:axId val="46028288"/>
        <c:axId val="46026752"/>
      </c:barChart>
      <c:valAx>
        <c:axId val="46026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6028288"/>
        <c:crosses val="autoZero"/>
        <c:crossBetween val="between"/>
      </c:valAx>
      <c:catAx>
        <c:axId val="46028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602675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0944630358705152"/>
          <c:y val="7.5528869142538702E-2"/>
          <c:w val="0.27953827646544188"/>
          <c:h val="0.8080290267666441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715436" cy="357189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ИРБИТСКОЕ МУНИЦИПАЛЬНОЕ ОБРАЗОВАНИЕ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i="1" dirty="0" smtClean="0">
                <a:solidFill>
                  <a:schemeClr val="tx2">
                    <a:lumMod val="75000"/>
                  </a:schemeClr>
                </a:solidFill>
              </a:rPr>
              <a:t>Итоги аттестации педагогических работников </a:t>
            </a:r>
            <a:br>
              <a:rPr lang="ru-RU" sz="49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900" b="1" i="1" dirty="0" smtClean="0">
                <a:solidFill>
                  <a:schemeClr val="tx2">
                    <a:lumMod val="75000"/>
                  </a:schemeClr>
                </a:solidFill>
              </a:rPr>
              <a:t>в 2019 году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656784" cy="137841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Совещание руководителей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образовательных </a:t>
            </a:r>
            <a:r>
              <a:rPr lang="ru-RU" sz="2000" b="1" dirty="0" smtClean="0">
                <a:solidFill>
                  <a:schemeClr val="tx1"/>
                </a:solidFill>
              </a:rPr>
              <a:t>учреждений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27.02.2020г.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b="1" dirty="0">
                <a:solidFill>
                  <a:prstClr val="black"/>
                </a:solidFill>
              </a:rPr>
              <a:t>ИРБИТСКОЕ МУНИЦИПАЛЬНОЕ ОБРАЗОВАНИЕ</a:t>
            </a:r>
            <a:br>
              <a:rPr lang="ru-RU" sz="2300" b="1" dirty="0">
                <a:solidFill>
                  <a:prstClr val="black"/>
                </a:solidFill>
              </a:rPr>
            </a:br>
            <a:r>
              <a:rPr lang="ru-RU" sz="2300" b="1" dirty="0">
                <a:solidFill>
                  <a:prstClr val="black"/>
                </a:solidFill>
              </a:rPr>
              <a:t>Количество аттестующихся педагогических работника в 2019г.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4443604"/>
              </p:ext>
            </p:extLst>
          </p:nvPr>
        </p:nvGraphicFramePr>
        <p:xfrm>
          <a:off x="35496" y="1600200"/>
          <a:ext cx="910850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13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prstClr val="black"/>
                </a:solidFill>
              </a:rPr>
              <a:t>ИРБИТСКОЕ МУНИЦИПАЛЬНОЕ ОБРАЗОВАНИЕ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sz="2300" b="1" dirty="0" smtClean="0">
                <a:solidFill>
                  <a:prstClr val="black"/>
                </a:solidFill>
              </a:rPr>
              <a:t>ИРБИТСКОЕ МУНИЦИПАЛЬНОЕ ОБРАЗОВАНИЕ</a:t>
            </a:r>
            <a:br>
              <a:rPr lang="ru-RU" sz="2300" b="1" dirty="0" smtClean="0">
                <a:solidFill>
                  <a:prstClr val="black"/>
                </a:solidFill>
              </a:rPr>
            </a:br>
            <a:r>
              <a:rPr lang="ru-RU" sz="2300" b="1" dirty="0" smtClean="0">
                <a:solidFill>
                  <a:prstClr val="black"/>
                </a:solidFill>
              </a:rPr>
              <a:t/>
            </a:r>
            <a:br>
              <a:rPr lang="ru-RU" sz="2300" b="1" dirty="0" smtClean="0">
                <a:solidFill>
                  <a:prstClr val="black"/>
                </a:solidFill>
              </a:rPr>
            </a:br>
            <a:r>
              <a:rPr lang="ru-RU" sz="2300" b="1" dirty="0" smtClean="0">
                <a:solidFill>
                  <a:prstClr val="black"/>
                </a:solidFill>
              </a:rPr>
              <a:t>Уровни сформированности компонентов </a:t>
            </a:r>
            <a:br>
              <a:rPr lang="ru-RU" sz="2300" b="1" dirty="0" smtClean="0">
                <a:solidFill>
                  <a:prstClr val="black"/>
                </a:solidFill>
              </a:rPr>
            </a:br>
            <a:r>
              <a:rPr lang="ru-RU" sz="2300" b="1" dirty="0" smtClean="0">
                <a:solidFill>
                  <a:prstClr val="black"/>
                </a:solidFill>
              </a:rPr>
              <a:t>профессиональной деятельности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prstClr val="black"/>
                </a:solidFill>
              </a:rPr>
              <a:t>ИРБИТСКОЕ МУНИЦИПАЛЬНОЕ ОБРАЗОВАНИЕ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428604"/>
          <a:ext cx="9144004" cy="6143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39152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ПЕРВАЯ К.К.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ВЫСШАЯ К.К.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139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баллов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педагогических</a:t>
                      </a:r>
                      <a:r>
                        <a:rPr lang="ru-RU" sz="2000" b="1" baseline="0" dirty="0" smtClean="0"/>
                        <a:t> работников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баллов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педагогических</a:t>
                      </a:r>
                      <a:r>
                        <a:rPr lang="ru-RU" sz="2000" b="1" baseline="0" dirty="0" smtClean="0"/>
                        <a:t> работников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30</a:t>
                      </a:r>
                      <a:endParaRPr lang="ru-RU" sz="2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0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40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</a:t>
                      </a:r>
                      <a:endParaRPr lang="ru-RU" sz="2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41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5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42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0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43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34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44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35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7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45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36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5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46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7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47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0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48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</a:t>
                      </a:r>
                      <a:endParaRPr lang="ru-RU" sz="2200" b="1" dirty="0"/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</a:t>
                      </a:r>
                      <a:endParaRPr lang="ru-RU" sz="2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49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8250"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Порядок проведения аттестации педагогических работников организаций, осуществляющих образовательную деятельность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smtClean="0"/>
              <a:t>(утв. </a:t>
            </a:r>
            <a:r>
              <a:rPr lang="ru-RU" sz="1800" b="1" u="sng" dirty="0" smtClean="0">
                <a:hlinkClick r:id="" action="ppaction://hlinkfile"/>
              </a:rPr>
              <a:t>приказом</a:t>
            </a:r>
            <a:r>
              <a:rPr lang="ru-RU" sz="1800" b="1" dirty="0" smtClean="0"/>
              <a:t> Министерства образования и науки РФ от 7 апреля 2014 г. N 276)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b="1" dirty="0" smtClean="0"/>
              <a:t>П.3 Основными задачами проведения аттестации являются:</a:t>
            </a:r>
          </a:p>
          <a:p>
            <a:pPr>
              <a:buNone/>
            </a:pPr>
            <a:endParaRPr lang="ru-RU" sz="2200" b="1" dirty="0" smtClean="0"/>
          </a:p>
          <a:p>
            <a:pPr lvl="0" algn="just"/>
            <a:r>
              <a:rPr lang="ru-RU" sz="2200" b="1" dirty="0" smtClean="0"/>
              <a:t>стимулирование целенаправленного, непрерывного повышения уровня квалификации педагогических работников, их методологической культуры, профессионального и личностного роста;</a:t>
            </a:r>
          </a:p>
          <a:p>
            <a:pPr lvl="0" algn="just"/>
            <a:r>
              <a:rPr lang="ru-RU" sz="2200" b="1" dirty="0" smtClean="0"/>
              <a:t>определение необходимости повышения квалификации педагогических работников;</a:t>
            </a:r>
          </a:p>
          <a:p>
            <a:pPr lvl="0" algn="just"/>
            <a:r>
              <a:rPr lang="ru-RU" sz="2200" b="1" dirty="0" smtClean="0"/>
              <a:t>повышение эффективности и качества педагогической деятельности;</a:t>
            </a:r>
          </a:p>
          <a:p>
            <a:pPr lvl="0" algn="just"/>
            <a:r>
              <a:rPr lang="ru-RU" sz="2200" b="1" dirty="0" smtClean="0"/>
              <a:t>выявление перспектив использования потенциальных возможностей педагогических работников;</a:t>
            </a:r>
          </a:p>
          <a:p>
            <a:pPr lvl="0" algn="just"/>
            <a:r>
              <a:rPr lang="ru-RU" sz="2200" b="1" dirty="0" smtClean="0"/>
              <a:t>учет 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организаций;</a:t>
            </a:r>
          </a:p>
          <a:p>
            <a:pPr lvl="0" algn="just"/>
            <a:r>
              <a:rPr lang="ru-RU" sz="2200" b="1" dirty="0" smtClean="0"/>
              <a:t>обеспечение дифференциации размеров оплаты труда педагогических работников с учетом установленной квалификационной категории и объема их преподавательской (педагогической) работы</a:t>
            </a:r>
          </a:p>
          <a:p>
            <a:pPr>
              <a:buNone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b="1" dirty="0">
                <a:solidFill>
                  <a:prstClr val="black"/>
                </a:solidFill>
              </a:rPr>
              <a:t>ИРБИТСКОЕ МУНИЦИПАЛЬНОЕ ОБРАЗОВАНИЕ</a:t>
            </a:r>
            <a:br>
              <a:rPr lang="ru-RU" sz="2300" b="1" dirty="0">
                <a:solidFill>
                  <a:prstClr val="black"/>
                </a:solidFill>
              </a:rPr>
            </a:br>
            <a:r>
              <a:rPr lang="ru-RU" sz="2300" b="1" dirty="0" smtClean="0">
                <a:solidFill>
                  <a:prstClr val="black"/>
                </a:solidFill>
              </a:rPr>
              <a:t>Количество </a:t>
            </a:r>
            <a:r>
              <a:rPr lang="ru-RU" sz="2300" b="1" dirty="0">
                <a:solidFill>
                  <a:prstClr val="black"/>
                </a:solidFill>
              </a:rPr>
              <a:t>педагогических работника в 2019г.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7895146"/>
              </p:ext>
            </p:extLst>
          </p:nvPr>
        </p:nvGraphicFramePr>
        <p:xfrm>
          <a:off x="457200" y="1600200"/>
          <a:ext cx="8363272" cy="470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1445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Организации, осуществляющие образовательную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Всего педагогических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работников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(человек)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4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Дошкольные образовательные организации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5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Общеобразовательные организации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4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Организации дополнительного образования детей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83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ИРБИТСКОЕ МУНИЦИПАЛЬНОЕ ОБРАЗОВАНИЕ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800" b="1" dirty="0" smtClean="0"/>
              <a:t>Количество педагогических работников на 31.12.2019г.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57363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03331776"/>
              </p:ext>
            </p:extLst>
          </p:nvPr>
        </p:nvGraphicFramePr>
        <p:xfrm>
          <a:off x="251520" y="1412776"/>
          <a:ext cx="889248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733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</a:rPr>
              <a:t>ИРБИТСКОЕ МУНИЦИПАЛЬНОЕ </a:t>
            </a:r>
            <a:r>
              <a:rPr lang="ru-RU" sz="2500" b="1" dirty="0" smtClean="0">
                <a:solidFill>
                  <a:prstClr val="black"/>
                </a:solidFill>
              </a:rPr>
              <a:t>ОБРАЗОВАНИЕ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500098" y="1214422"/>
          <a:ext cx="96440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463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b="1" dirty="0">
                <a:solidFill>
                  <a:prstClr val="black"/>
                </a:solidFill>
              </a:rPr>
              <a:t>ИРБИТСКОЕ МУНИЦИПАЛЬНОЕ ОБРАЗОВАНИЕ</a:t>
            </a:r>
            <a:br>
              <a:rPr lang="ru-RU" sz="2300" b="1" dirty="0">
                <a:solidFill>
                  <a:prstClr val="black"/>
                </a:solidFill>
              </a:rPr>
            </a:br>
            <a:r>
              <a:rPr lang="ru-RU" sz="2300" b="1" dirty="0">
                <a:solidFill>
                  <a:prstClr val="black"/>
                </a:solidFill>
              </a:rPr>
              <a:t>Количество аттестующихся педагогических </a:t>
            </a:r>
            <a:r>
              <a:rPr lang="ru-RU" sz="2300" b="1" dirty="0" smtClean="0">
                <a:solidFill>
                  <a:prstClr val="black"/>
                </a:solidFill>
              </a:rPr>
              <a:t>работников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7794100"/>
              </p:ext>
            </p:extLst>
          </p:nvPr>
        </p:nvGraphicFramePr>
        <p:xfrm>
          <a:off x="359024" y="1340768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755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</a:rPr>
              <a:t>ИРБИТСКОЕ МУНИЦИПАЛЬНОЕ </a:t>
            </a:r>
            <a:r>
              <a:rPr lang="ru-RU" sz="2500" b="1" dirty="0" smtClean="0">
                <a:solidFill>
                  <a:prstClr val="black"/>
                </a:solidFill>
              </a:rPr>
              <a:t>ОБРАЗОВАНИЕ</a:t>
            </a:r>
            <a:br>
              <a:rPr lang="ru-RU" sz="2500" b="1" dirty="0" smtClean="0">
                <a:solidFill>
                  <a:prstClr val="black"/>
                </a:solidFill>
              </a:rPr>
            </a:br>
            <a:r>
              <a:rPr lang="ru-RU" sz="2500" b="1" dirty="0" smtClean="0">
                <a:solidFill>
                  <a:prstClr val="black"/>
                </a:solidFill>
              </a:rPr>
              <a:t>Количество педагогических работников на 31.12.2019г.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9324638"/>
              </p:ext>
            </p:extLst>
          </p:nvPr>
        </p:nvGraphicFramePr>
        <p:xfrm>
          <a:off x="179512" y="1556792"/>
          <a:ext cx="87849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370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</a:rPr>
              <a:t>ИРБИТСКОЕ МУНИЦИПАЛЬНОЕ ОБРАЗОВАНИЕ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26579711"/>
              </p:ext>
            </p:extLst>
          </p:nvPr>
        </p:nvGraphicFramePr>
        <p:xfrm>
          <a:off x="428596" y="1214422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639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prstClr val="black"/>
                </a:solidFill>
              </a:rPr>
              <a:t>ИРБИТСКОЕ МУНИЦИПАЛЬНОЕ </a:t>
            </a:r>
            <a:r>
              <a:rPr lang="ru-RU" sz="2500" b="1" dirty="0" smtClean="0">
                <a:solidFill>
                  <a:prstClr val="black"/>
                </a:solidFill>
              </a:rPr>
              <a:t>ОБРАЗОВАНИЕ</a:t>
            </a:r>
            <a:br>
              <a:rPr lang="ru-RU" sz="2500" b="1" dirty="0" smtClean="0">
                <a:solidFill>
                  <a:prstClr val="black"/>
                </a:solidFill>
              </a:rPr>
            </a:br>
            <a:r>
              <a:rPr lang="ru-RU" sz="2500" b="1" dirty="0" smtClean="0">
                <a:solidFill>
                  <a:prstClr val="black"/>
                </a:solidFill>
              </a:rPr>
              <a:t>Количество аттестующихся педагогических работника в 2019г.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3594209"/>
              </p:ext>
            </p:extLst>
          </p:nvPr>
        </p:nvGraphicFramePr>
        <p:xfrm>
          <a:off x="-108520" y="1124744"/>
          <a:ext cx="943304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038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232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ИРБИТСКОЕ МУНИЦИПАЛЬНОЕ ОБРАЗОВАНИЕ  Итоги аттестации педагогических работников  в 2019 году</vt:lpstr>
      <vt:lpstr>Порядок проведения аттестации педагогических работников организаций, осуществляющих образовательную деятельность  (утв. приказом Министерства образования и науки РФ от 7 апреля 2014 г. N 276)</vt:lpstr>
      <vt:lpstr>ИРБИТСКОЕ МУНИЦИПАЛЬНОЕ ОБРАЗОВАНИЕ Количество педагогических работника в 2019г.</vt:lpstr>
      <vt:lpstr>ИРБИТСКОЕ МУНИЦИПАЛЬНОЕ ОБРАЗОВАНИЕ Количество педагогических работников на 31.12.2019г.</vt:lpstr>
      <vt:lpstr>ИРБИТСКОЕ МУНИЦИПАЛЬНОЕ ОБРАЗОВАНИЕ</vt:lpstr>
      <vt:lpstr>ИРБИТСКОЕ МУНИЦИПАЛЬНОЕ ОБРАЗОВАНИЕ Количество аттестующихся педагогических работников</vt:lpstr>
      <vt:lpstr>ИРБИТСКОЕ МУНИЦИПАЛЬНОЕ ОБРАЗОВАНИЕ Количество педагогических работников на 31.12.2019г.</vt:lpstr>
      <vt:lpstr>ИРБИТСКОЕ МУНИЦИПАЛЬНОЕ ОБРАЗОВАНИЕ</vt:lpstr>
      <vt:lpstr>ИРБИТСКОЕ МУНИЦИПАЛЬНОЕ ОБРАЗОВАНИЕ Количество аттестующихся педагогических работника в 2019г.</vt:lpstr>
      <vt:lpstr>ИРБИТСКОЕ МУНИЦИПАЛЬНОЕ ОБРАЗОВАНИЕ Количество аттестующихся педагогических работника в 2019г.</vt:lpstr>
      <vt:lpstr>ИРБИТСКОЕ МУНИЦИПАЛЬНОЕ ОБРАЗОВАНИЕ</vt:lpstr>
      <vt:lpstr>ИРБИТСКОЕ МУНИЦИПАЛЬНОЕ ОБРАЗОВАНИЕ  Уровни сформированности компонентов  профессиональной деятельности</vt:lpstr>
      <vt:lpstr>ИРБИТСКОЕ МУНИЦИПАЛЬНОЕ ОБРАЗОВАНИЕ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2020-02-10T10:57:38Z</dcterms:created>
  <dcterms:modified xsi:type="dcterms:W3CDTF">2020-12-14T15:04:38Z</dcterms:modified>
</cp:coreProperties>
</file>