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</p:sldMasterIdLst>
  <p:sldIdLst>
    <p:sldId id="257" r:id="rId20"/>
    <p:sldId id="262" r:id="rId21"/>
    <p:sldId id="263" r:id="rId22"/>
    <p:sldId id="258" r:id="rId23"/>
    <p:sldId id="269" r:id="rId24"/>
    <p:sldId id="270" r:id="rId25"/>
    <p:sldId id="271" r:id="rId26"/>
    <p:sldId id="259" r:id="rId27"/>
    <p:sldId id="275" r:id="rId28"/>
    <p:sldId id="276" r:id="rId29"/>
    <p:sldId id="277" r:id="rId30"/>
    <p:sldId id="261" r:id="rId31"/>
    <p:sldId id="272" r:id="rId32"/>
    <p:sldId id="273" r:id="rId33"/>
    <p:sldId id="274" r:id="rId34"/>
    <p:sldId id="260" r:id="rId35"/>
    <p:sldId id="266" r:id="rId36"/>
    <p:sldId id="267" r:id="rId37"/>
    <p:sldId id="268" r:id="rId38"/>
    <p:sldId id="26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8F432F-889C-4671-8507-5EF16561AEE5}">
          <p14:sldIdLst>
            <p14:sldId id="257"/>
            <p14:sldId id="262"/>
            <p14:sldId id="263"/>
            <p14:sldId id="258"/>
            <p14:sldId id="269"/>
            <p14:sldId id="270"/>
            <p14:sldId id="271"/>
            <p14:sldId id="259"/>
            <p14:sldId id="275"/>
            <p14:sldId id="276"/>
            <p14:sldId id="277"/>
            <p14:sldId id="261"/>
            <p14:sldId id="272"/>
            <p14:sldId id="273"/>
            <p14:sldId id="274"/>
            <p14:sldId id="260"/>
            <p14:sldId id="266"/>
            <p14:sldId id="267"/>
            <p14:sldId id="268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5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393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073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587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521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48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780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07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180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770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910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1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217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034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749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059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017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36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426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910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226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252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434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715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540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550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359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58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819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822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471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270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3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032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99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546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815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181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748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772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488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954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226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6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3369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398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247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708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663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73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091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69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102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9364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14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456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232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76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71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581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907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803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567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963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889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3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5301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805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105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698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7693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660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248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538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662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3368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28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6843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8586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5959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1631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347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12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127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840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6089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5114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60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2039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4197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115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583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53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9435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4204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340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8544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436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6935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4232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2572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5222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9261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6660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7697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1758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8031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6732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2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70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073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8220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9530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5175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1718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8914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5186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3169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4749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0240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21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95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77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17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44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5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94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5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43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56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97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93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22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22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52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47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53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92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28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8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267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13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89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15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33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44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44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01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086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0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35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68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923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58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455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73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87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43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506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13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8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85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36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590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2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96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424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18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62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66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750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7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837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242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769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338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20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183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351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418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815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285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5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960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378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326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72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075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05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838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616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062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349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4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549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938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115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14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142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579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566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903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264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580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0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8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3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7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6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2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6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9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7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8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9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0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5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B2D2-B900-4A17-B10B-0F91BC50E2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B4355-15DA-4FEF-88A4-8C75F1E6B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2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5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5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293953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IX районная </a:t>
            </a:r>
            <a:r>
              <a:rPr lang="ru-RU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научно </a:t>
            </a:r>
            <a:r>
              <a:rPr lang="ru-RU" sz="40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– практическая педагогическая конференция </a:t>
            </a:r>
            <a:r>
              <a:rPr lang="ru-RU" sz="4000" dirty="0">
                <a:solidFill>
                  <a:srgbClr val="00B050"/>
                </a:solidFill>
                <a:latin typeface="Bookman Old Style" panose="02050604050505020204" pitchFamily="18" charset="0"/>
              </a:rPr>
              <a:t/>
            </a:r>
            <a:br>
              <a:rPr lang="ru-RU" sz="4000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«Традиции и новации»</a:t>
            </a:r>
            <a:r>
              <a:rPr lang="ru-RU" sz="4000" dirty="0">
                <a:latin typeface="Bookman Old Style" panose="02050604050505020204" pitchFamily="18" charset="0"/>
              </a:rPr>
              <a:t/>
            </a:r>
            <a:br>
              <a:rPr lang="ru-RU" sz="4000" dirty="0">
                <a:latin typeface="Bookman Old Style" panose="02050604050505020204" pitchFamily="18" charset="0"/>
              </a:rPr>
            </a:br>
            <a:endParaRPr lang="ru-RU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Найти путь к разуму наших детей через познание исторических моментов в жизни наших предков.</a:t>
            </a:r>
          </a:p>
          <a:p>
            <a:r>
              <a:rPr lang="ru-RU" sz="2000" dirty="0" smtClean="0"/>
              <a:t>Вырабатывать глубокое понимание гражданского долга.</a:t>
            </a:r>
          </a:p>
          <a:p>
            <a:r>
              <a:rPr lang="ru-RU" sz="2000" dirty="0" smtClean="0"/>
              <a:t>Прививать любовь к окружающему миру и семейным ценностям.</a:t>
            </a:r>
          </a:p>
          <a:p>
            <a:r>
              <a:rPr lang="ru-RU" sz="2000" dirty="0" smtClean="0"/>
              <a:t>Использовать социальные сети для привлечения родителей и обучающихся к проблемам духовно-нравственного воспитания.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8827" y="95113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В ходе обсуждения были 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сформулированы следующие 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приоритетные задачи:</a:t>
            </a:r>
          </a:p>
        </p:txBody>
      </p:sp>
    </p:spTree>
    <p:extLst>
      <p:ext uri="{BB962C8B-B14F-4D97-AF65-F5344CB8AC3E}">
        <p14:creationId xmlns:p14="http://schemas.microsoft.com/office/powerpoint/2010/main" val="369323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Предлагаемые </a:t>
            </a:r>
            <a:r>
              <a:rPr lang="ru-RU" altLang="ru-RU" sz="18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технологиии</a:t>
            </a:r>
            <a:r>
              <a:rPr lang="ru-RU" altLang="ru-RU" sz="1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, формы и методы</a:t>
            </a:r>
            <a: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решения </a:t>
            </a:r>
            <a: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приоритетных задач</a:t>
            </a:r>
            <a:endParaRPr lang="ru-RU" sz="18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Позволяют говорить о разнообразии подходов педагогического сообщества Ирбитского МО к формированию духовного мира ребенка. Ведь абсолютно не соприкасающиеся направления деятельности и предметные дисциплины дают один общий результат. О чем доказывает преемственность педагогов и социализация выпускников. Положительным моментом в процессе выступлений стало внедрение форм и методов работы и его экспериментальная составляющая для педагогов, работающих в секции.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886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293953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IX районная 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научно </a:t>
            </a:r>
            <a:r>
              <a:rPr lang="ru-RU" sz="2800" b="1" dirty="0">
                <a:solidFill>
                  <a:srgbClr val="00B050"/>
                </a:solidFill>
              </a:rPr>
              <a:t>– практическая педагогическая конференция </a:t>
            </a: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«Традиции и новации»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3624146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prstClr val="black"/>
                </a:solidFill>
                <a:latin typeface="Bookman Old Style" panose="02050604050505020204" pitchFamily="18" charset="0"/>
              </a:rPr>
              <a:t>«Воспитательная система образовательного учреждения как ресурс нравственного развития обучающихся» </a:t>
            </a:r>
            <a:endParaRPr lang="ru-RU" sz="20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772400" cy="2819400"/>
          </a:xfrm>
        </p:spPr>
        <p:txBody>
          <a:bodyPr>
            <a:normAutofit/>
          </a:bodyPr>
          <a:lstStyle/>
          <a:p>
            <a:pPr marL="228600" indent="-2286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занятости детей групп риска.</a:t>
            </a:r>
          </a:p>
          <a:p>
            <a:pPr marL="228600" indent="-2286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 внимания уделяется гуманизации, совместного преодоления трудностей.</a:t>
            </a:r>
          </a:p>
          <a:p>
            <a:pPr marL="228600" indent="-2286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нехватки детей для всех структур занятости.</a:t>
            </a:r>
          </a:p>
          <a:p>
            <a:pPr marL="228600" indent="-2286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программы детского сада и школы.</a:t>
            </a:r>
          </a:p>
          <a:p>
            <a:pPr marL="228600" indent="-2286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и взаимодействие семьи и школы.</a:t>
            </a:r>
          </a:p>
          <a:p>
            <a:pPr marL="228600" indent="-2286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оснащения материально-технической базы.</a:t>
            </a:r>
          </a:p>
          <a:p>
            <a:pPr marL="228600" indent="-228600" algn="just"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721031"/>
            <a:ext cx="6705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kern="0" dirty="0" smtClean="0">
                <a:solidFill>
                  <a:srgbClr val="C0504D"/>
                </a:solidFill>
                <a:latin typeface="Arial"/>
              </a:rPr>
              <a:t> 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В ходе обсуждения были </a:t>
            </a:r>
            <a:r>
              <a:rPr lang="ru-RU" kern="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выявлены</a:t>
            </a:r>
            <a:r>
              <a:rPr lang="ru-RU" altLang="ru-RU" kern="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следующие  </a:t>
            </a:r>
            <a:r>
              <a:rPr lang="ru-RU" altLang="ru-RU" b="1" kern="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проблемы</a:t>
            </a:r>
            <a:r>
              <a:rPr lang="ru-RU" altLang="ru-RU" kern="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:</a:t>
            </a:r>
            <a:endParaRPr lang="ru-RU" kern="0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7620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В ходе обсуждения были 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сформулированы следующие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приоритетные задачи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: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62000" y="1600200"/>
            <a:ext cx="77724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Родине, к её истории; интерес к общественным явлениям и жизни своей страны.</a:t>
            </a:r>
          </a:p>
          <a:p>
            <a:pPr marL="228600" indent="-228600" algn="just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развития и гражданско-патриотического и духовно-нравственного развития личности.</a:t>
            </a:r>
          </a:p>
          <a:p>
            <a:pPr marL="228600" indent="-228600" algn="just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повышение интереса к изучению своей семьи, малой Родины, страны.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Предлагаемые </a:t>
            </a:r>
            <a:r>
              <a:rPr lang="ru-RU" altLang="ru-RU" sz="1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технологии, формы и методы</a:t>
            </a:r>
            <a: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решения </a:t>
            </a:r>
            <a: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приоритетных задач</a:t>
            </a:r>
            <a:endParaRPr lang="ru-RU" sz="18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62000" y="1600200"/>
            <a:ext cx="77724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соревнования</a:t>
            </a:r>
          </a:p>
          <a:p>
            <a:pPr marL="228600" indent="-228600" algn="just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</a:p>
          <a:p>
            <a:pPr marL="228600" indent="-228600" algn="just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другими организациями</a:t>
            </a:r>
          </a:p>
          <a:p>
            <a:pPr marL="228600" indent="-228600" algn="just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внеурочной деятельности в форме музыкальных занятий, инсценирования, подвижных и дидактических игр, коллективных творческих дел и многое другое.</a:t>
            </a:r>
          </a:p>
          <a:p>
            <a:pPr marL="228600" indent="-228600" algn="just">
              <a:buFont typeface="Arial" pitchFamily="34" charset="0"/>
              <a:buAutoNum type="arabicPeriod"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293953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IX районная 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научно </a:t>
            </a:r>
            <a:r>
              <a:rPr lang="ru-RU" sz="2800" b="1" dirty="0">
                <a:solidFill>
                  <a:srgbClr val="00B050"/>
                </a:solidFill>
              </a:rPr>
              <a:t>– практическая педагогическая конференция </a:t>
            </a: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«Традиции и новации»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3624146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prstClr val="black"/>
                </a:solidFill>
                <a:latin typeface="Bookman Old Style" panose="02050604050505020204" pitchFamily="18" charset="0"/>
              </a:rPr>
              <a:t>«Опыт взаимодействия образовательных организаций в формировании духовно-нравственных и гражданско-патриотических качеств личности обучающихся» </a:t>
            </a:r>
            <a:endParaRPr lang="ru-RU" sz="20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 взаимодействия образовательной организации и семьи в формировании духовно-нравственных и патриотических качеств обучающихся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721031"/>
            <a:ext cx="6705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kern="0" dirty="0" smtClean="0">
                <a:solidFill>
                  <a:srgbClr val="C0504D"/>
                </a:solidFill>
                <a:latin typeface="Arial"/>
              </a:rPr>
              <a:t> 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В ходе обсуждения были </a:t>
            </a:r>
            <a:r>
              <a:rPr lang="ru-RU" kern="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</a:t>
            </a:r>
            <a:r>
              <a:rPr lang="ru-RU" altLang="ru-RU" kern="0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ыявлены</a:t>
            </a:r>
            <a:r>
              <a:rPr lang="ru-RU" altLang="ru-RU" kern="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следующие  проблемы:</a:t>
            </a:r>
            <a:endParaRPr lang="ru-RU" kern="0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Определить за основу формирования качеств личности детей личный положительный пример родителей и педагогов;</a:t>
            </a:r>
          </a:p>
          <a:p>
            <a:r>
              <a:rPr lang="ru-RU" sz="2000" dirty="0" smtClean="0"/>
              <a:t>Взаимодействие всех субъектов социума при проведении патриотических мероприятий;</a:t>
            </a:r>
          </a:p>
          <a:p>
            <a:r>
              <a:rPr lang="ru-RU" sz="2000" dirty="0" smtClean="0"/>
              <a:t>Создание единого духовно-нравственного пространства «семья – ОО» при организации данного направления.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8827" y="95113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В ходе обсуждения были 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сформулированы следующие 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приоритетные задачи:</a:t>
            </a:r>
          </a:p>
        </p:txBody>
      </p:sp>
    </p:spTree>
    <p:extLst>
      <p:ext uri="{BB962C8B-B14F-4D97-AF65-F5344CB8AC3E}">
        <p14:creationId xmlns:p14="http://schemas.microsoft.com/office/powerpoint/2010/main" val="20894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Предлагаемые </a:t>
            </a:r>
            <a:r>
              <a:rPr lang="ru-RU" altLang="ru-RU" sz="1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технологии, формы и методы</a:t>
            </a:r>
            <a: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решения </a:t>
            </a:r>
            <a: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приоритетных задач</a:t>
            </a:r>
            <a:endParaRPr lang="ru-RU" sz="18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Привлечение семьи в формирование духовно-нравственных и патриотических качеств у обучающихся через проведение </a:t>
            </a:r>
            <a:r>
              <a:rPr lang="ru-RU" smtClean="0"/>
              <a:t>совместных мероприятий.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8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ng.pngtree.com/element_origin_min_pic/16/08/06/1457a583aa463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" b="808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4529" y="764704"/>
            <a:ext cx="424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26 марта</a:t>
            </a:r>
          </a:p>
          <a:p>
            <a:pPr algn="ctr"/>
            <a:endParaRPr lang="ru-RU" sz="2400" dirty="0" smtClean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24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2400" dirty="0" smtClean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Тема конференции: </a:t>
            </a:r>
          </a:p>
          <a:p>
            <a:pPr algn="ctr"/>
            <a:endParaRPr lang="ru-RU" sz="2400" dirty="0" smtClean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«Технологии формирования духовного и гражданского сознания обучающихся»</a:t>
            </a:r>
            <a:endParaRPr lang="ru-RU" sz="24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36904" cy="23762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IX районная </a:t>
            </a:r>
            <a:r>
              <a:rPr lang="ru-RU" sz="36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научно </a:t>
            </a:r>
            <a:r>
              <a:rPr lang="ru-RU" sz="36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– практическая педагогическая конференция </a:t>
            </a:r>
            <a:r>
              <a:rPr lang="ru-RU" sz="3600" dirty="0">
                <a:solidFill>
                  <a:srgbClr val="00B050"/>
                </a:solidFill>
                <a:latin typeface="Bookman Old Style" panose="02050604050505020204" pitchFamily="18" charset="0"/>
              </a:rPr>
              <a:t/>
            </a:r>
            <a:br>
              <a:rPr lang="ru-RU" sz="3600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«Традиции и новации»</a:t>
            </a:r>
            <a:r>
              <a:rPr lang="ru-RU" sz="3600" dirty="0">
                <a:latin typeface="Bookman Old Style" panose="02050604050505020204" pitchFamily="18" charset="0"/>
              </a:rPr>
              <a:t/>
            </a:r>
            <a:br>
              <a:rPr lang="ru-RU" sz="3600" dirty="0">
                <a:latin typeface="Bookman Old Style" panose="02050604050505020204" pitchFamily="18" charset="0"/>
              </a:rPr>
            </a:br>
            <a:endParaRPr lang="ru-RU" sz="3600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105835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/>
                <a:ea typeface="Calibri"/>
              </a:rPr>
              <a:t>Желаем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позитивной, 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                    плодотворной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endParaRPr lang="ru-RU" sz="2800" b="1" i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r>
              <a:rPr lang="ru-RU" sz="28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                              творческой,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                                    конструктивной работы!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6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4529" y="836712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26 марта</a:t>
            </a:r>
          </a:p>
          <a:p>
            <a:pPr algn="ctr"/>
            <a:endParaRPr lang="ru-RU" sz="24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Цель конференции</a:t>
            </a:r>
            <a:r>
              <a:rPr lang="ru-RU" sz="24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: </a:t>
            </a:r>
          </a:p>
          <a:p>
            <a:pPr algn="ctr"/>
            <a:endParaRPr lang="ru-RU" sz="2400" dirty="0" smtClean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продемонстрировать современные направления деятельности руководителей и педагогов образовательных учреждений.</a:t>
            </a:r>
            <a:endParaRPr lang="ru-RU" sz="2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293953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IX районная 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научно </a:t>
            </a:r>
            <a:r>
              <a:rPr lang="ru-RU" sz="2800" b="1" dirty="0">
                <a:solidFill>
                  <a:srgbClr val="00B050"/>
                </a:solidFill>
              </a:rPr>
              <a:t>– практическая педагогическая конференция </a:t>
            </a: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«Традиции и новации»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3624146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«Роль внеурочной деятельности (дополнительного образования) в становлении и развитии нравственных качеств обучающихся» </a:t>
            </a:r>
          </a:p>
        </p:txBody>
      </p:sp>
    </p:spTree>
    <p:extLst>
      <p:ext uri="{BB962C8B-B14F-4D97-AF65-F5344CB8AC3E}">
        <p14:creationId xmlns:p14="http://schemas.microsoft.com/office/powerpoint/2010/main" val="23365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7162800" cy="4419600"/>
          </a:xfrm>
        </p:spPr>
        <p:txBody>
          <a:bodyPr>
            <a:normAutofit fontScale="40000" lnSpcReduction="20000"/>
          </a:bodyPr>
          <a:lstStyle/>
          <a:p>
            <a:pPr algn="l">
              <a:spcAft>
                <a:spcPts val="0"/>
              </a:spcAft>
            </a:pP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системы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общества к личности.</a:t>
            </a:r>
          </a:p>
          <a:p>
            <a:pPr algn="l">
              <a:spcAft>
                <a:spcPts val="0"/>
              </a:spcAft>
            </a:pP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Размывание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ценностей и, как следствие, потеря преемственности поколений.</a:t>
            </a:r>
          </a:p>
          <a:p>
            <a:pPr algn="l">
              <a:spcAft>
                <a:spcPts val="0"/>
              </a:spcAft>
            </a:pP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Навязывание 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чуждых российскому обществу духовных ценностей. </a:t>
            </a:r>
          </a:p>
          <a:p>
            <a:pPr algn="l">
              <a:lnSpc>
                <a:spcPct val="115000"/>
              </a:lnSpc>
            </a:pP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Снижение 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роли семейного воспитания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Отслеживание личностных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результатов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7400" b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721031"/>
            <a:ext cx="6705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kern="0" dirty="0" smtClean="0">
                <a:solidFill>
                  <a:srgbClr val="C0504D"/>
                </a:solidFill>
                <a:latin typeface="Arial"/>
              </a:rPr>
              <a:t> 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В ходе обсуждения были </a:t>
            </a:r>
            <a:r>
              <a:rPr lang="ru-RU" kern="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</a:t>
            </a:r>
            <a:r>
              <a:rPr lang="ru-RU" altLang="ru-RU" kern="0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ыявлены</a:t>
            </a:r>
            <a:r>
              <a:rPr lang="ru-RU" altLang="ru-RU" kern="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следующие  проблемы:</a:t>
            </a:r>
            <a:endParaRPr lang="ru-RU" kern="0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6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buFont typeface="Symbol"/>
              <a:buChar char=""/>
            </a:pPr>
            <a:r>
              <a:rPr lang="ru-RU" dirty="0" smtClean="0"/>
              <a:t>Максимальное использование ресурсов социума, образовательной организации</a:t>
            </a:r>
            <a:endParaRPr lang="ru-RU" dirty="0"/>
          </a:p>
          <a:p>
            <a:pPr lvl="0" algn="just">
              <a:buFont typeface="Symbol"/>
              <a:buChar char=""/>
            </a:pPr>
            <a:r>
              <a:rPr lang="ru-RU" dirty="0">
                <a:ea typeface="Calibri"/>
              </a:rPr>
              <a:t>формирование чувства сопричастности к </a:t>
            </a:r>
            <a:r>
              <a:rPr lang="ru-RU" dirty="0" smtClean="0">
                <a:ea typeface="Calibri"/>
              </a:rPr>
              <a:t>истории Отечества, </a:t>
            </a:r>
            <a:r>
              <a:rPr lang="ru-RU" dirty="0">
                <a:ea typeface="Calibri"/>
              </a:rPr>
              <a:t>малой Родины, своего </a:t>
            </a:r>
            <a:r>
              <a:rPr lang="ru-RU" dirty="0" smtClean="0">
                <a:ea typeface="Calibri"/>
              </a:rPr>
              <a:t>рода ;</a:t>
            </a:r>
            <a:endParaRPr lang="ru-RU" dirty="0"/>
          </a:p>
          <a:p>
            <a:pPr lvl="0" algn="just">
              <a:buFont typeface="Symbol"/>
              <a:buChar char=""/>
            </a:pPr>
            <a:r>
              <a:rPr lang="ru-RU" dirty="0">
                <a:ea typeface="Calibri"/>
              </a:rPr>
              <a:t>  формирование ответственности за состояние природного, культурного и социального окружения. </a:t>
            </a:r>
            <a:endParaRPr lang="ru-RU" dirty="0"/>
          </a:p>
          <a:p>
            <a:pPr lvl="0" algn="just">
              <a:buFont typeface="Symbol"/>
              <a:buChar char=""/>
            </a:pPr>
            <a:r>
              <a:rPr lang="ru-RU" dirty="0" smtClean="0"/>
              <a:t> обмен опытом между образовательными учреждениями</a:t>
            </a:r>
          </a:p>
          <a:p>
            <a:pPr lvl="0" algn="just">
              <a:buFont typeface="Symbol"/>
              <a:buChar char=""/>
            </a:pPr>
            <a:r>
              <a:rPr lang="ru-RU" dirty="0" smtClean="0"/>
              <a:t>совершенствование </a:t>
            </a:r>
            <a:r>
              <a:rPr lang="ru-RU" dirty="0"/>
              <a:t>психолого-педагогического просвещения родителей и  усиление роли </a:t>
            </a:r>
            <a:r>
              <a:rPr lang="ru-RU" dirty="0" smtClean="0"/>
              <a:t>семьи</a:t>
            </a:r>
          </a:p>
          <a:p>
            <a:pPr marL="0" lv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</a:t>
            </a:r>
            <a:r>
              <a:rPr lang="ru-RU" dirty="0"/>
              <a:t>в воспитании детей;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8827" y="951131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В ходе обсуждения были 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сформулированы следующие 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приоритетные задачи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:</a:t>
            </a:r>
          </a:p>
          <a:p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2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Предлагаемые </a:t>
            </a:r>
            <a:r>
              <a:rPr lang="ru-RU" altLang="ru-RU" sz="18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технологиии</a:t>
            </a:r>
            <a:r>
              <a:rPr lang="ru-RU" altLang="ru-RU" sz="1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, формы и методы</a:t>
            </a:r>
            <a: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решения </a:t>
            </a:r>
            <a:r>
              <a:rPr lang="ru-RU" altLang="ru-RU" sz="1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приоритетных задач</a:t>
            </a:r>
            <a:endParaRPr lang="ru-RU" sz="18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800100" indent="-457200">
              <a:lnSpc>
                <a:spcPct val="115000"/>
              </a:lnSpc>
            </a:pPr>
            <a:r>
              <a:rPr lang="ru-RU" b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Технологии  </a:t>
            </a:r>
            <a:r>
              <a:rPr lang="ru-RU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деятельностного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обучения</a:t>
            </a:r>
          </a:p>
          <a:p>
            <a:pPr marL="800100" indent="-457200">
              <a:lnSpc>
                <a:spcPct val="115000"/>
              </a:lnSpc>
            </a:pPr>
            <a:endParaRPr lang="ru-RU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800100" indent="-457200">
              <a:lnSpc>
                <a:spcPct val="115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деятельности: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сборников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стихов, месячники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классные часы и собрания;  экскурсии в музеи; встречи с тружениками тыла, участниками боевых действий ;  участие в краеведческих конференциях и  фестивалях;  спартакиады;  акции;  концерты;  творческие конкурсы, викторины, диспуты;  литературно-музыкальные композиции;  исследовательские  работы;   проекты, акции милосердия.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88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293953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IX районная 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научно </a:t>
            </a:r>
            <a:r>
              <a:rPr lang="ru-RU" sz="2800" b="1" dirty="0">
                <a:solidFill>
                  <a:srgbClr val="00B050"/>
                </a:solidFill>
              </a:rPr>
              <a:t>– практическая педагогическая конференция </a:t>
            </a: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«Традиции и новации»</a:t>
            </a: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5797" y="3260984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«Практики применения инновационных технологий воспитания духовно-нравственных и гражданско-патриотических качеств обучающихся» </a:t>
            </a:r>
          </a:p>
        </p:txBody>
      </p:sp>
    </p:spTree>
    <p:extLst>
      <p:ext uri="{BB962C8B-B14F-4D97-AF65-F5344CB8AC3E}">
        <p14:creationId xmlns:p14="http://schemas.microsoft.com/office/powerpoint/2010/main" val="18338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521250"/>
            <a:ext cx="7086600" cy="4117550"/>
          </a:xfrm>
        </p:spPr>
        <p:txBody>
          <a:bodyPr>
            <a:norm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Привлечение родителей к духовно-нравственному воспитанию в семье, обратить  их внимание на то, что первичные нравственные ориентиры – </a:t>
            </a:r>
            <a:r>
              <a:rPr lang="ru-RU" sz="2000" b="1" dirty="0"/>
              <a:t>д</a:t>
            </a:r>
            <a:r>
              <a:rPr lang="ru-RU" sz="2000" b="1" dirty="0" smtClean="0"/>
              <a:t>аёт семья.</a:t>
            </a:r>
            <a:endParaRPr lang="ru-RU" sz="20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Гражданско-патриотическое воспитание (формирование базовых национальных ценностей через пропаганду национальных  традиций народов России)</a:t>
            </a:r>
            <a:endParaRPr lang="ru-RU" sz="20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Отсутствие живого общения между сверстниками.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721031"/>
            <a:ext cx="6705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kern="0" dirty="0" smtClean="0">
                <a:solidFill>
                  <a:srgbClr val="C0504D"/>
                </a:solidFill>
                <a:latin typeface="Arial"/>
              </a:rPr>
              <a:t> 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В ходе обсуждения были </a:t>
            </a:r>
            <a:r>
              <a:rPr lang="ru-RU" kern="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</a:t>
            </a:r>
            <a:r>
              <a:rPr lang="ru-RU" altLang="ru-RU" kern="0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ыявлены</a:t>
            </a:r>
            <a:r>
              <a:rPr lang="ru-RU" altLang="ru-RU" kern="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следующие  проблемы:</a:t>
            </a:r>
            <a:endParaRPr lang="ru-RU" kern="0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682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20</vt:i4>
      </vt:variant>
    </vt:vector>
  </HeadingPairs>
  <TitlesOfParts>
    <vt:vector size="39" baseType="lpstr">
      <vt:lpstr>Office Theme</vt:lpstr>
      <vt:lpstr>1_Office Theme</vt:lpstr>
      <vt:lpstr>2_Office Theme</vt:lpstr>
      <vt:lpstr>3_Office Theme</vt:lpstr>
      <vt:lpstr>4_Office Theme</vt:lpstr>
      <vt:lpstr>Тема Office</vt:lpstr>
      <vt:lpstr>1_Тема Office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IX районная  научно – практическая педагогическая конференция  «Традиции и новации» </vt:lpstr>
      <vt:lpstr>Презентация PowerPoint</vt:lpstr>
      <vt:lpstr>Презентация PowerPoint</vt:lpstr>
      <vt:lpstr>IX районная  научно – практическая педагогическая конференция  «Традиции и новации» </vt:lpstr>
      <vt:lpstr>Презентация PowerPoint</vt:lpstr>
      <vt:lpstr>Презентация PowerPoint</vt:lpstr>
      <vt:lpstr>Предлагаемые технологиии, формы и методы решения приоритетных задач</vt:lpstr>
      <vt:lpstr>IX районная  научно – практическая педагогическая конференция  «Традиции и новации» </vt:lpstr>
      <vt:lpstr>Презентация PowerPoint</vt:lpstr>
      <vt:lpstr>Презентация PowerPoint</vt:lpstr>
      <vt:lpstr>Предлагаемые технологиии, формы и методы решения приоритетных задач</vt:lpstr>
      <vt:lpstr>IX районная  научно – практическая педагогическая конференция  «Традиции и новации» </vt:lpstr>
      <vt:lpstr>Презентация PowerPoint</vt:lpstr>
      <vt:lpstr>Презентация PowerPoint</vt:lpstr>
      <vt:lpstr>Предлагаемые технологии, формы и методы решения приоритетных задач</vt:lpstr>
      <vt:lpstr>IX районная  научно – практическая педагогическая конференция  «Традиции и новации» </vt:lpstr>
      <vt:lpstr>Проблема взаимодействия образовательной организации и семьи в формировании духовно-нравственных и патриотических качеств обучающихся</vt:lpstr>
      <vt:lpstr>Презентация PowerPoint</vt:lpstr>
      <vt:lpstr>Предлагаемые технологии, формы и методы решения приоритетных задач</vt:lpstr>
      <vt:lpstr>IX районная  научно – практическая педагогическая конференция  «Традиции и новации»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 районная  научно – практическая педагогическая конференция  «Традиции и новации» </dc:title>
  <dc:creator>User</dc:creator>
  <cp:lastModifiedBy>User</cp:lastModifiedBy>
  <cp:revision>9</cp:revision>
  <dcterms:created xsi:type="dcterms:W3CDTF">2018-03-26T06:10:09Z</dcterms:created>
  <dcterms:modified xsi:type="dcterms:W3CDTF">2018-03-26T08:51:33Z</dcterms:modified>
</cp:coreProperties>
</file>