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  <Override PartName="/ppt/slides/slide3.xml" ContentType="application/vnd.openxmlformats-officedocument.presentationml.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4.xml" ContentType="application/vnd.openxmlformats-officedocument.presentationml.slide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presentation.xml" ContentType="application/vnd.openxmlformats-officedocument.presentationml.presentation.main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embedTrueTypeFonts="1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14630400" cy="8229600"/>
  <p:notesSz cx="14630400" cy="82296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 snapToObjects="1">
      <p:cViewPr varScale="1">
        <p:scale>
          <a:sx n="81" d="100"/>
          <a:sy n="81" d="100"/>
        </p:scale>
        <p:origin x="-101" y="-106"/>
      </p:cViewPr>
      <p:guideLst>
        <p:guide pos="2592" orient="horz"/>
        <p:guide pos="4608"/>
      </p:guideLst>
    </p:cSldViewPr>
  </p:slideViewPr>
  <p:gridSpacing cx="78028800" cy="78028800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presProps" Target="presProps.xml" /><Relationship Id="rId18" Type="http://schemas.openxmlformats.org/officeDocument/2006/relationships/tableStyles" Target="tableStyles.xml" /><Relationship Id="rId19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gamma.app/?utm_source=made-with-gamma" TargetMode="External"/><Relationship Id="rId3" Type="http://schemas.openxmlformats.org/officeDocument/2006/relationships/image" Target="../media/image1.png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gamma.app/?utm_source=made-with-gamma" TargetMode="External"/><Relationship Id="rId3" Type="http://schemas.openxmlformats.org/officeDocument/2006/relationships/image" Target="../media/image1.png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gamma.app/?utm_source=made-with-gamma" TargetMode="External"/><Relationship Id="rId3" Type="http://schemas.openxmlformats.org/officeDocument/2006/relationships/image" Target="../media/image1.png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gamma.app/?utm_source=made-with-gamma" TargetMode="External"/><Relationship Id="rId3" Type="http://schemas.openxmlformats.org/officeDocument/2006/relationships/image" Target="../media/image1.png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gamma.app/?utm_source=made-with-gamma" TargetMode="External"/><Relationship Id="rId3" Type="http://schemas.openxmlformats.org/officeDocument/2006/relationships/image" Target="../media/image1.png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gamma.app/?utm_source=made-with-gamma" TargetMode="External"/><Relationship Id="rId3" Type="http://schemas.openxmlformats.org/officeDocument/2006/relationships/image" Target="../media/image1.png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gamma.app/?utm_source=made-with-gamma" TargetMode="External"/><Relationship Id="rId3" Type="http://schemas.openxmlformats.org/officeDocument/2006/relationships/image" Target="../media/image1.png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gamma.app/?utm_source=made-with-gamma" TargetMode="External"/><Relationship Id="rId3" Type="http://schemas.openxmlformats.org/officeDocument/2006/relationships/image" Target="../media/image1.png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gamma.app/?utm_source=made-with-gamma" TargetMode="External"/><Relationship Id="rId3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Slide 9 master">
    <p:bg>
      <p:bgPr shadeToTitle="0">
        <a:solidFill>
          <a:srgbClr val="000000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 bwMode="auto">
          <a:xfrm>
            <a:off x="0" y="0"/>
            <a:ext cx="14630400" cy="8229600"/>
          </a:xfrm>
          <a:prstGeom prst="rect">
            <a:avLst/>
          </a:prstGeom>
          <a:solidFill>
            <a:srgbClr val="F7F3F0"/>
          </a:solidFill>
          <a:ln/>
        </p:spPr>
      </p:sp>
      <p:sp>
        <p:nvSpPr>
          <p:cNvPr id="3" name="Shape 1"/>
          <p:cNvSpPr/>
          <p:nvPr/>
        </p:nvSpPr>
        <p:spPr bwMode="auto"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2839214" y="7749539"/>
            <a:ext cx="1722604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Slide 1 master">
    <p:bg>
      <p:bgPr shadeToTitle="0">
        <a:solidFill>
          <a:srgbClr val="000000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 bwMode="auto">
          <a:xfrm>
            <a:off x="0" y="0"/>
            <a:ext cx="14630400" cy="8229600"/>
          </a:xfrm>
          <a:prstGeom prst="rect">
            <a:avLst/>
          </a:prstGeom>
          <a:solidFill>
            <a:srgbClr val="F7F3F0"/>
          </a:solidFill>
          <a:ln/>
        </p:spPr>
      </p:sp>
      <p:sp>
        <p:nvSpPr>
          <p:cNvPr id="3" name="Shape 1"/>
          <p:cNvSpPr/>
          <p:nvPr/>
        </p:nvSpPr>
        <p:spPr bwMode="auto"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2839214" y="7749539"/>
            <a:ext cx="1722604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Slide 2 master">
    <p:bg>
      <p:bgPr shadeToTitle="0">
        <a:solidFill>
          <a:srgbClr val="000000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 bwMode="auto">
          <a:xfrm>
            <a:off x="0" y="0"/>
            <a:ext cx="14630400" cy="8229600"/>
          </a:xfrm>
          <a:prstGeom prst="rect">
            <a:avLst/>
          </a:prstGeom>
          <a:solidFill>
            <a:srgbClr val="F7F3F0"/>
          </a:solidFill>
          <a:ln/>
        </p:spPr>
      </p:sp>
      <p:sp>
        <p:nvSpPr>
          <p:cNvPr id="3" name="Shape 1"/>
          <p:cNvSpPr/>
          <p:nvPr/>
        </p:nvSpPr>
        <p:spPr bwMode="auto"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2839214" y="7749539"/>
            <a:ext cx="1722604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Slide 3 master">
    <p:bg>
      <p:bgPr shadeToTitle="0">
        <a:solidFill>
          <a:srgbClr val="000000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 bwMode="auto">
          <a:xfrm>
            <a:off x="0" y="0"/>
            <a:ext cx="14630400" cy="8229600"/>
          </a:xfrm>
          <a:prstGeom prst="rect">
            <a:avLst/>
          </a:prstGeom>
          <a:solidFill>
            <a:srgbClr val="F7F3F0"/>
          </a:solidFill>
          <a:ln/>
        </p:spPr>
      </p:sp>
      <p:sp>
        <p:nvSpPr>
          <p:cNvPr id="3" name="Shape 1"/>
          <p:cNvSpPr/>
          <p:nvPr/>
        </p:nvSpPr>
        <p:spPr bwMode="auto"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2839214" y="7749539"/>
            <a:ext cx="1722604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Slide 4 master">
    <p:bg>
      <p:bgPr shadeToTitle="0">
        <a:solidFill>
          <a:srgbClr val="000000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 bwMode="auto">
          <a:xfrm>
            <a:off x="0" y="0"/>
            <a:ext cx="14630400" cy="8229600"/>
          </a:xfrm>
          <a:prstGeom prst="rect">
            <a:avLst/>
          </a:prstGeom>
          <a:solidFill>
            <a:srgbClr val="F7F3F0"/>
          </a:solidFill>
          <a:ln/>
        </p:spPr>
      </p:sp>
      <p:sp>
        <p:nvSpPr>
          <p:cNvPr id="3" name="Shape 1"/>
          <p:cNvSpPr/>
          <p:nvPr/>
        </p:nvSpPr>
        <p:spPr bwMode="auto"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2839214" y="7749539"/>
            <a:ext cx="1722604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Slide 5 master">
    <p:bg>
      <p:bgPr shadeToTitle="0">
        <a:solidFill>
          <a:srgbClr val="000000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 bwMode="auto">
          <a:xfrm>
            <a:off x="0" y="0"/>
            <a:ext cx="14630400" cy="8229600"/>
          </a:xfrm>
          <a:prstGeom prst="rect">
            <a:avLst/>
          </a:prstGeom>
          <a:solidFill>
            <a:srgbClr val="F7F3F0"/>
          </a:solidFill>
          <a:ln/>
        </p:spPr>
      </p:sp>
      <p:sp>
        <p:nvSpPr>
          <p:cNvPr id="3" name="Shape 1"/>
          <p:cNvSpPr/>
          <p:nvPr/>
        </p:nvSpPr>
        <p:spPr bwMode="auto"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2839214" y="7749539"/>
            <a:ext cx="1722604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Slide 6 master">
    <p:bg>
      <p:bgPr shadeToTitle="0">
        <a:solidFill>
          <a:srgbClr val="000000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 bwMode="auto">
          <a:xfrm>
            <a:off x="0" y="0"/>
            <a:ext cx="14630400" cy="8229600"/>
          </a:xfrm>
          <a:prstGeom prst="rect">
            <a:avLst/>
          </a:prstGeom>
          <a:solidFill>
            <a:srgbClr val="F7F3F0"/>
          </a:solidFill>
          <a:ln/>
        </p:spPr>
      </p:sp>
      <p:sp>
        <p:nvSpPr>
          <p:cNvPr id="3" name="Shape 1"/>
          <p:cNvSpPr/>
          <p:nvPr/>
        </p:nvSpPr>
        <p:spPr bwMode="auto"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2839214" y="7749539"/>
            <a:ext cx="1722604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Slide 7 master">
    <p:bg>
      <p:bgPr shadeToTitle="0">
        <a:solidFill>
          <a:srgbClr val="000000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 bwMode="auto">
          <a:xfrm>
            <a:off x="0" y="0"/>
            <a:ext cx="14630400" cy="8229600"/>
          </a:xfrm>
          <a:prstGeom prst="rect">
            <a:avLst/>
          </a:prstGeom>
          <a:solidFill>
            <a:srgbClr val="F7F3F0"/>
          </a:solidFill>
          <a:ln/>
        </p:spPr>
      </p:sp>
      <p:sp>
        <p:nvSpPr>
          <p:cNvPr id="3" name="Shape 1"/>
          <p:cNvSpPr/>
          <p:nvPr/>
        </p:nvSpPr>
        <p:spPr bwMode="auto"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2839214" y="7749539"/>
            <a:ext cx="1722604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Slide 8 master">
    <p:bg>
      <p:bgPr shadeToTitle="0">
        <a:solidFill>
          <a:srgbClr val="000000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 bwMode="auto">
          <a:xfrm>
            <a:off x="0" y="0"/>
            <a:ext cx="14630400" cy="8229600"/>
          </a:xfrm>
          <a:prstGeom prst="rect">
            <a:avLst/>
          </a:prstGeom>
          <a:solidFill>
            <a:srgbClr val="F7F3F0"/>
          </a:solidFill>
          <a:ln/>
        </p:spPr>
      </p:sp>
      <p:sp>
        <p:nvSpPr>
          <p:cNvPr id="3" name="Shape 1"/>
          <p:cNvSpPr/>
          <p:nvPr/>
        </p:nvSpPr>
        <p:spPr bwMode="auto">
          <a:xfrm>
            <a:off x="0" y="0"/>
            <a:ext cx="14630400" cy="8229600"/>
          </a:xfrm>
          <a:prstGeom prst="rect">
            <a:avLst/>
          </a:prstGeom>
          <a:solidFill>
            <a:srgbClr val="FFFFFF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2839214" y="7749539"/>
            <a:ext cx="1722604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dt="0" ftr="0" hdr="0" sldNum="0"/>
  <p:txStyles>
    <p:titleStyle>
      <a:lvl1pPr algn="ctr" defTabSz="914400"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4.png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Slide 1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 bwMode="auto">
          <a:xfrm>
            <a:off x="6278047" y="803672"/>
            <a:ext cx="7560707" cy="212062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>
              <a:lnSpc>
                <a:spcPts val="5550"/>
              </a:lnSpc>
              <a:defRPr/>
            </a:pPr>
            <a:r>
              <a:rPr lang="en-US" sz="4800" b="1">
                <a:solidFill>
                  <a:srgbClr val="504C49"/>
                </a:solidFill>
                <a:latin typeface="Times New Roman"/>
                <a:ea typeface="Source Serif Pro"/>
                <a:cs typeface="Times New Roman"/>
              </a:rPr>
              <a:t>«Хороших </a:t>
            </a:r>
            <a:r>
              <a:rPr lang="en-US" sz="4800" b="1">
                <a:solidFill>
                  <a:srgbClr val="504C49"/>
                </a:solidFill>
                <a:latin typeface="Times New Roman"/>
                <a:ea typeface="Source Serif Pro"/>
                <a:cs typeface="Times New Roman"/>
              </a:rPr>
              <a:t>методов</a:t>
            </a:r>
            <a:r>
              <a:rPr lang="en-US" sz="4800" b="1">
                <a:solidFill>
                  <a:srgbClr val="504C49"/>
                </a:solidFill>
                <a:latin typeface="Times New Roman"/>
                <a:ea typeface="Source Serif Pro"/>
                <a:cs typeface="Times New Roman"/>
              </a:rPr>
              <a:t> </a:t>
            </a:r>
            <a:r>
              <a:rPr lang="en-US" sz="4800" b="1">
                <a:solidFill>
                  <a:srgbClr val="504C49"/>
                </a:solidFill>
                <a:latin typeface="Times New Roman"/>
                <a:ea typeface="Source Serif Pro"/>
                <a:cs typeface="Times New Roman"/>
              </a:rPr>
              <a:t>существует</a:t>
            </a:r>
            <a:r>
              <a:rPr lang="en-US" sz="4800" b="1">
                <a:solidFill>
                  <a:srgbClr val="504C49"/>
                </a:solidFill>
                <a:latin typeface="Times New Roman"/>
                <a:ea typeface="Source Serif Pro"/>
                <a:cs typeface="Times New Roman"/>
              </a:rPr>
              <a:t> </a:t>
            </a:r>
            <a:r>
              <a:rPr lang="en-US" sz="4800" b="1">
                <a:solidFill>
                  <a:srgbClr val="504C49"/>
                </a:solidFill>
                <a:latin typeface="Times New Roman"/>
                <a:ea typeface="Source Serif Pro"/>
                <a:cs typeface="Times New Roman"/>
              </a:rPr>
              <a:t>столько</a:t>
            </a:r>
            <a:r>
              <a:rPr lang="en-US" sz="4800" b="1">
                <a:solidFill>
                  <a:srgbClr val="504C49"/>
                </a:solidFill>
                <a:latin typeface="Times New Roman"/>
                <a:ea typeface="Source Serif Pro"/>
                <a:cs typeface="Times New Roman"/>
              </a:rPr>
              <a:t>, </a:t>
            </a:r>
            <a:r>
              <a:rPr lang="en-US" sz="4800" b="1">
                <a:solidFill>
                  <a:srgbClr val="504C49"/>
                </a:solidFill>
                <a:latin typeface="Times New Roman"/>
                <a:ea typeface="Source Serif Pro"/>
                <a:cs typeface="Times New Roman"/>
              </a:rPr>
              <a:t>сколько</a:t>
            </a:r>
            <a:r>
              <a:rPr lang="en-US" sz="4800" b="1">
                <a:solidFill>
                  <a:srgbClr val="504C49"/>
                </a:solidFill>
                <a:latin typeface="Times New Roman"/>
                <a:ea typeface="Source Serif Pro"/>
                <a:cs typeface="Times New Roman"/>
              </a:rPr>
              <a:t> </a:t>
            </a:r>
            <a:r>
              <a:rPr lang="en-US" sz="4800" b="1">
                <a:solidFill>
                  <a:srgbClr val="504C49"/>
                </a:solidFill>
                <a:latin typeface="Times New Roman"/>
                <a:ea typeface="Source Serif Pro"/>
                <a:cs typeface="Times New Roman"/>
              </a:rPr>
              <a:t>существует</a:t>
            </a:r>
            <a:r>
              <a:rPr lang="en-US" sz="4800" b="1">
                <a:solidFill>
                  <a:srgbClr val="504C49"/>
                </a:solidFill>
                <a:latin typeface="Times New Roman"/>
                <a:ea typeface="Source Serif Pro"/>
                <a:cs typeface="Times New Roman"/>
              </a:rPr>
              <a:t> </a:t>
            </a:r>
            <a:r>
              <a:rPr lang="en-US" sz="4800" b="1">
                <a:solidFill>
                  <a:srgbClr val="504C49"/>
                </a:solidFill>
                <a:latin typeface="Times New Roman"/>
                <a:ea typeface="Source Serif Pro"/>
                <a:cs typeface="Times New Roman"/>
              </a:rPr>
              <a:t>хороших</a:t>
            </a:r>
            <a:r>
              <a:rPr lang="en-US" sz="4800" b="1">
                <a:solidFill>
                  <a:srgbClr val="504C49"/>
                </a:solidFill>
                <a:latin typeface="Times New Roman"/>
                <a:ea typeface="Source Serif Pro"/>
                <a:cs typeface="Times New Roman"/>
              </a:rPr>
              <a:t> </a:t>
            </a:r>
            <a:r>
              <a:rPr lang="en-US" sz="4800" b="1">
                <a:solidFill>
                  <a:srgbClr val="504C49"/>
                </a:solidFill>
                <a:latin typeface="Times New Roman"/>
                <a:ea typeface="Source Serif Pro"/>
                <a:cs typeface="Times New Roman"/>
              </a:rPr>
              <a:t>учителей</a:t>
            </a:r>
            <a:r>
              <a:rPr lang="en-US" sz="4800" b="1">
                <a:solidFill>
                  <a:srgbClr val="504C49"/>
                </a:solidFill>
                <a:latin typeface="Times New Roman"/>
                <a:ea typeface="Source Serif Pro"/>
                <a:cs typeface="Times New Roman"/>
              </a:rPr>
              <a:t>» </a:t>
            </a:r>
            <a:endParaRPr lang="en-US" sz="4450" b="1">
              <a:latin typeface="Times New Roman"/>
              <a:cs typeface="Times New Roman"/>
            </a:endParaRPr>
          </a:p>
        </p:txBody>
      </p:sp>
      <p:sp>
        <p:nvSpPr>
          <p:cNvPr id="4" name="Text 1"/>
          <p:cNvSpPr/>
          <p:nvPr/>
        </p:nvSpPr>
        <p:spPr bwMode="auto">
          <a:xfrm>
            <a:off x="11811581" y="3770722"/>
            <a:ext cx="7560707" cy="18097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00"/>
              </a:lnSpc>
              <a:buNone/>
              <a:defRPr/>
            </a:pPr>
            <a:r>
              <a:rPr lang="en-US" sz="175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 </a:t>
            </a:r>
            <a:r>
              <a:rPr lang="en-US" sz="1750" b="1">
                <a:solidFill>
                  <a:srgbClr val="504C49"/>
                </a:solidFill>
                <a:latin typeface="Times New Roman"/>
                <a:ea typeface="Source Serif Pro"/>
                <a:cs typeface="Times New Roman"/>
              </a:rPr>
              <a:t>Д. </a:t>
            </a:r>
            <a:r>
              <a:rPr lang="en-US" sz="1750" b="1">
                <a:solidFill>
                  <a:srgbClr val="504C49"/>
                </a:solidFill>
                <a:latin typeface="Times New Roman"/>
                <a:ea typeface="Source Serif Pro"/>
                <a:cs typeface="Times New Roman"/>
              </a:rPr>
              <a:t>Пойя</a:t>
            </a:r>
            <a:endParaRPr lang="en-US" sz="1750" b="1">
              <a:latin typeface="Times New Roman"/>
              <a:cs typeface="Times New Roman"/>
            </a:endParaRPr>
          </a:p>
        </p:txBody>
      </p:sp>
      <p:sp>
        <p:nvSpPr>
          <p:cNvPr id="5" name="Text 2"/>
          <p:cNvSpPr/>
          <p:nvPr/>
        </p:nvSpPr>
        <p:spPr bwMode="auto">
          <a:xfrm>
            <a:off x="6278047" y="5327690"/>
            <a:ext cx="7560707" cy="1447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00"/>
              </a:lnSpc>
              <a:buNone/>
              <a:defRPr/>
            </a:pPr>
            <a:r>
              <a:rPr lang="en-US" sz="175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Эта презентация раскрывает основы методики преподавания математики, демонстрирует структуру и специфику методов, а также иллюстрирует важные математические приемы, такие как индукция и дедукция.</a:t>
            </a:r>
            <a:endParaRPr lang="en-US" sz="1750"/>
          </a:p>
        </p:txBody>
      </p:sp>
      <p:sp>
        <p:nvSpPr>
          <p:cNvPr id="6" name="Shape 3"/>
          <p:cNvSpPr/>
          <p:nvPr/>
        </p:nvSpPr>
        <p:spPr bwMode="auto">
          <a:xfrm>
            <a:off x="6278047" y="7046833"/>
            <a:ext cx="361831" cy="361831"/>
          </a:xfrm>
          <a:prstGeom prst="roundRect">
            <a:avLst>
              <a:gd name="adj" fmla="val 25268939"/>
            </a:avLst>
          </a:prstGeom>
          <a:solidFill>
            <a:srgbClr val="E71EAB"/>
          </a:solidFill>
          <a:ln w="7620">
            <a:solidFill>
              <a:srgbClr val="FFFFFF"/>
            </a:solidFill>
            <a:prstDash val="solid"/>
          </a:ln>
        </p:spPr>
      </p:sp>
      <p:sp>
        <p:nvSpPr>
          <p:cNvPr id="7" name="Text 4"/>
          <p:cNvSpPr/>
          <p:nvPr/>
        </p:nvSpPr>
        <p:spPr bwMode="auto">
          <a:xfrm>
            <a:off x="6391037" y="7178993"/>
            <a:ext cx="135850" cy="975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750"/>
              </a:lnSpc>
              <a:buNone/>
              <a:defRPr/>
            </a:pPr>
            <a:r>
              <a:rPr lang="en-US" sz="750">
                <a:solidFill>
                  <a:srgbClr val="FFFFFF"/>
                </a:solidFill>
                <a:latin typeface="Source Serif Pro Medium"/>
                <a:ea typeface="Source Serif Pro Medium"/>
                <a:cs typeface="Source Serif Pro Medium"/>
              </a:rPr>
              <a:t>ТН</a:t>
            </a:r>
            <a:endParaRPr lang="en-US" sz="750"/>
          </a:p>
        </p:txBody>
      </p:sp>
      <p:sp>
        <p:nvSpPr>
          <p:cNvPr id="8" name="Text 5"/>
          <p:cNvSpPr/>
          <p:nvPr/>
        </p:nvSpPr>
        <p:spPr bwMode="auto">
          <a:xfrm>
            <a:off x="6752868" y="7029926"/>
            <a:ext cx="3404592" cy="39588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099"/>
              </a:lnSpc>
              <a:buNone/>
              <a:defRPr/>
            </a:pPr>
            <a:r>
              <a:rPr lang="en-US" sz="2200" b="1">
                <a:solidFill>
                  <a:srgbClr val="504C49"/>
                </a:solidFill>
                <a:latin typeface="Source Serif Pro Bold"/>
                <a:ea typeface="Source Serif Pro Bold"/>
                <a:cs typeface="Source Serif Pro Bold"/>
              </a:rPr>
              <a:t>по Татьяна Нищеретных</a:t>
            </a:r>
            <a:endParaRPr lang="en-US" sz="2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1634884" y="122548"/>
            <a:ext cx="1105456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>
                <a:latin typeface="Times New Roman"/>
                <a:cs typeface="Times New Roman"/>
              </a:rPr>
              <a:t>Задача:</a:t>
            </a:r>
            <a:r>
              <a:rPr lang="ru-RU" sz="4000">
                <a:latin typeface="Times New Roman"/>
                <a:cs typeface="Times New Roman"/>
              </a:rPr>
              <a:t> </a:t>
            </a:r>
            <a:endParaRPr lang="ru-RU" sz="4000">
              <a:latin typeface="Times New Roman"/>
              <a:cs typeface="Times New Roman"/>
            </a:endParaRPr>
          </a:p>
          <a:p>
            <a:pPr>
              <a:defRPr/>
            </a:pPr>
            <a:r>
              <a:rPr lang="ru-RU" sz="4000">
                <a:latin typeface="Times New Roman"/>
                <a:cs typeface="Times New Roman"/>
              </a:rPr>
              <a:t>Классифицировать </a:t>
            </a:r>
            <a:r>
              <a:rPr lang="ru-RU" sz="4000">
                <a:latin typeface="Times New Roman"/>
                <a:cs typeface="Times New Roman"/>
              </a:rPr>
              <a:t>различные четырехугольники </a:t>
            </a:r>
            <a:endParaRPr lang="ru-RU" sz="4000">
              <a:latin typeface="Times New Roman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 bwMode="auto">
          <a:xfrm>
            <a:off x="952107" y="2771480"/>
            <a:ext cx="2696066" cy="1300899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10671143" y="2564090"/>
            <a:ext cx="1508289" cy="1508289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араллелограмм 5"/>
          <p:cNvSpPr/>
          <p:nvPr/>
        </p:nvSpPr>
        <p:spPr bwMode="auto">
          <a:xfrm>
            <a:off x="5731497" y="2187019"/>
            <a:ext cx="3148553" cy="1753385"/>
          </a:xfrm>
          <a:prstGeom prst="parallelogram">
            <a:avLst>
              <a:gd name="adj" fmla="val 25000"/>
            </a:avLst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Блок-схема: ручное управление 6"/>
          <p:cNvSpPr/>
          <p:nvPr/>
        </p:nvSpPr>
        <p:spPr bwMode="auto">
          <a:xfrm rot="10800000">
            <a:off x="2960016" y="5137608"/>
            <a:ext cx="3431357" cy="1715679"/>
          </a:xfrm>
          <a:prstGeom prst="flowChartManualOperation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Блок-схема: решение 7"/>
          <p:cNvSpPr/>
          <p:nvPr/>
        </p:nvSpPr>
        <p:spPr bwMode="auto">
          <a:xfrm>
            <a:off x="8880050" y="4251488"/>
            <a:ext cx="1857081" cy="3308808"/>
          </a:xfrm>
          <a:prstGeom prst="flowChartDecision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Slide 8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 bwMode="auto">
          <a:xfrm>
            <a:off x="768191" y="604599"/>
            <a:ext cx="13094018" cy="13032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5100"/>
              </a:lnSpc>
              <a:buNone/>
              <a:defRPr/>
            </a:pPr>
            <a:r>
              <a:rPr lang="en-US" sz="41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Степени вовлечённости в обучение и их эффективность</a:t>
            </a:r>
            <a:endParaRPr lang="en-US" sz="4100"/>
          </a:p>
        </p:txBody>
      </p:sp>
      <p:sp>
        <p:nvSpPr>
          <p:cNvPr id="3" name="Text 1"/>
          <p:cNvSpPr/>
          <p:nvPr/>
        </p:nvSpPr>
        <p:spPr bwMode="auto">
          <a:xfrm>
            <a:off x="768191" y="2428994"/>
            <a:ext cx="4156115" cy="68806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5400"/>
              </a:lnSpc>
              <a:buNone/>
              <a:defRPr/>
            </a:pPr>
            <a:r>
              <a:rPr lang="en-US" sz="5400">
                <a:solidFill>
                  <a:srgbClr val="504C49"/>
                </a:solidFill>
                <a:latin typeface="Platypi Medium"/>
                <a:ea typeface="Platypi Medium"/>
                <a:cs typeface="Platypi Medium"/>
              </a:rPr>
              <a:t>5%</a:t>
            </a:r>
            <a:endParaRPr lang="en-US" sz="5400"/>
          </a:p>
        </p:txBody>
      </p:sp>
      <p:sp>
        <p:nvSpPr>
          <p:cNvPr id="4" name="Text 2"/>
          <p:cNvSpPr/>
          <p:nvPr/>
        </p:nvSpPr>
        <p:spPr bwMode="auto">
          <a:xfrm>
            <a:off x="1542931" y="3377565"/>
            <a:ext cx="2606635" cy="32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550"/>
              </a:lnSpc>
              <a:buNone/>
              <a:defRPr/>
            </a:pPr>
            <a:r>
              <a:rPr lang="en-US" sz="2050">
                <a:solidFill>
                  <a:srgbClr val="504C49"/>
                </a:solidFill>
                <a:latin typeface="Platypi Medium"/>
                <a:ea typeface="Platypi Medium"/>
                <a:cs typeface="Platypi Medium"/>
              </a:rPr>
              <a:t>Лекция</a:t>
            </a:r>
            <a:endParaRPr lang="en-US" sz="2050"/>
          </a:p>
        </p:txBody>
      </p:sp>
      <p:sp>
        <p:nvSpPr>
          <p:cNvPr id="5" name="Text 3"/>
          <p:cNvSpPr/>
          <p:nvPr/>
        </p:nvSpPr>
        <p:spPr bwMode="auto">
          <a:xfrm>
            <a:off x="768191" y="3828336"/>
            <a:ext cx="4156115" cy="100048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600"/>
              </a:lnSpc>
              <a:buNone/>
              <a:defRPr/>
            </a:pPr>
            <a:r>
              <a:rPr lang="en-US" sz="160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Минимальная вовлечённость, ограниченная восприятием информации.</a:t>
            </a:r>
            <a:endParaRPr lang="en-US" sz="1600"/>
          </a:p>
        </p:txBody>
      </p:sp>
      <p:sp>
        <p:nvSpPr>
          <p:cNvPr id="6" name="Text 4"/>
          <p:cNvSpPr/>
          <p:nvPr/>
        </p:nvSpPr>
        <p:spPr bwMode="auto">
          <a:xfrm>
            <a:off x="5237083" y="2428994"/>
            <a:ext cx="4156115" cy="68806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5400"/>
              </a:lnSpc>
              <a:buNone/>
              <a:defRPr/>
            </a:pPr>
            <a:r>
              <a:rPr lang="en-US" sz="5400">
                <a:solidFill>
                  <a:srgbClr val="504C49"/>
                </a:solidFill>
                <a:latin typeface="Platypi Medium"/>
                <a:ea typeface="Platypi Medium"/>
                <a:cs typeface="Platypi Medium"/>
              </a:rPr>
              <a:t>30%</a:t>
            </a:r>
            <a:endParaRPr lang="en-US" sz="5400"/>
          </a:p>
        </p:txBody>
      </p:sp>
      <p:sp>
        <p:nvSpPr>
          <p:cNvPr id="7" name="Text 5"/>
          <p:cNvSpPr/>
          <p:nvPr/>
        </p:nvSpPr>
        <p:spPr bwMode="auto">
          <a:xfrm>
            <a:off x="6011823" y="3377565"/>
            <a:ext cx="2606635" cy="32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550"/>
              </a:lnSpc>
              <a:buNone/>
              <a:defRPr/>
            </a:pPr>
            <a:r>
              <a:rPr lang="en-US" sz="2050">
                <a:solidFill>
                  <a:srgbClr val="504C49"/>
                </a:solidFill>
                <a:latin typeface="Platypi Medium"/>
                <a:ea typeface="Platypi Medium"/>
                <a:cs typeface="Platypi Medium"/>
              </a:rPr>
              <a:t>Демонстрация</a:t>
            </a:r>
            <a:endParaRPr lang="en-US" sz="2050"/>
          </a:p>
        </p:txBody>
      </p:sp>
      <p:sp>
        <p:nvSpPr>
          <p:cNvPr id="8" name="Text 6"/>
          <p:cNvSpPr/>
          <p:nvPr/>
        </p:nvSpPr>
        <p:spPr bwMode="auto">
          <a:xfrm>
            <a:off x="5237083" y="3828336"/>
            <a:ext cx="4156115" cy="66698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600"/>
              </a:lnSpc>
              <a:buNone/>
              <a:defRPr/>
            </a:pPr>
            <a:r>
              <a:rPr lang="en-US" sz="160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Визуализация способствует лучшему пониманию и запоминанию.</a:t>
            </a:r>
            <a:endParaRPr lang="en-US" sz="1600"/>
          </a:p>
        </p:txBody>
      </p:sp>
      <p:sp>
        <p:nvSpPr>
          <p:cNvPr id="9" name="Text 7"/>
          <p:cNvSpPr/>
          <p:nvPr/>
        </p:nvSpPr>
        <p:spPr bwMode="auto">
          <a:xfrm>
            <a:off x="9705975" y="2428994"/>
            <a:ext cx="4156115" cy="68806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5400"/>
              </a:lnSpc>
              <a:buNone/>
              <a:defRPr/>
            </a:pPr>
            <a:r>
              <a:rPr lang="en-US" sz="5400">
                <a:solidFill>
                  <a:srgbClr val="504C49"/>
                </a:solidFill>
                <a:latin typeface="Platypi Medium"/>
                <a:ea typeface="Platypi Medium"/>
                <a:cs typeface="Platypi Medium"/>
              </a:rPr>
              <a:t>50%</a:t>
            </a:r>
            <a:endParaRPr lang="en-US" sz="5400"/>
          </a:p>
        </p:txBody>
      </p:sp>
      <p:sp>
        <p:nvSpPr>
          <p:cNvPr id="10" name="Text 8"/>
          <p:cNvSpPr/>
          <p:nvPr/>
        </p:nvSpPr>
        <p:spPr bwMode="auto">
          <a:xfrm>
            <a:off x="10296168" y="3377565"/>
            <a:ext cx="2975610" cy="32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550"/>
              </a:lnSpc>
              <a:buNone/>
              <a:defRPr/>
            </a:pPr>
            <a:r>
              <a:rPr lang="en-US" sz="2050">
                <a:solidFill>
                  <a:srgbClr val="504C49"/>
                </a:solidFill>
                <a:latin typeface="Platypi Medium"/>
                <a:ea typeface="Platypi Medium"/>
                <a:cs typeface="Platypi Medium"/>
              </a:rPr>
              <a:t>Дискуссионные группы</a:t>
            </a:r>
            <a:endParaRPr lang="en-US" sz="2050"/>
          </a:p>
        </p:txBody>
      </p:sp>
      <p:sp>
        <p:nvSpPr>
          <p:cNvPr id="11" name="Text 9"/>
          <p:cNvSpPr/>
          <p:nvPr/>
        </p:nvSpPr>
        <p:spPr bwMode="auto">
          <a:xfrm>
            <a:off x="9705975" y="3828336"/>
            <a:ext cx="4156115" cy="66698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600"/>
              </a:lnSpc>
              <a:buNone/>
              <a:defRPr/>
            </a:pPr>
            <a:r>
              <a:rPr lang="en-US" sz="160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Активное обсуждение стимулирует глубокое осмысление материала.</a:t>
            </a:r>
            <a:endParaRPr lang="en-US" sz="1600"/>
          </a:p>
        </p:txBody>
      </p:sp>
      <p:sp>
        <p:nvSpPr>
          <p:cNvPr id="12" name="Text 10"/>
          <p:cNvSpPr/>
          <p:nvPr/>
        </p:nvSpPr>
        <p:spPr bwMode="auto">
          <a:xfrm>
            <a:off x="3002637" y="5558552"/>
            <a:ext cx="4156115" cy="68806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5400"/>
              </a:lnSpc>
              <a:buNone/>
              <a:defRPr/>
            </a:pPr>
            <a:r>
              <a:rPr lang="en-US" sz="5400">
                <a:solidFill>
                  <a:srgbClr val="504C49"/>
                </a:solidFill>
                <a:latin typeface="Platypi Medium"/>
                <a:ea typeface="Platypi Medium"/>
                <a:cs typeface="Platypi Medium"/>
              </a:rPr>
              <a:t>75%</a:t>
            </a:r>
            <a:endParaRPr lang="en-US" sz="5400"/>
          </a:p>
        </p:txBody>
      </p:sp>
      <p:sp>
        <p:nvSpPr>
          <p:cNvPr id="13" name="Text 11"/>
          <p:cNvSpPr/>
          <p:nvPr/>
        </p:nvSpPr>
        <p:spPr bwMode="auto">
          <a:xfrm>
            <a:off x="3777377" y="6507123"/>
            <a:ext cx="2606635" cy="32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550"/>
              </a:lnSpc>
              <a:buNone/>
              <a:defRPr/>
            </a:pPr>
            <a:r>
              <a:rPr lang="en-US" sz="2050">
                <a:solidFill>
                  <a:srgbClr val="504C49"/>
                </a:solidFill>
                <a:latin typeface="Platypi Medium"/>
                <a:ea typeface="Platypi Medium"/>
                <a:cs typeface="Platypi Medium"/>
              </a:rPr>
              <a:t>Практика</a:t>
            </a:r>
            <a:endParaRPr lang="en-US" sz="2050"/>
          </a:p>
        </p:txBody>
      </p:sp>
      <p:sp>
        <p:nvSpPr>
          <p:cNvPr id="14" name="Text 12"/>
          <p:cNvSpPr/>
          <p:nvPr/>
        </p:nvSpPr>
        <p:spPr bwMode="auto">
          <a:xfrm>
            <a:off x="3002637" y="6957893"/>
            <a:ext cx="4156115" cy="66698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600"/>
              </a:lnSpc>
              <a:buNone/>
              <a:defRPr/>
            </a:pPr>
            <a:r>
              <a:rPr lang="en-US" sz="160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Непосредственное применение знаний улучшает навыки решения задач.</a:t>
            </a:r>
            <a:endParaRPr lang="en-US" sz="1600"/>
          </a:p>
        </p:txBody>
      </p:sp>
      <p:sp>
        <p:nvSpPr>
          <p:cNvPr id="15" name="Text 13"/>
          <p:cNvSpPr/>
          <p:nvPr/>
        </p:nvSpPr>
        <p:spPr bwMode="auto">
          <a:xfrm>
            <a:off x="7471529" y="5558552"/>
            <a:ext cx="4156115" cy="68806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5400"/>
              </a:lnSpc>
              <a:buNone/>
              <a:defRPr/>
            </a:pPr>
            <a:r>
              <a:rPr lang="en-US" sz="5400">
                <a:solidFill>
                  <a:srgbClr val="504C49"/>
                </a:solidFill>
                <a:latin typeface="Platypi Medium"/>
                <a:ea typeface="Platypi Medium"/>
                <a:cs typeface="Platypi Medium"/>
              </a:rPr>
              <a:t>90%</a:t>
            </a:r>
            <a:endParaRPr lang="en-US" sz="5400"/>
          </a:p>
        </p:txBody>
      </p:sp>
      <p:sp>
        <p:nvSpPr>
          <p:cNvPr id="16" name="Text 14"/>
          <p:cNvSpPr/>
          <p:nvPr/>
        </p:nvSpPr>
        <p:spPr bwMode="auto">
          <a:xfrm>
            <a:off x="8246269" y="6507123"/>
            <a:ext cx="2606635" cy="32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550"/>
              </a:lnSpc>
              <a:buNone/>
              <a:defRPr/>
            </a:pPr>
            <a:r>
              <a:rPr lang="en-US" sz="2050">
                <a:solidFill>
                  <a:srgbClr val="504C49"/>
                </a:solidFill>
                <a:latin typeface="Platypi Medium"/>
                <a:ea typeface="Platypi Medium"/>
                <a:cs typeface="Platypi Medium"/>
              </a:rPr>
              <a:t>Обучение других</a:t>
            </a:r>
            <a:endParaRPr lang="en-US" sz="2050"/>
          </a:p>
        </p:txBody>
      </p:sp>
      <p:sp>
        <p:nvSpPr>
          <p:cNvPr id="17" name="Text 15"/>
          <p:cNvSpPr/>
          <p:nvPr/>
        </p:nvSpPr>
        <p:spPr bwMode="auto">
          <a:xfrm>
            <a:off x="7471529" y="6957893"/>
            <a:ext cx="4156115" cy="66698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600"/>
              </a:lnSpc>
              <a:buNone/>
              <a:defRPr/>
            </a:pPr>
            <a:r>
              <a:rPr lang="en-US" sz="160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Передача знаний закрепляет материал максимально эффективно.</a:t>
            </a:r>
            <a:endParaRPr lang="en-US" sz="16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Slide 7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 bwMode="auto">
          <a:xfrm>
            <a:off x="793790" y="1492091"/>
            <a:ext cx="12889587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550"/>
              </a:lnSpc>
              <a:buNone/>
              <a:defRPr/>
            </a:pPr>
            <a:r>
              <a:rPr lang="en-US" sz="445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Интерактивные методы обучения математике</a:t>
            </a:r>
            <a:endParaRPr lang="en-US" sz="4450"/>
          </a:p>
        </p:txBody>
      </p:sp>
      <p:pic>
        <p:nvPicPr>
          <p:cNvPr id="3" name="Image 0" descr="preencoded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793790" y="2654498"/>
            <a:ext cx="3005495" cy="1857494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 bwMode="auto">
          <a:xfrm>
            <a:off x="793790" y="4795480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  <a:defRPr/>
            </a:pPr>
            <a:r>
              <a:rPr lang="en-US" sz="2200" b="1" u="sng">
                <a:solidFill>
                  <a:srgbClr val="504C49"/>
                </a:solidFill>
                <a:latin typeface="Platypi Medium"/>
                <a:ea typeface="Platypi Medium"/>
                <a:cs typeface="Platypi Medium"/>
              </a:rPr>
              <a:t>Игровой метод</a:t>
            </a:r>
            <a:endParaRPr lang="en-US" sz="2200" b="1" u="sng"/>
          </a:p>
        </p:txBody>
      </p:sp>
      <p:sp>
        <p:nvSpPr>
          <p:cNvPr id="5" name="Text 2"/>
          <p:cNvSpPr/>
          <p:nvPr/>
        </p:nvSpPr>
        <p:spPr bwMode="auto">
          <a:xfrm>
            <a:off x="793790" y="5285899"/>
            <a:ext cx="3005495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  <a:defRPr/>
            </a:pPr>
            <a:r>
              <a:rPr lang="en-US" sz="175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Увлекательное освоение математики через игры.</a:t>
            </a:r>
            <a:endParaRPr lang="en-US" sz="1750"/>
          </a:p>
        </p:txBody>
      </p:sp>
      <p:pic>
        <p:nvPicPr>
          <p:cNvPr id="6" name="Image 1" descr="preencoded.p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139446" y="2654498"/>
            <a:ext cx="3005614" cy="1857494"/>
          </a:xfrm>
          <a:prstGeom prst="rect">
            <a:avLst/>
          </a:prstGeom>
        </p:spPr>
      </p:pic>
      <p:sp>
        <p:nvSpPr>
          <p:cNvPr id="7" name="Text 3"/>
          <p:cNvSpPr/>
          <p:nvPr/>
        </p:nvSpPr>
        <p:spPr bwMode="auto">
          <a:xfrm>
            <a:off x="4139446" y="4795480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  <a:defRPr/>
            </a:pPr>
            <a:r>
              <a:rPr lang="en-US" sz="2200" b="1" u="sng">
                <a:solidFill>
                  <a:srgbClr val="504C49"/>
                </a:solidFill>
                <a:latin typeface="Platypi Medium"/>
                <a:ea typeface="Platypi Medium"/>
                <a:cs typeface="Platypi Medium"/>
              </a:rPr>
              <a:t>Проблемный метод</a:t>
            </a:r>
            <a:endParaRPr lang="en-US" sz="2200" b="1" u="sng"/>
          </a:p>
        </p:txBody>
      </p:sp>
      <p:sp>
        <p:nvSpPr>
          <p:cNvPr id="8" name="Text 4"/>
          <p:cNvSpPr/>
          <p:nvPr/>
        </p:nvSpPr>
        <p:spPr bwMode="auto">
          <a:xfrm>
            <a:off x="4139446" y="5285899"/>
            <a:ext cx="3005614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  <a:defRPr/>
            </a:pPr>
            <a:r>
              <a:rPr lang="en-US" sz="175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Развитие креативности через решение нестандартных задач.</a:t>
            </a:r>
            <a:endParaRPr lang="en-US" sz="1750"/>
          </a:p>
        </p:txBody>
      </p:sp>
      <p:pic>
        <p:nvPicPr>
          <p:cNvPr id="9" name="Image 2" descr="preencoded.png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7485221" y="2654498"/>
            <a:ext cx="3005614" cy="1857494"/>
          </a:xfrm>
          <a:prstGeom prst="rect">
            <a:avLst/>
          </a:prstGeom>
        </p:spPr>
      </p:pic>
      <p:sp>
        <p:nvSpPr>
          <p:cNvPr id="10" name="Text 5"/>
          <p:cNvSpPr/>
          <p:nvPr/>
        </p:nvSpPr>
        <p:spPr bwMode="auto">
          <a:xfrm>
            <a:off x="7485221" y="4795480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  <a:defRPr/>
            </a:pPr>
            <a:r>
              <a:rPr lang="en-US" sz="2200" b="1" u="sng">
                <a:solidFill>
                  <a:srgbClr val="504C49"/>
                </a:solidFill>
                <a:latin typeface="Platypi Medium"/>
                <a:ea typeface="Platypi Medium"/>
                <a:cs typeface="Platypi Medium"/>
              </a:rPr>
              <a:t>Проектный метод</a:t>
            </a:r>
            <a:endParaRPr lang="en-US" sz="2200" b="1" u="sng"/>
          </a:p>
        </p:txBody>
      </p:sp>
      <p:sp>
        <p:nvSpPr>
          <p:cNvPr id="11" name="Text 6"/>
          <p:cNvSpPr/>
          <p:nvPr/>
        </p:nvSpPr>
        <p:spPr bwMode="auto">
          <a:xfrm>
            <a:off x="7485221" y="5285899"/>
            <a:ext cx="3005614" cy="145161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  <a:defRPr/>
            </a:pPr>
            <a:r>
              <a:rPr lang="en-US" sz="175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Углубленное понимание тем через исследовательские проекты.</a:t>
            </a:r>
            <a:endParaRPr lang="en-US" sz="1750"/>
          </a:p>
        </p:txBody>
      </p:sp>
      <p:pic>
        <p:nvPicPr>
          <p:cNvPr id="12" name="Image 3" descr="preencoded.png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10830997" y="2654498"/>
            <a:ext cx="3005614" cy="1857494"/>
          </a:xfrm>
          <a:prstGeom prst="rect">
            <a:avLst/>
          </a:prstGeom>
        </p:spPr>
      </p:pic>
      <p:sp>
        <p:nvSpPr>
          <p:cNvPr id="13" name="Text 7"/>
          <p:cNvSpPr/>
          <p:nvPr/>
        </p:nvSpPr>
        <p:spPr bwMode="auto">
          <a:xfrm>
            <a:off x="10830997" y="4795480"/>
            <a:ext cx="3005614" cy="7086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  <a:defRPr/>
            </a:pPr>
            <a:r>
              <a:rPr lang="en-US" sz="2200" b="1" u="sng">
                <a:solidFill>
                  <a:srgbClr val="504C49"/>
                </a:solidFill>
                <a:latin typeface="Platypi Medium"/>
                <a:ea typeface="Platypi Medium"/>
                <a:cs typeface="Platypi Medium"/>
              </a:rPr>
              <a:t>Взаимообучение и дискуссии</a:t>
            </a:r>
            <a:endParaRPr lang="en-US" sz="2200" b="1" u="sng"/>
          </a:p>
        </p:txBody>
      </p:sp>
      <p:sp>
        <p:nvSpPr>
          <p:cNvPr id="14" name="Text 8"/>
          <p:cNvSpPr/>
          <p:nvPr/>
        </p:nvSpPr>
        <p:spPr bwMode="auto">
          <a:xfrm>
            <a:off x="10830997" y="5640229"/>
            <a:ext cx="3005614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  <a:defRPr/>
            </a:pPr>
            <a:r>
              <a:rPr lang="en-US" sz="175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Обмен знаниями и обсуждения для закрепления материала.</a:t>
            </a:r>
            <a:endParaRPr lang="en-US" sz="175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097177" y="2214786"/>
            <a:ext cx="11911814" cy="4299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 bwMode="auto">
          <a:xfrm>
            <a:off x="2663854" y="502209"/>
            <a:ext cx="9104566" cy="7013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>
                <a:latin typeface="Times New Roman"/>
                <a:cs typeface="Times New Roman"/>
              </a:rPr>
              <a:t>Практикум </a:t>
            </a:r>
            <a:r>
              <a:rPr lang="ru-RU" sz="4000" b="1">
                <a:latin typeface="Times New Roman"/>
                <a:cs typeface="Times New Roman"/>
              </a:rPr>
              <a:t>по проблемному обучению </a:t>
            </a:r>
            <a:endParaRPr lang="ru-RU" sz="4000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 bwMode="auto">
          <a:xfrm>
            <a:off x="6278047" y="803672"/>
            <a:ext cx="7560707" cy="212062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>
              <a:lnSpc>
                <a:spcPts val="5550"/>
              </a:lnSpc>
              <a:defRPr/>
            </a:pPr>
            <a:r>
              <a:rPr lang="en-US" sz="4800" b="1">
                <a:solidFill>
                  <a:srgbClr val="504C49"/>
                </a:solidFill>
                <a:latin typeface="Times New Roman"/>
                <a:ea typeface="Source Serif Pro"/>
                <a:cs typeface="Times New Roman"/>
              </a:rPr>
              <a:t>«Хороших </a:t>
            </a:r>
            <a:r>
              <a:rPr lang="en-US" sz="4800" b="1">
                <a:solidFill>
                  <a:srgbClr val="504C49"/>
                </a:solidFill>
                <a:latin typeface="Times New Roman"/>
                <a:ea typeface="Source Serif Pro"/>
                <a:cs typeface="Times New Roman"/>
              </a:rPr>
              <a:t>методов</a:t>
            </a:r>
            <a:r>
              <a:rPr lang="en-US" sz="4800" b="1">
                <a:solidFill>
                  <a:srgbClr val="504C49"/>
                </a:solidFill>
                <a:latin typeface="Times New Roman"/>
                <a:ea typeface="Source Serif Pro"/>
                <a:cs typeface="Times New Roman"/>
              </a:rPr>
              <a:t> </a:t>
            </a:r>
            <a:r>
              <a:rPr lang="en-US" sz="4800" b="1">
                <a:solidFill>
                  <a:srgbClr val="504C49"/>
                </a:solidFill>
                <a:latin typeface="Times New Roman"/>
                <a:ea typeface="Source Serif Pro"/>
                <a:cs typeface="Times New Roman"/>
              </a:rPr>
              <a:t>существует</a:t>
            </a:r>
            <a:r>
              <a:rPr lang="en-US" sz="4800" b="1">
                <a:solidFill>
                  <a:srgbClr val="504C49"/>
                </a:solidFill>
                <a:latin typeface="Times New Roman"/>
                <a:ea typeface="Source Serif Pro"/>
                <a:cs typeface="Times New Roman"/>
              </a:rPr>
              <a:t> </a:t>
            </a:r>
            <a:r>
              <a:rPr lang="en-US" sz="4800" b="1">
                <a:solidFill>
                  <a:srgbClr val="504C49"/>
                </a:solidFill>
                <a:latin typeface="Times New Roman"/>
                <a:ea typeface="Source Serif Pro"/>
                <a:cs typeface="Times New Roman"/>
              </a:rPr>
              <a:t>столько</a:t>
            </a:r>
            <a:r>
              <a:rPr lang="en-US" sz="4800" b="1">
                <a:solidFill>
                  <a:srgbClr val="504C49"/>
                </a:solidFill>
                <a:latin typeface="Times New Roman"/>
                <a:ea typeface="Source Serif Pro"/>
                <a:cs typeface="Times New Roman"/>
              </a:rPr>
              <a:t>, </a:t>
            </a:r>
            <a:r>
              <a:rPr lang="en-US" sz="4800" b="1">
                <a:solidFill>
                  <a:srgbClr val="504C49"/>
                </a:solidFill>
                <a:latin typeface="Times New Roman"/>
                <a:ea typeface="Source Serif Pro"/>
                <a:cs typeface="Times New Roman"/>
              </a:rPr>
              <a:t>сколько</a:t>
            </a:r>
            <a:r>
              <a:rPr lang="en-US" sz="4800" b="1">
                <a:solidFill>
                  <a:srgbClr val="504C49"/>
                </a:solidFill>
                <a:latin typeface="Times New Roman"/>
                <a:ea typeface="Source Serif Pro"/>
                <a:cs typeface="Times New Roman"/>
              </a:rPr>
              <a:t> </a:t>
            </a:r>
            <a:r>
              <a:rPr lang="en-US" sz="4800" b="1">
                <a:solidFill>
                  <a:srgbClr val="504C49"/>
                </a:solidFill>
                <a:latin typeface="Times New Roman"/>
                <a:ea typeface="Source Serif Pro"/>
                <a:cs typeface="Times New Roman"/>
              </a:rPr>
              <a:t>существует</a:t>
            </a:r>
            <a:r>
              <a:rPr lang="en-US" sz="4800" b="1">
                <a:solidFill>
                  <a:srgbClr val="504C49"/>
                </a:solidFill>
                <a:latin typeface="Times New Roman"/>
                <a:ea typeface="Source Serif Pro"/>
                <a:cs typeface="Times New Roman"/>
              </a:rPr>
              <a:t> </a:t>
            </a:r>
            <a:r>
              <a:rPr lang="en-US" sz="4800" b="1">
                <a:solidFill>
                  <a:srgbClr val="504C49"/>
                </a:solidFill>
                <a:latin typeface="Times New Roman"/>
                <a:ea typeface="Source Serif Pro"/>
                <a:cs typeface="Times New Roman"/>
              </a:rPr>
              <a:t>хороших</a:t>
            </a:r>
            <a:r>
              <a:rPr lang="en-US" sz="4800" b="1">
                <a:solidFill>
                  <a:srgbClr val="504C49"/>
                </a:solidFill>
                <a:latin typeface="Times New Roman"/>
                <a:ea typeface="Source Serif Pro"/>
                <a:cs typeface="Times New Roman"/>
              </a:rPr>
              <a:t> </a:t>
            </a:r>
            <a:r>
              <a:rPr lang="en-US" sz="4800" b="1">
                <a:solidFill>
                  <a:srgbClr val="504C49"/>
                </a:solidFill>
                <a:latin typeface="Times New Roman"/>
                <a:ea typeface="Source Serif Pro"/>
                <a:cs typeface="Times New Roman"/>
              </a:rPr>
              <a:t>учителей</a:t>
            </a:r>
            <a:r>
              <a:rPr lang="en-US" sz="4800" b="1">
                <a:solidFill>
                  <a:srgbClr val="504C49"/>
                </a:solidFill>
                <a:latin typeface="Times New Roman"/>
                <a:ea typeface="Source Serif Pro"/>
                <a:cs typeface="Times New Roman"/>
              </a:rPr>
              <a:t>» </a:t>
            </a:r>
            <a:endParaRPr lang="en-US" sz="4450" b="1">
              <a:latin typeface="Times New Roman"/>
              <a:cs typeface="Times New Roman"/>
            </a:endParaRPr>
          </a:p>
        </p:txBody>
      </p:sp>
      <p:sp>
        <p:nvSpPr>
          <p:cNvPr id="4" name="Text 1"/>
          <p:cNvSpPr/>
          <p:nvPr/>
        </p:nvSpPr>
        <p:spPr bwMode="auto">
          <a:xfrm>
            <a:off x="11811581" y="3770722"/>
            <a:ext cx="7560707" cy="18097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00"/>
              </a:lnSpc>
              <a:buNone/>
              <a:defRPr/>
            </a:pPr>
            <a:r>
              <a:rPr lang="en-US" sz="175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 </a:t>
            </a:r>
            <a:r>
              <a:rPr lang="en-US" sz="1750" b="1">
                <a:solidFill>
                  <a:srgbClr val="504C49"/>
                </a:solidFill>
                <a:latin typeface="Times New Roman"/>
                <a:ea typeface="Source Serif Pro"/>
                <a:cs typeface="Times New Roman"/>
              </a:rPr>
              <a:t>Д. </a:t>
            </a:r>
            <a:r>
              <a:rPr lang="en-US" sz="1750" b="1">
                <a:solidFill>
                  <a:srgbClr val="504C49"/>
                </a:solidFill>
                <a:latin typeface="Times New Roman"/>
                <a:ea typeface="Source Serif Pro"/>
                <a:cs typeface="Times New Roman"/>
              </a:rPr>
              <a:t>Пойя</a:t>
            </a:r>
            <a:endParaRPr lang="en-US" sz="1750" b="1">
              <a:latin typeface="Times New Roman"/>
              <a:cs typeface="Times New Roman"/>
            </a:endParaRPr>
          </a:p>
        </p:txBody>
      </p:sp>
      <p:sp>
        <p:nvSpPr>
          <p:cNvPr id="7" name="Text 4"/>
          <p:cNvSpPr/>
          <p:nvPr/>
        </p:nvSpPr>
        <p:spPr bwMode="auto">
          <a:xfrm>
            <a:off x="6391037" y="7178993"/>
            <a:ext cx="135850" cy="975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750"/>
              </a:lnSpc>
              <a:buNone/>
              <a:defRPr/>
            </a:pPr>
            <a:r>
              <a:rPr lang="en-US" sz="750">
                <a:solidFill>
                  <a:srgbClr val="FFFFFF"/>
                </a:solidFill>
                <a:latin typeface="Source Serif Pro Medium"/>
                <a:ea typeface="Source Serif Pro Medium"/>
                <a:cs typeface="Source Serif Pro Medium"/>
              </a:rPr>
              <a:t>ТН</a:t>
            </a:r>
            <a:endParaRPr lang="en-US" sz="75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Slide 2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 bwMode="auto">
          <a:xfrm>
            <a:off x="793790" y="1101090"/>
            <a:ext cx="13042821" cy="14175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5550"/>
              </a:lnSpc>
              <a:buNone/>
              <a:defRPr/>
            </a:pPr>
            <a:r>
              <a:rPr lang="en-US" sz="445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Основные вопросы методики преподавания математики</a:t>
            </a:r>
            <a:endParaRPr lang="en-US" sz="4450"/>
          </a:p>
        </p:txBody>
      </p:sp>
      <p:sp>
        <p:nvSpPr>
          <p:cNvPr id="3" name="Text 1"/>
          <p:cNvSpPr/>
          <p:nvPr/>
        </p:nvSpPr>
        <p:spPr bwMode="auto">
          <a:xfrm>
            <a:off x="793790" y="3085624"/>
            <a:ext cx="2845594" cy="7086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  <a:defRPr/>
            </a:pPr>
            <a:r>
              <a:rPr lang="en-US" sz="22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Почему математика работает?</a:t>
            </a:r>
            <a:endParaRPr lang="en-US" sz="2200"/>
          </a:p>
        </p:txBody>
      </p:sp>
      <p:sp>
        <p:nvSpPr>
          <p:cNvPr id="4" name="Text 2"/>
          <p:cNvSpPr/>
          <p:nvPr/>
        </p:nvSpPr>
        <p:spPr bwMode="auto">
          <a:xfrm>
            <a:off x="793790" y="4021098"/>
            <a:ext cx="2845594" cy="254031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  <a:defRPr/>
            </a:pPr>
            <a:r>
              <a:rPr lang="en-US" sz="175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Математика строится на логике, аксиомах и доказательствах. Это позволяет создавать строгую строю теории и обеспечивать надежность решений.</a:t>
            </a:r>
            <a:endParaRPr lang="en-US" sz="1750"/>
          </a:p>
        </p:txBody>
      </p:sp>
      <p:sp>
        <p:nvSpPr>
          <p:cNvPr id="5" name="Text 3"/>
          <p:cNvSpPr/>
          <p:nvPr/>
        </p:nvSpPr>
        <p:spPr bwMode="auto">
          <a:xfrm>
            <a:off x="4200406" y="3085624"/>
            <a:ext cx="2845594" cy="106299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  <a:defRPr/>
            </a:pPr>
            <a:r>
              <a:rPr lang="en-US" sz="22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Структура математических понятий</a:t>
            </a:r>
            <a:endParaRPr lang="en-US" sz="2200"/>
          </a:p>
        </p:txBody>
      </p:sp>
      <p:sp>
        <p:nvSpPr>
          <p:cNvPr id="6" name="Text 4"/>
          <p:cNvSpPr/>
          <p:nvPr/>
        </p:nvSpPr>
        <p:spPr bwMode="auto">
          <a:xfrm>
            <a:off x="4200406" y="4375428"/>
            <a:ext cx="2845594" cy="254031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  <a:defRPr/>
            </a:pPr>
            <a:r>
              <a:rPr lang="en-US" sz="175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Основные понятия включают числа, геометрические фигуры и функции, каждое из которых имеет свое место в математическом аппарате.</a:t>
            </a:r>
            <a:endParaRPr lang="en-US" sz="1750"/>
          </a:p>
        </p:txBody>
      </p:sp>
      <p:sp>
        <p:nvSpPr>
          <p:cNvPr id="7" name="Text 5"/>
          <p:cNvSpPr/>
          <p:nvPr/>
        </p:nvSpPr>
        <p:spPr bwMode="auto">
          <a:xfrm>
            <a:off x="7607022" y="3085624"/>
            <a:ext cx="2845594" cy="7086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  <a:defRPr/>
            </a:pPr>
            <a:r>
              <a:rPr lang="en-US" sz="22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Цели обучения математике</a:t>
            </a:r>
            <a:endParaRPr lang="en-US" sz="2200"/>
          </a:p>
        </p:txBody>
      </p:sp>
      <p:sp>
        <p:nvSpPr>
          <p:cNvPr id="8" name="Text 6"/>
          <p:cNvSpPr/>
          <p:nvPr/>
        </p:nvSpPr>
        <p:spPr bwMode="auto">
          <a:xfrm>
            <a:off x="7607022" y="4021098"/>
            <a:ext cx="2845594" cy="29032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  <a:defRPr/>
            </a:pPr>
            <a:r>
              <a:rPr lang="en-US" sz="175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Обучение направлено на развитие логического мышления, формирование умений решать задачи и подготовку к практическим жизненным ситуациям.</a:t>
            </a:r>
            <a:endParaRPr lang="en-US" sz="1750"/>
          </a:p>
        </p:txBody>
      </p:sp>
      <p:sp>
        <p:nvSpPr>
          <p:cNvPr id="9" name="Text 7"/>
          <p:cNvSpPr/>
          <p:nvPr/>
        </p:nvSpPr>
        <p:spPr bwMode="auto">
          <a:xfrm>
            <a:off x="11013637" y="3085624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  <a:defRPr/>
            </a:pPr>
            <a:r>
              <a:rPr lang="en-US" sz="22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Методика обучения</a:t>
            </a:r>
            <a:endParaRPr lang="en-US" sz="2200"/>
          </a:p>
        </p:txBody>
      </p:sp>
      <p:sp>
        <p:nvSpPr>
          <p:cNvPr id="10" name="Text 8"/>
          <p:cNvSpPr/>
          <p:nvPr/>
        </p:nvSpPr>
        <p:spPr bwMode="auto">
          <a:xfrm>
            <a:off x="11013637" y="3666767"/>
            <a:ext cx="2845594" cy="254031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  <a:defRPr/>
            </a:pPr>
            <a:r>
              <a:rPr lang="en-US" sz="175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Состоит из практических приемов и подходов, которые помогают учителю эффективно взаимодействовать с учащимися для усвоения материала.</a:t>
            </a:r>
            <a:endParaRPr lang="en-US" sz="175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Slide 3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 bwMode="auto">
          <a:xfrm>
            <a:off x="6203871" y="950357"/>
            <a:ext cx="7709059" cy="102512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4000"/>
              </a:lnSpc>
              <a:buNone/>
              <a:defRPr/>
            </a:pPr>
            <a:r>
              <a:rPr lang="en-US" sz="32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Структура системы методов обучения математике по С.Г. Манвелову</a:t>
            </a:r>
            <a:endParaRPr lang="en-US" sz="3200"/>
          </a:p>
        </p:txBody>
      </p:sp>
      <p:sp>
        <p:nvSpPr>
          <p:cNvPr id="4" name="Shape 1"/>
          <p:cNvSpPr/>
          <p:nvPr/>
        </p:nvSpPr>
        <p:spPr bwMode="auto">
          <a:xfrm>
            <a:off x="6203871" y="2221468"/>
            <a:ext cx="7709059" cy="1207056"/>
          </a:xfrm>
          <a:prstGeom prst="roundRect">
            <a:avLst>
              <a:gd name="adj" fmla="val 2038"/>
            </a:avLst>
          </a:prstGeom>
          <a:solidFill>
            <a:srgbClr val="F9F7F7"/>
          </a:solidFill>
          <a:ln/>
        </p:spPr>
      </p:sp>
      <p:sp>
        <p:nvSpPr>
          <p:cNvPr id="5" name="Text 2"/>
          <p:cNvSpPr/>
          <p:nvPr/>
        </p:nvSpPr>
        <p:spPr bwMode="auto">
          <a:xfrm>
            <a:off x="6367820" y="2385417"/>
            <a:ext cx="2049899" cy="2562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000"/>
              </a:lnSpc>
              <a:buNone/>
              <a:defRPr/>
            </a:pPr>
            <a:r>
              <a:rPr lang="en-US" b="1">
                <a:solidFill>
                  <a:srgbClr val="504C49"/>
                </a:solidFill>
                <a:latin typeface="Platypi Medium"/>
                <a:ea typeface="Platypi Medium"/>
                <a:cs typeface="Platypi Medium"/>
              </a:rPr>
              <a:t>Общие методы</a:t>
            </a:r>
            <a:endParaRPr lang="en-US" b="1"/>
          </a:p>
        </p:txBody>
      </p:sp>
      <p:sp>
        <p:nvSpPr>
          <p:cNvPr id="6" name="Text 3"/>
          <p:cNvSpPr/>
          <p:nvPr/>
        </p:nvSpPr>
        <p:spPr bwMode="auto">
          <a:xfrm>
            <a:off x="6367820" y="2739985"/>
            <a:ext cx="7381161" cy="52458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050"/>
              </a:lnSpc>
              <a:buNone/>
              <a:defRPr/>
            </a:pPr>
            <a:r>
              <a:rPr lang="en-US" sz="125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Включают базовые способы организации учебного процесса и общие принципы обучения математике.</a:t>
            </a:r>
            <a:endParaRPr lang="en-US" sz="1250"/>
          </a:p>
        </p:txBody>
      </p:sp>
      <p:sp>
        <p:nvSpPr>
          <p:cNvPr id="7" name="Shape 4"/>
          <p:cNvSpPr/>
          <p:nvPr/>
        </p:nvSpPr>
        <p:spPr bwMode="auto">
          <a:xfrm>
            <a:off x="6203871" y="3592473"/>
            <a:ext cx="7709059" cy="944761"/>
          </a:xfrm>
          <a:prstGeom prst="roundRect">
            <a:avLst>
              <a:gd name="adj" fmla="val 2604"/>
            </a:avLst>
          </a:prstGeom>
          <a:solidFill>
            <a:srgbClr val="F9F7F7"/>
          </a:solidFill>
          <a:ln/>
        </p:spPr>
      </p:sp>
      <p:sp>
        <p:nvSpPr>
          <p:cNvPr id="8" name="Text 5"/>
          <p:cNvSpPr/>
          <p:nvPr/>
        </p:nvSpPr>
        <p:spPr bwMode="auto">
          <a:xfrm>
            <a:off x="6367820" y="3756422"/>
            <a:ext cx="2198013" cy="2562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000"/>
              </a:lnSpc>
              <a:buNone/>
              <a:defRPr/>
            </a:pPr>
            <a:r>
              <a:rPr lang="en-US" b="1">
                <a:solidFill>
                  <a:srgbClr val="504C49"/>
                </a:solidFill>
                <a:latin typeface="Platypi Medium"/>
                <a:ea typeface="Platypi Medium"/>
                <a:cs typeface="Platypi Medium"/>
              </a:rPr>
              <a:t>Специальные методы</a:t>
            </a:r>
            <a:endParaRPr lang="en-US" b="1"/>
          </a:p>
        </p:txBody>
      </p:sp>
      <p:sp>
        <p:nvSpPr>
          <p:cNvPr id="9" name="Text 6"/>
          <p:cNvSpPr/>
          <p:nvPr/>
        </p:nvSpPr>
        <p:spPr bwMode="auto">
          <a:xfrm>
            <a:off x="6367820" y="4110990"/>
            <a:ext cx="7381161" cy="26229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050"/>
              </a:lnSpc>
              <a:buNone/>
              <a:defRPr/>
            </a:pPr>
            <a:r>
              <a:rPr lang="en-US" sz="125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Опираются на особенности содержания математики и взаимодействия учителя и ученика.</a:t>
            </a:r>
            <a:endParaRPr lang="en-US" sz="1250"/>
          </a:p>
        </p:txBody>
      </p:sp>
      <p:sp>
        <p:nvSpPr>
          <p:cNvPr id="10" name="Shape 7"/>
          <p:cNvSpPr/>
          <p:nvPr/>
        </p:nvSpPr>
        <p:spPr bwMode="auto">
          <a:xfrm>
            <a:off x="6203871" y="4701183"/>
            <a:ext cx="7709059" cy="1207056"/>
          </a:xfrm>
          <a:prstGeom prst="roundRect">
            <a:avLst>
              <a:gd name="adj" fmla="val 2038"/>
            </a:avLst>
          </a:prstGeom>
          <a:solidFill>
            <a:srgbClr val="F9F7F7"/>
          </a:solidFill>
          <a:ln/>
        </p:spPr>
      </p:sp>
      <p:sp>
        <p:nvSpPr>
          <p:cNvPr id="11" name="Text 8"/>
          <p:cNvSpPr/>
          <p:nvPr/>
        </p:nvSpPr>
        <p:spPr bwMode="auto">
          <a:xfrm>
            <a:off x="6367820" y="4865132"/>
            <a:ext cx="2049899" cy="2562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000"/>
              </a:lnSpc>
              <a:buNone/>
              <a:defRPr/>
            </a:pPr>
            <a:r>
              <a:rPr lang="en-US" b="1">
                <a:solidFill>
                  <a:srgbClr val="504C49"/>
                </a:solidFill>
                <a:latin typeface="Platypi Medium"/>
                <a:ea typeface="Platypi Medium"/>
                <a:cs typeface="Platypi Medium"/>
              </a:rPr>
              <a:t>Взаимодействие</a:t>
            </a:r>
            <a:endParaRPr lang="en-US" b="1"/>
          </a:p>
        </p:txBody>
      </p:sp>
      <p:sp>
        <p:nvSpPr>
          <p:cNvPr id="12" name="Text 9"/>
          <p:cNvSpPr/>
          <p:nvPr/>
        </p:nvSpPr>
        <p:spPr bwMode="auto">
          <a:xfrm>
            <a:off x="6367820" y="5219700"/>
            <a:ext cx="7381161" cy="52458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050"/>
              </a:lnSpc>
              <a:buNone/>
              <a:defRPr/>
            </a:pPr>
            <a:r>
              <a:rPr lang="en-US" sz="125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Методы взаимодействия включают репродукцию, эвристику и исследование для поддержки учебного процесса.</a:t>
            </a:r>
            <a:endParaRPr lang="en-US" sz="1250"/>
          </a:p>
        </p:txBody>
      </p:sp>
      <p:sp>
        <p:nvSpPr>
          <p:cNvPr id="13" name="Shape 10"/>
          <p:cNvSpPr/>
          <p:nvPr/>
        </p:nvSpPr>
        <p:spPr bwMode="auto">
          <a:xfrm>
            <a:off x="6203871" y="6072188"/>
            <a:ext cx="7709059" cy="1207056"/>
          </a:xfrm>
          <a:prstGeom prst="roundRect">
            <a:avLst>
              <a:gd name="adj" fmla="val 2038"/>
            </a:avLst>
          </a:prstGeom>
          <a:solidFill>
            <a:srgbClr val="F9F7F7"/>
          </a:solidFill>
          <a:ln/>
        </p:spPr>
      </p:sp>
      <p:sp>
        <p:nvSpPr>
          <p:cNvPr id="14" name="Text 11"/>
          <p:cNvSpPr/>
          <p:nvPr/>
        </p:nvSpPr>
        <p:spPr bwMode="auto">
          <a:xfrm>
            <a:off x="6367820" y="6236137"/>
            <a:ext cx="3256836" cy="2562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000"/>
              </a:lnSpc>
              <a:buNone/>
              <a:defRPr/>
            </a:pPr>
            <a:r>
              <a:rPr lang="en-US" b="1">
                <a:solidFill>
                  <a:srgbClr val="504C49"/>
                </a:solidFill>
                <a:latin typeface="Platypi Medium"/>
                <a:ea typeface="Platypi Medium"/>
                <a:cs typeface="Platypi Medium"/>
              </a:rPr>
              <a:t>Логико-математические методы</a:t>
            </a:r>
            <a:endParaRPr lang="en-US" b="1"/>
          </a:p>
        </p:txBody>
      </p:sp>
      <p:sp>
        <p:nvSpPr>
          <p:cNvPr id="15" name="Text 12"/>
          <p:cNvSpPr/>
          <p:nvPr/>
        </p:nvSpPr>
        <p:spPr bwMode="auto">
          <a:xfrm>
            <a:off x="6367820" y="6590705"/>
            <a:ext cx="7381161" cy="52458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050"/>
              </a:lnSpc>
              <a:buNone/>
              <a:defRPr/>
            </a:pPr>
            <a:r>
              <a:rPr lang="en-US" sz="125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Использование индукции, дедукции и обобщения для освоения и доказательства математических утверждений.</a:t>
            </a:r>
            <a:endParaRPr lang="en-US" sz="1250"/>
          </a:p>
        </p:txBody>
      </p:sp>
      <p:grpSp>
        <p:nvGrpSpPr>
          <p:cNvPr id="16" name="Group 4"/>
          <p:cNvGrpSpPr>
            <a:grpSpLocks noChangeAspect="1"/>
          </p:cNvGrpSpPr>
          <p:nvPr/>
        </p:nvGrpSpPr>
        <p:grpSpPr bwMode="auto">
          <a:xfrm>
            <a:off x="245723" y="1569244"/>
            <a:ext cx="5658774" cy="3948353"/>
            <a:chOff x="2209" y="1895"/>
            <a:chExt cx="6559" cy="3522"/>
          </a:xfrm>
          <a:noFill/>
        </p:grpSpPr>
        <p:sp>
          <p:nvSpPr>
            <p:cNvPr id="17" name="AutoShape 5"/>
            <p:cNvSpPr>
              <a:spLocks noChangeArrowheads="1" noChangeAspect="1"/>
            </p:cNvSpPr>
            <p:nvPr/>
          </p:nvSpPr>
          <p:spPr bwMode="auto">
            <a:xfrm>
              <a:off x="2209" y="1895"/>
              <a:ext cx="6212" cy="320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1pPr>
              <a:lvl2pPr marL="4572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2pPr>
              <a:lvl3pPr marL="9144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3pPr>
              <a:lvl4pPr marL="13716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4pPr>
              <a:lvl5pPr marL="18288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5pPr>
              <a:lvl6pPr marL="2286000" algn="l" defTabSz="914400"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6pPr>
              <a:lvl7pPr marL="2743200" algn="l" defTabSz="914400"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7pPr>
              <a:lvl8pPr marL="3200400" algn="l" defTabSz="914400"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8pPr>
              <a:lvl9pPr marL="3657600" algn="l" defTabSz="914400"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/>
            </a:p>
          </p:txBody>
        </p:sp>
        <p:sp>
          <p:nvSpPr>
            <p:cNvPr id="18" name="Rectangle 6"/>
            <p:cNvSpPr>
              <a:spLocks noChangeArrowheads="1"/>
            </p:cNvSpPr>
            <p:nvPr/>
          </p:nvSpPr>
          <p:spPr bwMode="auto">
            <a:xfrm>
              <a:off x="4110" y="2211"/>
              <a:ext cx="3670" cy="697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1pPr>
              <a:lvl2pPr marL="4572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2pPr>
              <a:lvl3pPr marL="9144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3pPr>
              <a:lvl4pPr marL="13716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4pPr>
              <a:lvl5pPr marL="18288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5pPr>
              <a:lvl6pPr marL="2286000" algn="l" defTabSz="914400"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6pPr>
              <a:lvl7pPr marL="2743200" algn="l" defTabSz="914400"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7pPr>
              <a:lvl8pPr marL="3200400" algn="l" defTabSz="914400"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8pPr>
              <a:lvl9pPr marL="3657600" algn="l" defTabSz="914400"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ru-RU" sz="1100">
                <a:cs typeface="Times New Roman"/>
              </a:endParaRPr>
            </a:p>
            <a:p>
              <a:pPr algn="ctr">
                <a:defRPr/>
              </a:pPr>
              <a:r>
                <a:rPr lang="en-US" b="1">
                  <a:cs typeface="Times New Roman"/>
                </a:rPr>
                <a:t>МЕТОДЫ ОБУЧЕНИЯ МАТЕМАТИКЕ</a:t>
              </a:r>
              <a:endParaRPr lang="en-US" sz="3200" b="1"/>
            </a:p>
          </p:txBody>
        </p:sp>
        <p:sp>
          <p:nvSpPr>
            <p:cNvPr id="19" name="Rectangle 7"/>
            <p:cNvSpPr>
              <a:spLocks noChangeArrowheads="1"/>
            </p:cNvSpPr>
            <p:nvPr/>
          </p:nvSpPr>
          <p:spPr bwMode="auto">
            <a:xfrm>
              <a:off x="2980" y="3466"/>
              <a:ext cx="2259" cy="557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1pPr>
              <a:lvl2pPr marL="4572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2pPr>
              <a:lvl3pPr marL="9144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3pPr>
              <a:lvl4pPr marL="13716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4pPr>
              <a:lvl5pPr marL="18288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5pPr>
              <a:lvl6pPr marL="2286000" algn="l" defTabSz="914400"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6pPr>
              <a:lvl7pPr marL="2743200" algn="l" defTabSz="914400"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7pPr>
              <a:lvl8pPr marL="3200400" algn="l" defTabSz="914400"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8pPr>
              <a:lvl9pPr marL="3657600" algn="l" defTabSz="914400"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ru-RU" sz="1100">
                <a:cs typeface="Times New Roman"/>
              </a:endParaRPr>
            </a:p>
            <a:p>
              <a:pPr algn="ctr">
                <a:defRPr/>
              </a:pPr>
              <a:r>
                <a:rPr lang="en-US" sz="1100" b="1">
                  <a:cs typeface="Times New Roman"/>
                </a:rPr>
                <a:t>ТРАДИЦИОННЫЕ</a:t>
              </a:r>
              <a:endParaRPr lang="en-US" b="1"/>
            </a:p>
          </p:txBody>
        </p:sp>
        <p:sp>
          <p:nvSpPr>
            <p:cNvPr id="20" name="Rectangle 8"/>
            <p:cNvSpPr>
              <a:spLocks noChangeArrowheads="1"/>
            </p:cNvSpPr>
            <p:nvPr/>
          </p:nvSpPr>
          <p:spPr bwMode="auto">
            <a:xfrm>
              <a:off x="6027" y="3466"/>
              <a:ext cx="2741" cy="557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1pPr>
              <a:lvl2pPr marL="4572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2pPr>
              <a:lvl3pPr marL="9144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3pPr>
              <a:lvl4pPr marL="13716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4pPr>
              <a:lvl5pPr marL="18288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5pPr>
              <a:lvl6pPr marL="2286000" algn="l" defTabSz="914400"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6pPr>
              <a:lvl7pPr marL="2743200" algn="l" defTabSz="914400"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7pPr>
              <a:lvl8pPr marL="3200400" algn="l" defTabSz="914400"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8pPr>
              <a:lvl9pPr marL="3657600" algn="l" defTabSz="914400"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ru-RU" sz="1100">
                <a:cs typeface="Times New Roman"/>
              </a:endParaRPr>
            </a:p>
            <a:p>
              <a:pPr algn="ctr">
                <a:defRPr/>
              </a:pPr>
              <a:r>
                <a:rPr lang="en-US" sz="1100" b="1">
                  <a:cs typeface="Times New Roman"/>
                </a:rPr>
                <a:t>НЕТРАДИЦИОННЫЕ</a:t>
              </a:r>
              <a:endParaRPr lang="en-US" b="1"/>
            </a:p>
          </p:txBody>
        </p:sp>
        <p:sp>
          <p:nvSpPr>
            <p:cNvPr id="21" name="Rectangle 9"/>
            <p:cNvSpPr>
              <a:spLocks noChangeArrowheads="1"/>
            </p:cNvSpPr>
            <p:nvPr/>
          </p:nvSpPr>
          <p:spPr bwMode="auto">
            <a:xfrm>
              <a:off x="2555" y="4999"/>
              <a:ext cx="1554" cy="417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1pPr>
              <a:lvl2pPr marL="4572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2pPr>
              <a:lvl3pPr marL="9144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3pPr>
              <a:lvl4pPr marL="13716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4pPr>
              <a:lvl5pPr marL="18288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5pPr>
              <a:lvl6pPr marL="2286000" algn="l" defTabSz="914400"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6pPr>
              <a:lvl7pPr marL="2743200" algn="l" defTabSz="914400"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7pPr>
              <a:lvl8pPr marL="3200400" algn="l" defTabSz="914400"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8pPr>
              <a:lvl9pPr marL="3657600" algn="l" defTabSz="914400"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ru-RU" sz="1100">
                <a:cs typeface="Times New Roman"/>
              </a:endParaRPr>
            </a:p>
            <a:p>
              <a:pPr algn="ctr">
                <a:defRPr/>
              </a:pPr>
              <a:r>
                <a:rPr lang="en-US" sz="1400" b="1">
                  <a:cs typeface="Times New Roman"/>
                </a:rPr>
                <a:t>общие</a:t>
              </a:r>
              <a:endParaRPr lang="en-US" sz="1400" b="1"/>
            </a:p>
          </p:txBody>
        </p:sp>
        <p:sp>
          <p:nvSpPr>
            <p:cNvPr id="22" name="Rectangle 10"/>
            <p:cNvSpPr>
              <a:spLocks noChangeArrowheads="1"/>
            </p:cNvSpPr>
            <p:nvPr/>
          </p:nvSpPr>
          <p:spPr bwMode="auto">
            <a:xfrm>
              <a:off x="4427" y="4790"/>
              <a:ext cx="2011" cy="627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1pPr>
              <a:lvl2pPr marL="4572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2pPr>
              <a:lvl3pPr marL="9144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3pPr>
              <a:lvl4pPr marL="13716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4pPr>
              <a:lvl5pPr marL="18288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5pPr>
              <a:lvl6pPr marL="2286000" algn="l" defTabSz="914400"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6pPr>
              <a:lvl7pPr marL="2743200" algn="l" defTabSz="914400"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7pPr>
              <a:lvl8pPr marL="3200400" algn="l" defTabSz="914400"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8pPr>
              <a:lvl9pPr marL="3657600" algn="l" defTabSz="914400"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ru-RU" sz="1100">
                <a:cs typeface="Times New Roman"/>
              </a:endParaRPr>
            </a:p>
            <a:p>
              <a:pPr algn="ctr">
                <a:defRPr/>
              </a:pPr>
              <a:r>
                <a:rPr lang="en-US" sz="1400" b="1">
                  <a:cs typeface="Times New Roman"/>
                </a:rPr>
                <a:t>специальные</a:t>
              </a:r>
              <a:endParaRPr lang="en-US" sz="1400" b="1"/>
            </a:p>
            <a:p>
              <a:pPr algn="ctr">
                <a:defRPr/>
              </a:pPr>
              <a:r>
                <a:rPr lang="en-US" sz="1400" b="1">
                  <a:cs typeface="Times New Roman"/>
                </a:rPr>
                <a:t>(частные)</a:t>
              </a:r>
              <a:endParaRPr lang="en-US" sz="1400" b="1"/>
            </a:p>
          </p:txBody>
        </p:sp>
        <p:sp>
          <p:nvSpPr>
            <p:cNvPr id="23" name="Line 11"/>
            <p:cNvSpPr>
              <a:spLocks noChangeShapeType="1"/>
            </p:cNvSpPr>
            <p:nvPr/>
          </p:nvSpPr>
          <p:spPr bwMode="auto">
            <a:xfrm flipH="1">
              <a:off x="4110" y="2908"/>
              <a:ext cx="1835" cy="558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>
              <a:defPPr>
                <a:defRPr lang="ru-RU"/>
              </a:defPPr>
              <a:lvl1pPr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1pPr>
              <a:lvl2pPr marL="4572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2pPr>
              <a:lvl3pPr marL="9144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3pPr>
              <a:lvl4pPr marL="13716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4pPr>
              <a:lvl5pPr marL="18288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5pPr>
              <a:lvl6pPr marL="2286000" algn="l" defTabSz="914400"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6pPr>
              <a:lvl7pPr marL="2743200" algn="l" defTabSz="914400"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7pPr>
              <a:lvl8pPr marL="3200400" algn="l" defTabSz="914400"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8pPr>
              <a:lvl9pPr marL="3657600" algn="l" defTabSz="914400"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/>
            </a:p>
          </p:txBody>
        </p:sp>
        <p:sp>
          <p:nvSpPr>
            <p:cNvPr id="24" name="Line 12"/>
            <p:cNvSpPr>
              <a:spLocks noChangeShapeType="1"/>
            </p:cNvSpPr>
            <p:nvPr/>
          </p:nvSpPr>
          <p:spPr bwMode="auto">
            <a:xfrm>
              <a:off x="5945" y="2908"/>
              <a:ext cx="1694" cy="558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>
              <a:defPPr>
                <a:defRPr lang="ru-RU"/>
              </a:defPPr>
              <a:lvl1pPr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1pPr>
              <a:lvl2pPr marL="4572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2pPr>
              <a:lvl3pPr marL="9144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3pPr>
              <a:lvl4pPr marL="13716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4pPr>
              <a:lvl5pPr marL="18288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5pPr>
              <a:lvl6pPr marL="2286000" algn="l" defTabSz="914400"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6pPr>
              <a:lvl7pPr marL="2743200" algn="l" defTabSz="914400"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7pPr>
              <a:lvl8pPr marL="3200400" algn="l" defTabSz="914400"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8pPr>
              <a:lvl9pPr marL="3657600" algn="l" defTabSz="914400"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/>
            </a:p>
          </p:txBody>
        </p:sp>
        <p:sp>
          <p:nvSpPr>
            <p:cNvPr id="25" name="Line 13"/>
            <p:cNvSpPr>
              <a:spLocks noChangeShapeType="1"/>
            </p:cNvSpPr>
            <p:nvPr/>
          </p:nvSpPr>
          <p:spPr bwMode="auto">
            <a:xfrm flipH="1">
              <a:off x="3262" y="4023"/>
              <a:ext cx="988" cy="976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>
              <a:defPPr>
                <a:defRPr lang="ru-RU"/>
              </a:defPPr>
              <a:lvl1pPr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1pPr>
              <a:lvl2pPr marL="4572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2pPr>
              <a:lvl3pPr marL="9144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3pPr>
              <a:lvl4pPr marL="13716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4pPr>
              <a:lvl5pPr marL="18288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5pPr>
              <a:lvl6pPr marL="2286000" algn="l" defTabSz="914400"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6pPr>
              <a:lvl7pPr marL="2743200" algn="l" defTabSz="914400"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7pPr>
              <a:lvl8pPr marL="3200400" algn="l" defTabSz="914400"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8pPr>
              <a:lvl9pPr marL="3657600" algn="l" defTabSz="914400"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/>
            </a:p>
          </p:txBody>
        </p:sp>
        <p:sp>
          <p:nvSpPr>
            <p:cNvPr id="26" name="Line 14"/>
            <p:cNvSpPr>
              <a:spLocks noChangeShapeType="1"/>
            </p:cNvSpPr>
            <p:nvPr/>
          </p:nvSpPr>
          <p:spPr bwMode="auto">
            <a:xfrm>
              <a:off x="4250" y="4023"/>
              <a:ext cx="1065" cy="767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>
              <a:defPPr>
                <a:defRPr lang="ru-RU"/>
              </a:defPPr>
              <a:lvl1pPr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1pPr>
              <a:lvl2pPr marL="4572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2pPr>
              <a:lvl3pPr marL="9144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3pPr>
              <a:lvl4pPr marL="13716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4pPr>
              <a:lvl5pPr marL="1828800" algn="l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5pPr>
              <a:lvl6pPr marL="2286000" algn="l" defTabSz="914400"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6pPr>
              <a:lvl7pPr marL="2743200" algn="l" defTabSz="914400"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7pPr>
              <a:lvl8pPr marL="3200400" algn="l" defTabSz="914400"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8pPr>
              <a:lvl9pPr marL="3657600" algn="l" defTabSz="914400">
                <a:defRPr>
                  <a:solidFill>
                    <a:schemeClr val="tx1"/>
                  </a:solidFill>
                  <a:latin typeface="Times New Roman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Slide 4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 bwMode="auto">
          <a:xfrm>
            <a:off x="793790" y="1995726"/>
            <a:ext cx="12323445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550"/>
              </a:lnSpc>
              <a:buNone/>
              <a:defRPr/>
            </a:pPr>
            <a:r>
              <a:rPr lang="en-US" sz="445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Специальные методы обучения математике</a:t>
            </a:r>
            <a:endParaRPr lang="en-US" sz="4450"/>
          </a:p>
        </p:txBody>
      </p:sp>
      <p:sp>
        <p:nvSpPr>
          <p:cNvPr id="3" name="Text 1"/>
          <p:cNvSpPr/>
          <p:nvPr/>
        </p:nvSpPr>
        <p:spPr bwMode="auto">
          <a:xfrm>
            <a:off x="793790" y="3271480"/>
            <a:ext cx="4086820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  <a:defRPr/>
            </a:pPr>
            <a:r>
              <a:rPr lang="en-US" sz="22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Математическое содержание</a:t>
            </a:r>
            <a:endParaRPr lang="en-US" sz="2200"/>
          </a:p>
        </p:txBody>
      </p:sp>
      <p:sp>
        <p:nvSpPr>
          <p:cNvPr id="4" name="Text 2"/>
          <p:cNvSpPr/>
          <p:nvPr/>
        </p:nvSpPr>
        <p:spPr bwMode="auto">
          <a:xfrm>
            <a:off x="793790" y="3852624"/>
            <a:ext cx="6244709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850"/>
              </a:lnSpc>
              <a:buSzPct val="100000"/>
              <a:buChar char="•"/>
              <a:defRPr/>
            </a:pPr>
            <a:r>
              <a:rPr lang="en-US" sz="175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Индукция</a:t>
            </a:r>
            <a:endParaRPr lang="en-US" sz="1750"/>
          </a:p>
        </p:txBody>
      </p:sp>
      <p:sp>
        <p:nvSpPr>
          <p:cNvPr id="5" name="Text 3"/>
          <p:cNvSpPr/>
          <p:nvPr/>
        </p:nvSpPr>
        <p:spPr bwMode="auto">
          <a:xfrm>
            <a:off x="793790" y="4294823"/>
            <a:ext cx="6244709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850"/>
              </a:lnSpc>
              <a:buSzPct val="100000"/>
              <a:buChar char="•"/>
              <a:defRPr/>
            </a:pPr>
            <a:r>
              <a:rPr lang="en-US" sz="175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Дедукция</a:t>
            </a:r>
            <a:endParaRPr lang="en-US" sz="1750"/>
          </a:p>
        </p:txBody>
      </p:sp>
      <p:sp>
        <p:nvSpPr>
          <p:cNvPr id="6" name="Text 4"/>
          <p:cNvSpPr/>
          <p:nvPr/>
        </p:nvSpPr>
        <p:spPr bwMode="auto">
          <a:xfrm>
            <a:off x="793790" y="4737020"/>
            <a:ext cx="6244709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850"/>
              </a:lnSpc>
              <a:buSzPct val="100000"/>
              <a:buChar char="•"/>
              <a:defRPr/>
            </a:pPr>
            <a:r>
              <a:rPr lang="en-US" sz="175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Обобщение</a:t>
            </a:r>
            <a:endParaRPr lang="en-US" sz="1750"/>
          </a:p>
        </p:txBody>
      </p:sp>
      <p:sp>
        <p:nvSpPr>
          <p:cNvPr id="7" name="Text 5"/>
          <p:cNvSpPr/>
          <p:nvPr/>
        </p:nvSpPr>
        <p:spPr bwMode="auto">
          <a:xfrm>
            <a:off x="793790" y="5303996"/>
            <a:ext cx="6244709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  <a:defRPr/>
            </a:pPr>
            <a:r>
              <a:rPr lang="en-US" sz="175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Эти логические процессы лежат в основе развития математических понятий и доказательств.</a:t>
            </a:r>
            <a:endParaRPr lang="en-US" sz="1750"/>
          </a:p>
        </p:txBody>
      </p:sp>
      <p:sp>
        <p:nvSpPr>
          <p:cNvPr id="8" name="Text 6"/>
          <p:cNvSpPr/>
          <p:nvPr/>
        </p:nvSpPr>
        <p:spPr bwMode="auto">
          <a:xfrm>
            <a:off x="7599521" y="3271480"/>
            <a:ext cx="4955024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  <a:defRPr/>
            </a:pPr>
            <a:r>
              <a:rPr lang="en-US" sz="22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Взаимодействие учителя и ученика</a:t>
            </a:r>
            <a:endParaRPr lang="en-US" sz="2200"/>
          </a:p>
        </p:txBody>
      </p:sp>
      <p:sp>
        <p:nvSpPr>
          <p:cNvPr id="9" name="Text 7"/>
          <p:cNvSpPr/>
          <p:nvPr/>
        </p:nvSpPr>
        <p:spPr bwMode="auto">
          <a:xfrm>
            <a:off x="7599521" y="3852624"/>
            <a:ext cx="6244709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850"/>
              </a:lnSpc>
              <a:buSzPct val="100000"/>
              <a:buChar char="•"/>
              <a:defRPr/>
            </a:pPr>
            <a:r>
              <a:rPr lang="en-US" sz="175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Репродукция</a:t>
            </a:r>
            <a:endParaRPr lang="en-US" sz="1750"/>
          </a:p>
        </p:txBody>
      </p:sp>
      <p:sp>
        <p:nvSpPr>
          <p:cNvPr id="10" name="Text 8"/>
          <p:cNvSpPr/>
          <p:nvPr/>
        </p:nvSpPr>
        <p:spPr bwMode="auto">
          <a:xfrm>
            <a:off x="7599521" y="4294823"/>
            <a:ext cx="6244709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850"/>
              </a:lnSpc>
              <a:buSzPct val="100000"/>
              <a:buChar char="•"/>
              <a:defRPr/>
            </a:pPr>
            <a:r>
              <a:rPr lang="en-US" sz="175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Эвристика</a:t>
            </a:r>
            <a:endParaRPr lang="en-US" sz="1750"/>
          </a:p>
        </p:txBody>
      </p:sp>
      <p:sp>
        <p:nvSpPr>
          <p:cNvPr id="11" name="Text 9"/>
          <p:cNvSpPr/>
          <p:nvPr/>
        </p:nvSpPr>
        <p:spPr bwMode="auto">
          <a:xfrm>
            <a:off x="7599521" y="4737020"/>
            <a:ext cx="6244709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l">
              <a:lnSpc>
                <a:spcPts val="2850"/>
              </a:lnSpc>
              <a:buSzPct val="100000"/>
              <a:buChar char="•"/>
              <a:defRPr/>
            </a:pPr>
            <a:r>
              <a:rPr lang="en-US" sz="175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Исследование</a:t>
            </a:r>
            <a:endParaRPr lang="en-US" sz="1750"/>
          </a:p>
        </p:txBody>
      </p:sp>
      <p:sp>
        <p:nvSpPr>
          <p:cNvPr id="12" name="Text 10"/>
          <p:cNvSpPr/>
          <p:nvPr/>
        </p:nvSpPr>
        <p:spPr bwMode="auto">
          <a:xfrm>
            <a:off x="7599521" y="5303996"/>
            <a:ext cx="6244709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  <a:defRPr/>
            </a:pPr>
            <a:r>
              <a:rPr lang="en-US" sz="175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Эти способы помогают построить эффективный диалог и стимулировать самостоятельное мышление учащихся.</a:t>
            </a:r>
            <a:endParaRPr lang="en-US" sz="175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Slide 5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 bwMode="auto">
          <a:xfrm>
            <a:off x="6280190" y="933807"/>
            <a:ext cx="7556421" cy="212633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5550"/>
              </a:lnSpc>
              <a:buNone/>
              <a:defRPr/>
            </a:pPr>
            <a:r>
              <a:rPr lang="en-US" sz="445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Математическая индукция: метод доказательства</a:t>
            </a:r>
            <a:endParaRPr lang="en-US" sz="4450"/>
          </a:p>
        </p:txBody>
      </p:sp>
      <p:sp>
        <p:nvSpPr>
          <p:cNvPr id="4" name="Shape 1"/>
          <p:cNvSpPr/>
          <p:nvPr/>
        </p:nvSpPr>
        <p:spPr bwMode="auto">
          <a:xfrm>
            <a:off x="6280190" y="3655457"/>
            <a:ext cx="510302" cy="510302"/>
          </a:xfrm>
          <a:prstGeom prst="roundRect">
            <a:avLst>
              <a:gd name="adj" fmla="val 6667"/>
            </a:avLst>
          </a:prstGeom>
          <a:solidFill>
            <a:srgbClr val="F9F7F7"/>
          </a:solidFill>
          <a:ln/>
        </p:spPr>
      </p:sp>
      <p:sp>
        <p:nvSpPr>
          <p:cNvPr id="5" name="Text 2"/>
          <p:cNvSpPr/>
          <p:nvPr/>
        </p:nvSpPr>
        <p:spPr bwMode="auto">
          <a:xfrm>
            <a:off x="6365260" y="3697962"/>
            <a:ext cx="340162" cy="42529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50"/>
              </a:lnSpc>
              <a:buNone/>
              <a:defRPr/>
            </a:pPr>
            <a:r>
              <a:rPr lang="en-US" sz="2650">
                <a:solidFill>
                  <a:srgbClr val="504C49"/>
                </a:solidFill>
                <a:latin typeface="Platypi Medium"/>
                <a:ea typeface="Platypi Medium"/>
                <a:cs typeface="Platypi Medium"/>
              </a:rPr>
              <a:t>1</a:t>
            </a:r>
            <a:endParaRPr lang="en-US" sz="2650"/>
          </a:p>
        </p:txBody>
      </p:sp>
      <p:sp>
        <p:nvSpPr>
          <p:cNvPr id="6" name="Text 3"/>
          <p:cNvSpPr/>
          <p:nvPr/>
        </p:nvSpPr>
        <p:spPr bwMode="auto">
          <a:xfrm>
            <a:off x="7017306" y="3655457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  <a:defRPr/>
            </a:pPr>
            <a:r>
              <a:rPr lang="en-US" sz="2200" b="1" u="sng">
                <a:solidFill>
                  <a:srgbClr val="504C49"/>
                </a:solidFill>
                <a:latin typeface="Platypi Medium"/>
                <a:ea typeface="Platypi Medium"/>
                <a:cs typeface="Platypi Medium"/>
              </a:rPr>
              <a:t>База индукции</a:t>
            </a:r>
            <a:endParaRPr lang="en-US" sz="2200" b="1" u="sng"/>
          </a:p>
        </p:txBody>
      </p:sp>
      <p:sp>
        <p:nvSpPr>
          <p:cNvPr id="7" name="Text 4"/>
          <p:cNvSpPr/>
          <p:nvPr/>
        </p:nvSpPr>
        <p:spPr bwMode="auto">
          <a:xfrm>
            <a:off x="7017306" y="4145875"/>
            <a:ext cx="2927747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  <a:defRPr/>
            </a:pPr>
            <a:r>
              <a:rPr lang="en-US" sz="175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Проверка утверждения для первого натурального числа, обычно 1.</a:t>
            </a:r>
            <a:endParaRPr lang="en-US" sz="1750"/>
          </a:p>
        </p:txBody>
      </p:sp>
      <p:sp>
        <p:nvSpPr>
          <p:cNvPr id="8" name="Shape 5"/>
          <p:cNvSpPr/>
          <p:nvPr/>
        </p:nvSpPr>
        <p:spPr bwMode="auto">
          <a:xfrm>
            <a:off x="10171867" y="3655457"/>
            <a:ext cx="510302" cy="510302"/>
          </a:xfrm>
          <a:prstGeom prst="roundRect">
            <a:avLst>
              <a:gd name="adj" fmla="val 6667"/>
            </a:avLst>
          </a:prstGeom>
          <a:solidFill>
            <a:srgbClr val="F9F7F7"/>
          </a:solidFill>
          <a:ln/>
        </p:spPr>
      </p:sp>
      <p:sp>
        <p:nvSpPr>
          <p:cNvPr id="9" name="Text 6"/>
          <p:cNvSpPr/>
          <p:nvPr/>
        </p:nvSpPr>
        <p:spPr bwMode="auto">
          <a:xfrm>
            <a:off x="10256937" y="3697962"/>
            <a:ext cx="340162" cy="42529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50"/>
              </a:lnSpc>
              <a:buNone/>
              <a:defRPr/>
            </a:pPr>
            <a:r>
              <a:rPr lang="en-US" sz="2650">
                <a:solidFill>
                  <a:srgbClr val="504C49"/>
                </a:solidFill>
                <a:latin typeface="Platypi Medium"/>
                <a:ea typeface="Platypi Medium"/>
                <a:cs typeface="Platypi Medium"/>
              </a:rPr>
              <a:t>2</a:t>
            </a:r>
            <a:endParaRPr lang="en-US" sz="2650"/>
          </a:p>
        </p:txBody>
      </p:sp>
      <p:sp>
        <p:nvSpPr>
          <p:cNvPr id="10" name="Text 7"/>
          <p:cNvSpPr/>
          <p:nvPr/>
        </p:nvSpPr>
        <p:spPr bwMode="auto">
          <a:xfrm>
            <a:off x="10908982" y="3655457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  <a:defRPr/>
            </a:pPr>
            <a:r>
              <a:rPr lang="en-US" sz="2200" u="sng">
                <a:solidFill>
                  <a:srgbClr val="504C49"/>
                </a:solidFill>
                <a:latin typeface="Platypi Medium"/>
                <a:ea typeface="Platypi Medium"/>
                <a:cs typeface="Platypi Medium"/>
              </a:rPr>
              <a:t>Шаг индукции</a:t>
            </a:r>
            <a:endParaRPr lang="en-US" sz="2200" u="sng"/>
          </a:p>
        </p:txBody>
      </p:sp>
      <p:sp>
        <p:nvSpPr>
          <p:cNvPr id="11" name="Text 8"/>
          <p:cNvSpPr/>
          <p:nvPr/>
        </p:nvSpPr>
        <p:spPr bwMode="auto">
          <a:xfrm>
            <a:off x="10908982" y="4145875"/>
            <a:ext cx="2927747" cy="145161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  <a:defRPr/>
            </a:pPr>
            <a:r>
              <a:rPr lang="en-US" sz="175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Доказательство, что если утверждение верно для числа n, то оно верно и для n+1.</a:t>
            </a:r>
            <a:endParaRPr lang="en-US" sz="1750"/>
          </a:p>
        </p:txBody>
      </p:sp>
      <p:sp>
        <p:nvSpPr>
          <p:cNvPr id="12" name="Shape 9"/>
          <p:cNvSpPr/>
          <p:nvPr/>
        </p:nvSpPr>
        <p:spPr bwMode="auto">
          <a:xfrm>
            <a:off x="6280190" y="6079450"/>
            <a:ext cx="510302" cy="510302"/>
          </a:xfrm>
          <a:prstGeom prst="roundRect">
            <a:avLst>
              <a:gd name="adj" fmla="val 6667"/>
            </a:avLst>
          </a:prstGeom>
          <a:solidFill>
            <a:srgbClr val="F9F7F7"/>
          </a:solidFill>
          <a:ln/>
        </p:spPr>
      </p:sp>
      <p:sp>
        <p:nvSpPr>
          <p:cNvPr id="13" name="Text 10"/>
          <p:cNvSpPr/>
          <p:nvPr/>
        </p:nvSpPr>
        <p:spPr bwMode="auto">
          <a:xfrm>
            <a:off x="6365260" y="6121956"/>
            <a:ext cx="340162" cy="42529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50"/>
              </a:lnSpc>
              <a:buNone/>
              <a:defRPr/>
            </a:pPr>
            <a:r>
              <a:rPr lang="en-US" sz="2650">
                <a:solidFill>
                  <a:srgbClr val="504C49"/>
                </a:solidFill>
                <a:latin typeface="Platypi Medium"/>
                <a:ea typeface="Platypi Medium"/>
                <a:cs typeface="Platypi Medium"/>
              </a:rPr>
              <a:t>3</a:t>
            </a:r>
            <a:endParaRPr lang="en-US" sz="2650"/>
          </a:p>
        </p:txBody>
      </p:sp>
      <p:sp>
        <p:nvSpPr>
          <p:cNvPr id="14" name="Text 11"/>
          <p:cNvSpPr/>
          <p:nvPr/>
        </p:nvSpPr>
        <p:spPr bwMode="auto">
          <a:xfrm>
            <a:off x="7017306" y="6079450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  <a:defRPr/>
            </a:pPr>
            <a:r>
              <a:rPr lang="en-US" sz="2200" b="1">
                <a:solidFill>
                  <a:srgbClr val="504C49"/>
                </a:solidFill>
                <a:latin typeface="Platypi Medium"/>
                <a:ea typeface="Platypi Medium"/>
                <a:cs typeface="Platypi Medium"/>
              </a:rPr>
              <a:t>Значение метода</a:t>
            </a:r>
            <a:endParaRPr lang="en-US" sz="2200" b="1"/>
          </a:p>
        </p:txBody>
      </p:sp>
      <p:sp>
        <p:nvSpPr>
          <p:cNvPr id="15" name="Text 12"/>
          <p:cNvSpPr/>
          <p:nvPr/>
        </p:nvSpPr>
        <p:spPr bwMode="auto">
          <a:xfrm>
            <a:off x="7017306" y="6569869"/>
            <a:ext cx="6819305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  <a:defRPr/>
            </a:pPr>
            <a:r>
              <a:rPr lang="en-US" sz="175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Обеспечивает строгую проверку истинности утверждений для бесконечного множества натуральных чисел.</a:t>
            </a:r>
            <a:endParaRPr lang="en-US" sz="175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0256" y="0"/>
            <a:ext cx="13947536" cy="877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/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2800" b="1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Задача:</a:t>
            </a:r>
            <a:r>
              <a:rPr lang="ru-RU" sz="2800" b="0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 Доказать, что для любого натурального числа </a:t>
            </a:r>
            <a:r>
              <a:rPr lang="ru-RU" sz="2800" b="0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n</a:t>
            </a:r>
            <a:r>
              <a:rPr lang="ru-RU" sz="2800" b="0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, сумма первых </a:t>
            </a:r>
            <a:r>
              <a:rPr lang="ru-RU" sz="2800" b="0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n</a:t>
            </a:r>
            <a:r>
              <a:rPr lang="ru-RU" sz="2800" b="0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 нечетных чисел </a:t>
            </a:r>
            <a:endParaRPr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2800" b="0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равна </a:t>
            </a:r>
            <a:r>
              <a:rPr lang="ru-RU" sz="2800" b="0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n</a:t>
            </a:r>
            <a:r>
              <a:rPr lang="ru-RU" sz="2800" b="0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².</a:t>
            </a:r>
            <a:endParaRPr lang="ru-RU" sz="2800" b="0" i="0" u="none" strike="noStrike" cap="none">
              <a:ln>
                <a:noFill/>
              </a:ln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2800" b="0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1 + 3 + 5 + … + (2n - 1) = </a:t>
            </a:r>
            <a:r>
              <a:rPr lang="ru-RU" sz="2800" b="0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n</a:t>
            </a:r>
            <a:r>
              <a:rPr lang="ru-RU" sz="2800" b="0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² для всех </a:t>
            </a:r>
            <a:r>
              <a:rPr lang="ru-RU" sz="2800" b="0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n</a:t>
            </a:r>
            <a:r>
              <a:rPr lang="ru-RU" sz="2800" b="0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 ∈ ℕ</a:t>
            </a:r>
            <a:endParaRPr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>
              <a:solidFill>
                <a:srgbClr val="212529"/>
              </a:solidFill>
              <a:latin typeface="Times New Roman"/>
              <a:cs typeface="Times New Roman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b="0" i="0" u="none" strike="noStrike" cap="none">
              <a:ln>
                <a:noFill/>
              </a:ln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2000" b="1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Решение (с использованием метода математической индукции):</a:t>
            </a:r>
            <a:endParaRPr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2000" b="0" i="0" u="none" strike="noStrike" cap="none">
              <a:ln>
                <a:noFill/>
              </a:ln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457200" marR="0" lvl="0" indent="-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ru-RU" sz="2000" b="1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База индукции (проверка для </a:t>
            </a:r>
            <a:r>
              <a:rPr lang="ru-RU" sz="2000" b="1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n</a:t>
            </a:r>
            <a:r>
              <a:rPr lang="ru-RU" sz="2000" b="1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 = 1):</a:t>
            </a:r>
            <a:endParaRPr/>
          </a:p>
          <a:p>
            <a:pPr marL="457200" marR="0" lvl="0" indent="-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ru-RU" sz="2000" b="1" i="0" u="none" strike="noStrike" cap="none">
              <a:ln>
                <a:noFill/>
              </a:ln>
              <a:solidFill>
                <a:srgbClr val="212529"/>
              </a:solidFill>
              <a:latin typeface="Times New Roman"/>
              <a:ea typeface="Times New Roman"/>
              <a:cs typeface="Times New Roman"/>
            </a:endParaRPr>
          </a:p>
          <a:p>
            <a:pPr marL="457200" indent="-45720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>
                <a:latin typeface="Times New Roman"/>
                <a:cs typeface="Times New Roman"/>
              </a:rPr>
              <a:t>2.    Индукционное </a:t>
            </a:r>
            <a:r>
              <a:rPr lang="ru-RU" sz="2000" b="1">
                <a:latin typeface="Times New Roman"/>
                <a:cs typeface="Times New Roman"/>
              </a:rPr>
              <a:t>предположение (</a:t>
            </a:r>
            <a:r>
              <a:rPr lang="ru-RU" sz="2000" b="1">
                <a:latin typeface="Times New Roman"/>
                <a:cs typeface="Times New Roman"/>
              </a:rPr>
              <a:t>предположение</a:t>
            </a:r>
            <a:r>
              <a:rPr lang="ru-RU" sz="2000" b="1">
                <a:latin typeface="Times New Roman"/>
                <a:cs typeface="Times New Roman"/>
              </a:rPr>
              <a:t> о справедливости для </a:t>
            </a:r>
            <a:r>
              <a:rPr lang="ru-RU" sz="2000" b="1">
                <a:latin typeface="Times New Roman"/>
                <a:cs typeface="Times New Roman"/>
              </a:rPr>
              <a:t>n</a:t>
            </a:r>
            <a:r>
              <a:rPr lang="ru-RU" sz="2000" b="1">
                <a:latin typeface="Times New Roman"/>
                <a:cs typeface="Times New Roman"/>
              </a:rPr>
              <a:t> = </a:t>
            </a:r>
            <a:r>
              <a:rPr lang="ru-RU" sz="2000" b="1">
                <a:latin typeface="Times New Roman"/>
                <a:cs typeface="Times New Roman"/>
              </a:rPr>
              <a:t>k</a:t>
            </a:r>
            <a:r>
              <a:rPr lang="ru-RU" sz="2000" b="1">
                <a:latin typeface="Times New Roman"/>
                <a:cs typeface="Times New Roman"/>
              </a:rPr>
              <a:t>):</a:t>
            </a:r>
            <a:endParaRPr/>
          </a:p>
          <a:p>
            <a:pPr marL="457200" indent="-457200" algn="ctr">
              <a:spcBef>
                <a:spcPts val="0"/>
              </a:spcBef>
              <a:spcAft>
                <a:spcPts val="0"/>
              </a:spcAft>
              <a:defRPr/>
            </a:pPr>
            <a:endParaRPr lang="ru-RU" sz="2000">
              <a:latin typeface="Times New Roman"/>
              <a:cs typeface="Times New Roman"/>
            </a:endParaRPr>
          </a:p>
          <a:p>
            <a:pPr marL="457200" indent="-457200"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>
                <a:latin typeface="Times New Roman"/>
                <a:cs typeface="Times New Roman"/>
              </a:rPr>
              <a:t>1 </a:t>
            </a:r>
            <a:r>
              <a:rPr lang="ru-RU" sz="2000">
                <a:latin typeface="Times New Roman"/>
                <a:cs typeface="Times New Roman"/>
              </a:rPr>
              <a:t>+ 3 + 5 + … + (2k - 1) = </a:t>
            </a:r>
            <a:r>
              <a:rPr lang="ru-RU" sz="2000">
                <a:latin typeface="Times New Roman"/>
                <a:cs typeface="Times New Roman"/>
              </a:rPr>
              <a:t>k</a:t>
            </a:r>
            <a:r>
              <a:rPr lang="ru-RU" sz="2000">
                <a:latin typeface="Times New Roman"/>
                <a:cs typeface="Times New Roman"/>
              </a:rPr>
              <a:t>² </a:t>
            </a:r>
            <a:endParaRPr lang="ru-RU" sz="2000">
              <a:latin typeface="Times New Roman"/>
              <a:cs typeface="Times New Roman"/>
            </a:endParaRPr>
          </a:p>
          <a:p>
            <a:pPr marL="457200" indent="-457200">
              <a:spcBef>
                <a:spcPts val="0"/>
              </a:spcBef>
              <a:spcAft>
                <a:spcPts val="0"/>
              </a:spcAft>
              <a:defRPr/>
            </a:pPr>
            <a:endParaRPr lang="ru-RU" sz="2000">
              <a:latin typeface="Times New Roman"/>
              <a:cs typeface="Times New Roman"/>
            </a:endParaRPr>
          </a:p>
          <a:p>
            <a:pPr marL="457200" indent="-45720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>
                <a:latin typeface="Times New Roman"/>
                <a:cs typeface="Times New Roman"/>
              </a:rPr>
              <a:t>3. </a:t>
            </a:r>
            <a:r>
              <a:rPr lang="ru-RU" sz="2000" b="1">
                <a:latin typeface="Times New Roman"/>
                <a:cs typeface="Times New Roman"/>
              </a:rPr>
              <a:t>   Индукционный </a:t>
            </a:r>
            <a:r>
              <a:rPr lang="ru-RU" sz="2000" b="1">
                <a:latin typeface="Times New Roman"/>
                <a:cs typeface="Times New Roman"/>
              </a:rPr>
              <a:t>переход (доказательство справедливости для </a:t>
            </a:r>
            <a:r>
              <a:rPr lang="ru-RU" sz="2000" b="1">
                <a:latin typeface="Times New Roman"/>
                <a:cs typeface="Times New Roman"/>
              </a:rPr>
              <a:t>n</a:t>
            </a:r>
            <a:r>
              <a:rPr lang="ru-RU" sz="2000" b="1">
                <a:latin typeface="Times New Roman"/>
                <a:cs typeface="Times New Roman"/>
              </a:rPr>
              <a:t> = k+1</a:t>
            </a:r>
            <a:r>
              <a:rPr lang="ru-RU" sz="2000" b="1">
                <a:latin typeface="Times New Roman"/>
                <a:cs typeface="Times New Roman"/>
              </a:rPr>
              <a:t>):</a:t>
            </a:r>
            <a:endParaRPr/>
          </a:p>
          <a:p>
            <a:pPr marL="457200" indent="-457200">
              <a:spcBef>
                <a:spcPts val="0"/>
              </a:spcBef>
              <a:spcAft>
                <a:spcPts val="0"/>
              </a:spcAft>
              <a:defRPr/>
            </a:pPr>
            <a:endParaRPr lang="ru-RU" sz="2000">
              <a:latin typeface="Times New Roman"/>
              <a:cs typeface="Times New Roman"/>
            </a:endParaRPr>
          </a:p>
          <a:p>
            <a:pPr marL="457200" indent="-457200"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>
                <a:latin typeface="Times New Roman"/>
                <a:cs typeface="Times New Roman"/>
              </a:rPr>
              <a:t>1 + 3 + 5 + … + (2(k+1) - 1) = (</a:t>
            </a:r>
            <a:r>
              <a:rPr lang="ru-RU" sz="2000">
                <a:latin typeface="Times New Roman"/>
                <a:cs typeface="Times New Roman"/>
              </a:rPr>
              <a:t>k</a:t>
            </a:r>
            <a:r>
              <a:rPr lang="ru-RU" sz="2000">
                <a:latin typeface="Times New Roman"/>
                <a:cs typeface="Times New Roman"/>
              </a:rPr>
              <a:t> + </a:t>
            </a:r>
            <a:r>
              <a:rPr lang="ru-RU" sz="2000">
                <a:latin typeface="Times New Roman"/>
                <a:cs typeface="Times New Roman"/>
              </a:rPr>
              <a:t>1)²</a:t>
            </a:r>
            <a:endParaRPr/>
          </a:p>
          <a:p>
            <a:pPr marL="457200" indent="-457200" algn="ctr">
              <a:spcBef>
                <a:spcPts val="0"/>
              </a:spcBef>
              <a:spcAft>
                <a:spcPts val="0"/>
              </a:spcAft>
              <a:defRPr/>
            </a:pPr>
            <a:endParaRPr lang="ru-RU" sz="2000">
              <a:latin typeface="Times New Roman"/>
              <a:cs typeface="Times New Roman"/>
            </a:endParaRPr>
          </a:p>
          <a:p>
            <a:pPr marL="457200" indent="-45720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>
                <a:latin typeface="Times New Roman"/>
                <a:cs typeface="Times New Roman"/>
              </a:rPr>
              <a:t>4. Вывод</a:t>
            </a:r>
            <a:endParaRPr/>
          </a:p>
          <a:p>
            <a:pPr marL="457200" indent="-457200">
              <a:spcBef>
                <a:spcPts val="0"/>
              </a:spcBef>
              <a:spcAft>
                <a:spcPts val="0"/>
              </a:spcAft>
              <a:defRPr/>
            </a:pPr>
            <a:endParaRPr lang="ru-RU" sz="2000" b="1">
              <a:latin typeface="Times New Roman"/>
              <a:cs typeface="Times New Roman"/>
            </a:endParaRPr>
          </a:p>
          <a:p>
            <a:pPr marL="457200" lvl="0" indent="-45720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>
                <a:latin typeface="Times New Roman"/>
                <a:cs typeface="Times New Roman"/>
              </a:rPr>
              <a:t>Поскольку мы установили базу индукции (утверждение верно для n=1) и доказали индукционный переход </a:t>
            </a:r>
            <a:endParaRPr lang="ru-RU" sz="2000">
              <a:latin typeface="Times New Roman"/>
              <a:cs typeface="Times New Roman"/>
            </a:endParaRPr>
          </a:p>
          <a:p>
            <a:pPr marL="457200" lvl="0" indent="-45720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>
                <a:latin typeface="Times New Roman"/>
                <a:cs typeface="Times New Roman"/>
              </a:rPr>
              <a:t>(</a:t>
            </a:r>
            <a:r>
              <a:rPr lang="ru-RU" sz="2000">
                <a:latin typeface="Times New Roman"/>
                <a:cs typeface="Times New Roman"/>
              </a:rPr>
              <a:t>если верно для </a:t>
            </a:r>
            <a:r>
              <a:rPr lang="ru-RU" sz="2000">
                <a:latin typeface="Times New Roman"/>
                <a:cs typeface="Times New Roman"/>
              </a:rPr>
              <a:t>n=k</a:t>
            </a:r>
            <a:r>
              <a:rPr lang="ru-RU" sz="2000">
                <a:latin typeface="Times New Roman"/>
                <a:cs typeface="Times New Roman"/>
              </a:rPr>
              <a:t>, то верно и для n=k+1</a:t>
            </a:r>
            <a:r>
              <a:rPr lang="ru-RU" sz="2000">
                <a:latin typeface="Times New Roman"/>
                <a:cs typeface="Times New Roman"/>
              </a:rPr>
              <a:t>),</a:t>
            </a:r>
            <a:endParaRPr/>
          </a:p>
          <a:p>
            <a:pPr marL="457200" lvl="0" indent="-45720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>
                <a:latin typeface="Times New Roman"/>
                <a:cs typeface="Times New Roman"/>
              </a:rPr>
              <a:t> </a:t>
            </a:r>
            <a:r>
              <a:rPr lang="ru-RU" sz="2000">
                <a:latin typeface="Times New Roman"/>
                <a:cs typeface="Times New Roman"/>
              </a:rPr>
              <a:t>то, согласно принципу математической индукции, </a:t>
            </a:r>
            <a:endParaRPr lang="ru-RU" sz="2000">
              <a:latin typeface="Times New Roman"/>
              <a:cs typeface="Times New Roman"/>
            </a:endParaRPr>
          </a:p>
          <a:p>
            <a:pPr marL="457200" lvl="0" indent="-45720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>
                <a:latin typeface="Times New Roman"/>
                <a:cs typeface="Times New Roman"/>
              </a:rPr>
              <a:t>утверждение </a:t>
            </a:r>
            <a:r>
              <a:rPr lang="ru-RU" sz="2000">
                <a:latin typeface="Times New Roman"/>
                <a:cs typeface="Times New Roman"/>
              </a:rPr>
              <a:t>“1 + 3 + 5 + … + (2n - 1) = </a:t>
            </a:r>
            <a:r>
              <a:rPr lang="ru-RU" sz="2000">
                <a:latin typeface="Times New Roman"/>
                <a:cs typeface="Times New Roman"/>
              </a:rPr>
              <a:t>n</a:t>
            </a:r>
            <a:r>
              <a:rPr lang="ru-RU" sz="2000">
                <a:latin typeface="Times New Roman"/>
                <a:cs typeface="Times New Roman"/>
              </a:rPr>
              <a:t>²” верно для всех натуральных чисел </a:t>
            </a:r>
            <a:r>
              <a:rPr lang="ru-RU" sz="2000">
                <a:latin typeface="Times New Roman"/>
                <a:cs typeface="Times New Roman"/>
              </a:rPr>
              <a:t>n</a:t>
            </a:r>
            <a:r>
              <a:rPr lang="ru-RU" sz="2000">
                <a:latin typeface="Times New Roman"/>
                <a:cs typeface="Times New Roman"/>
              </a:rPr>
              <a:t>.</a:t>
            </a:r>
            <a:endParaRPr/>
          </a:p>
          <a:p>
            <a:pPr marL="457200" indent="-457200">
              <a:spcBef>
                <a:spcPts val="0"/>
              </a:spcBef>
              <a:spcAft>
                <a:spcPts val="0"/>
              </a:spcAft>
              <a:defRPr/>
            </a:pPr>
            <a:endParaRPr lang="ru-RU" sz="2000"/>
          </a:p>
          <a:p>
            <a:pPr marL="457200" indent="-457200">
              <a:spcBef>
                <a:spcPts val="0"/>
              </a:spcBef>
              <a:spcAft>
                <a:spcPts val="0"/>
              </a:spcAft>
              <a:defRPr/>
            </a:pPr>
            <a:endParaRPr lang="ru-RU" sz="2000"/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ru-RU" sz="2000"/>
          </a:p>
          <a:p>
            <a:pPr marL="457200" marR="0" lvl="0" indent="-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endParaRPr lang="ru-RU" sz="2000" b="0" i="0" u="none" strike="noStrike" cap="none">
              <a:ln>
                <a:noFill/>
              </a:ln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Slide 6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14630400" cy="1842968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 bwMode="auto">
          <a:xfrm>
            <a:off x="793790" y="2484001"/>
            <a:ext cx="8754428" cy="46077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600"/>
              </a:lnSpc>
              <a:buNone/>
              <a:defRPr/>
            </a:pPr>
            <a:r>
              <a:rPr lang="en-US" sz="44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Математическая дедукция и её роль в обучении</a:t>
            </a:r>
            <a:endParaRPr lang="en-US" sz="4400"/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93790" y="3165872"/>
            <a:ext cx="737116" cy="884515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 bwMode="auto">
          <a:xfrm>
            <a:off x="1752005" y="3313271"/>
            <a:ext cx="1842968" cy="2303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800"/>
              </a:lnSpc>
              <a:buNone/>
              <a:defRPr/>
            </a:pPr>
            <a:r>
              <a:rPr lang="en-US" sz="2400">
                <a:solidFill>
                  <a:srgbClr val="504C49"/>
                </a:solidFill>
                <a:latin typeface="Platypi Medium"/>
                <a:ea typeface="Platypi Medium"/>
                <a:cs typeface="Platypi Medium"/>
              </a:rPr>
              <a:t>Дедукция</a:t>
            </a:r>
            <a:endParaRPr lang="en-US" sz="2400"/>
          </a:p>
        </p:txBody>
      </p:sp>
      <p:sp>
        <p:nvSpPr>
          <p:cNvPr id="6" name="Text 2"/>
          <p:cNvSpPr/>
          <p:nvPr/>
        </p:nvSpPr>
        <p:spPr bwMode="auto">
          <a:xfrm>
            <a:off x="1752005" y="3632002"/>
            <a:ext cx="12084606" cy="2357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850"/>
              </a:lnSpc>
              <a:buNone/>
              <a:defRPr/>
            </a:pPr>
            <a:r>
              <a:rPr lang="en-US" sz="140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Это способ рассуждения, при котором мы от общих правил переходим к конкретным выводам.</a:t>
            </a:r>
            <a:endParaRPr lang="en-US" sz="1400"/>
          </a:p>
        </p:txBody>
      </p:sp>
      <p:pic>
        <p:nvPicPr>
          <p:cNvPr id="7" name="Image 2" descr="preencoded.png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793790" y="4050387"/>
            <a:ext cx="737116" cy="884515"/>
          </a:xfrm>
          <a:prstGeom prst="rect">
            <a:avLst/>
          </a:prstGeom>
        </p:spPr>
      </p:pic>
      <p:sp>
        <p:nvSpPr>
          <p:cNvPr id="8" name="Text 3"/>
          <p:cNvSpPr/>
          <p:nvPr/>
        </p:nvSpPr>
        <p:spPr bwMode="auto">
          <a:xfrm>
            <a:off x="1752005" y="4197787"/>
            <a:ext cx="1842968" cy="2303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800"/>
              </a:lnSpc>
              <a:buNone/>
              <a:defRPr/>
            </a:pPr>
            <a:r>
              <a:rPr lang="en-US" sz="2400">
                <a:solidFill>
                  <a:srgbClr val="504C49"/>
                </a:solidFill>
                <a:latin typeface="Platypi Medium"/>
                <a:ea typeface="Platypi Medium"/>
                <a:cs typeface="Platypi Medium"/>
              </a:rPr>
              <a:t>Основной принцип</a:t>
            </a:r>
            <a:endParaRPr lang="en-US" sz="2400"/>
          </a:p>
        </p:txBody>
      </p:sp>
      <p:sp>
        <p:nvSpPr>
          <p:cNvPr id="9" name="Text 4"/>
          <p:cNvSpPr/>
          <p:nvPr/>
        </p:nvSpPr>
        <p:spPr bwMode="auto">
          <a:xfrm>
            <a:off x="1752005" y="4516517"/>
            <a:ext cx="12084606" cy="2357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850"/>
              </a:lnSpc>
              <a:buNone/>
              <a:defRPr/>
            </a:pPr>
            <a:r>
              <a:rPr lang="en-US" sz="140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Если предпосылки верны, то и сделанные выводы тоже будут правильными.</a:t>
            </a:r>
            <a:endParaRPr lang="en-US" sz="1400"/>
          </a:p>
        </p:txBody>
      </p:sp>
      <p:pic>
        <p:nvPicPr>
          <p:cNvPr id="10" name="Image 3" descr="preencoded.png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793790" y="4934903"/>
            <a:ext cx="737116" cy="884515"/>
          </a:xfrm>
          <a:prstGeom prst="rect">
            <a:avLst/>
          </a:prstGeom>
        </p:spPr>
      </p:pic>
      <p:sp>
        <p:nvSpPr>
          <p:cNvPr id="11" name="Text 5"/>
          <p:cNvSpPr/>
          <p:nvPr/>
        </p:nvSpPr>
        <p:spPr bwMode="auto">
          <a:xfrm>
            <a:off x="1752005" y="5082302"/>
            <a:ext cx="2098358" cy="2303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800"/>
              </a:lnSpc>
              <a:buNone/>
              <a:defRPr/>
            </a:pPr>
            <a:r>
              <a:rPr lang="en-US" sz="2200">
                <a:solidFill>
                  <a:srgbClr val="504C49"/>
                </a:solidFill>
                <a:latin typeface="Platypi Medium"/>
                <a:ea typeface="Platypi Medium"/>
                <a:cs typeface="Platypi Medium"/>
              </a:rPr>
              <a:t>Применение в анализе</a:t>
            </a:r>
            <a:endParaRPr lang="en-US" sz="2200"/>
          </a:p>
        </p:txBody>
      </p:sp>
      <p:sp>
        <p:nvSpPr>
          <p:cNvPr id="12" name="Text 6"/>
          <p:cNvSpPr/>
          <p:nvPr/>
        </p:nvSpPr>
        <p:spPr bwMode="auto">
          <a:xfrm>
            <a:off x="1752005" y="5401032"/>
            <a:ext cx="12084606" cy="2357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850"/>
              </a:lnSpc>
              <a:buNone/>
              <a:defRPr/>
            </a:pPr>
            <a:r>
              <a:rPr lang="en-US" sz="140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Дедукция помогает доказывать теоремы и решать задачи, опираясь на аксиомы и уже известные факты.</a:t>
            </a:r>
            <a:endParaRPr lang="en-US" sz="1400"/>
          </a:p>
        </p:txBody>
      </p:sp>
      <p:pic>
        <p:nvPicPr>
          <p:cNvPr id="13" name="Image 4" descr="preencoded.png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793790" y="5819418"/>
            <a:ext cx="737116" cy="884515"/>
          </a:xfrm>
          <a:prstGeom prst="rect">
            <a:avLst/>
          </a:prstGeom>
        </p:spPr>
      </p:pic>
      <p:sp>
        <p:nvSpPr>
          <p:cNvPr id="14" name="Text 7"/>
          <p:cNvSpPr/>
          <p:nvPr/>
        </p:nvSpPr>
        <p:spPr bwMode="auto">
          <a:xfrm>
            <a:off x="1752005" y="5966817"/>
            <a:ext cx="1842968" cy="2303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800"/>
              </a:lnSpc>
              <a:buNone/>
              <a:defRPr/>
            </a:pPr>
            <a:r>
              <a:rPr lang="en-US" sz="2200">
                <a:solidFill>
                  <a:srgbClr val="504C49"/>
                </a:solidFill>
                <a:latin typeface="Platypi Medium"/>
                <a:ea typeface="Platypi Medium"/>
                <a:cs typeface="Platypi Medium"/>
              </a:rPr>
              <a:t>Роль в обучении</a:t>
            </a:r>
            <a:endParaRPr lang="en-US" sz="2200"/>
          </a:p>
        </p:txBody>
      </p:sp>
      <p:sp>
        <p:nvSpPr>
          <p:cNvPr id="15" name="Text 8"/>
          <p:cNvSpPr/>
          <p:nvPr/>
        </p:nvSpPr>
        <p:spPr bwMode="auto">
          <a:xfrm>
            <a:off x="1752005" y="6285548"/>
            <a:ext cx="12084606" cy="2357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850"/>
              </a:lnSpc>
              <a:buNone/>
              <a:defRPr/>
            </a:pPr>
            <a:r>
              <a:rPr lang="en-US" sz="140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Этот метод развивает логическое мышление и учит ясно и последовательно объяснять свои рассуждения.</a:t>
            </a:r>
            <a:endParaRPr lang="en-US" sz="1400"/>
          </a:p>
        </p:txBody>
      </p:sp>
      <p:pic>
        <p:nvPicPr>
          <p:cNvPr id="16" name="Image 5" descr="preencoded.png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793790" y="6703933"/>
            <a:ext cx="737116" cy="884515"/>
          </a:xfrm>
          <a:prstGeom prst="rect">
            <a:avLst/>
          </a:prstGeom>
        </p:spPr>
      </p:pic>
      <p:sp>
        <p:nvSpPr>
          <p:cNvPr id="17" name="Text 9"/>
          <p:cNvSpPr/>
          <p:nvPr/>
        </p:nvSpPr>
        <p:spPr bwMode="auto">
          <a:xfrm>
            <a:off x="1752005" y="6851333"/>
            <a:ext cx="1842968" cy="2303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800"/>
              </a:lnSpc>
              <a:buNone/>
              <a:defRPr/>
            </a:pPr>
            <a:r>
              <a:rPr lang="en-US" sz="2200">
                <a:solidFill>
                  <a:srgbClr val="504C49"/>
                </a:solidFill>
                <a:latin typeface="Platypi Medium"/>
                <a:ea typeface="Platypi Medium"/>
                <a:cs typeface="Platypi Medium"/>
              </a:rPr>
              <a:t>Связь с индукцией</a:t>
            </a:r>
            <a:endParaRPr lang="en-US" sz="2200"/>
          </a:p>
        </p:txBody>
      </p:sp>
      <p:sp>
        <p:nvSpPr>
          <p:cNvPr id="18" name="Text 10"/>
          <p:cNvSpPr/>
          <p:nvPr/>
        </p:nvSpPr>
        <p:spPr bwMode="auto">
          <a:xfrm>
            <a:off x="1752005" y="7170063"/>
            <a:ext cx="12084606" cy="2357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850"/>
              </a:lnSpc>
              <a:buNone/>
              <a:defRPr/>
            </a:pPr>
            <a:r>
              <a:rPr lang="en-US" sz="140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Дедукция часто работает вместе с индукцией, помогая лучше понять и изучить материал.</a:t>
            </a:r>
            <a:endParaRPr lang="en-US" sz="1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490194" y="490210"/>
            <a:ext cx="106359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/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2800" b="1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Задача:</a:t>
            </a:r>
            <a:r>
              <a:rPr lang="ru-RU" sz="2800" b="0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 Доказать, что сумма двух четных чисел есть четное число.</a:t>
            </a:r>
            <a:endParaRPr lang="ru-RU" sz="2800" b="0" i="0" u="none" strike="noStrike" cap="none">
              <a:ln>
                <a:noFill/>
              </a:ln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276033" y="911590"/>
            <a:ext cx="13903871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/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2000" b="1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1. Исходные положения (определения):</a:t>
            </a:r>
            <a:endParaRPr lang="ru-RU" sz="2000" b="0" i="0" u="none" strike="noStrike" cap="none">
              <a:ln>
                <a:noFill/>
              </a:ln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ru-RU" sz="2000" b="1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Определение четного числа: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 Четное число - это целое число, которое делится на 2 без остатка. </a:t>
            </a:r>
            <a:endParaRPr/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ru-RU" sz="2000" b="0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число 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n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 является четным, если 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n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 = 2k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, где 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k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 - целое число.</a:t>
            </a:r>
            <a:endParaRPr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ru-RU" sz="2000" b="0" i="0" u="none" strike="noStrike" cap="none">
              <a:ln>
                <a:noFill/>
              </a:ln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2000" b="1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2. Утверждение, которое нужно доказать (теорема):</a:t>
            </a:r>
            <a:endParaRPr lang="ru-RU" sz="2000" b="0" i="0" u="none" strike="noStrike" cap="none">
              <a:ln>
                <a:noFill/>
              </a:ln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ru-RU" sz="2000" b="0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Сумма двух четных чисел есть четное число.</a:t>
            </a:r>
            <a:endParaRPr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defRPr/>
            </a:pPr>
            <a:endParaRPr lang="ru-RU" sz="2000" b="0" i="0" u="none" strike="noStrike" cap="none">
              <a:ln>
                <a:noFill/>
              </a:ln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2000" b="1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3. Доказательство (логическое рассуждение):</a:t>
            </a:r>
            <a:endParaRPr lang="ru-RU" sz="2000" b="0" i="0" u="none" strike="noStrike" cap="none">
              <a:ln>
                <a:noFill/>
              </a:ln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defRPr/>
            </a:pPr>
            <a:r>
              <a:rPr lang="ru-RU" sz="2000" b="1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Шаг 1: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 Пусть 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a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 и 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b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 - два произвольных четных числа.</a:t>
            </a:r>
            <a:endParaRPr lang="ru-RU" sz="2000" b="0" i="0" u="none" strike="noStrike" cap="none">
              <a:ln>
                <a:noFill/>
              </a:ln>
              <a:solidFill>
                <a:srgbClr val="212529"/>
              </a:solidFill>
              <a:latin typeface="Times New Roman"/>
              <a:ea typeface="Calibri"/>
              <a:cs typeface="Times New Roman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defRPr/>
            </a:pPr>
            <a:r>
              <a:rPr lang="ru-RU" sz="2000" b="1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Шаг 2: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 По определению четного числа, мы можем представить 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a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 и 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b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 в виде:</a:t>
            </a:r>
            <a:endParaRPr lang="ru-RU" sz="2000" b="0" i="0" u="none" strike="noStrike" cap="none">
              <a:ln>
                <a:noFill/>
              </a:ln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457200" marR="0" lvl="1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Symbol"/>
              <a:buChar char=""/>
              <a:defRPr/>
            </a:pP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a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 = 2m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, где 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m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 - целое число</a:t>
            </a:r>
            <a:endParaRPr lang="ru-RU" sz="2000" b="0" i="0" u="none" strike="noStrike" cap="none">
              <a:ln>
                <a:noFill/>
              </a:ln>
              <a:solidFill>
                <a:srgbClr val="212529"/>
              </a:solidFill>
              <a:latin typeface="Times New Roman"/>
              <a:ea typeface="Calibri"/>
              <a:cs typeface="Times New Roman"/>
            </a:endParaRPr>
          </a:p>
          <a:p>
            <a:pPr marL="457200" marR="0" lvl="1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Symbol"/>
              <a:buChar char=""/>
              <a:defRPr/>
            </a:pP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b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 = 2n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, где 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n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 - целое число</a:t>
            </a:r>
            <a:endParaRPr lang="ru-RU" sz="2000" b="0" i="0" u="none" strike="noStrike" cap="none">
              <a:ln>
                <a:noFill/>
              </a:ln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defRPr/>
            </a:pPr>
            <a:r>
              <a:rPr lang="ru-RU" sz="2000" b="1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Шаг 3: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 Рассмотрим сумму чисел 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a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 и 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b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:</a:t>
            </a:r>
            <a:endParaRPr lang="ru-RU" sz="2000" b="0" i="0" u="none" strike="noStrike" cap="none">
              <a:ln>
                <a:noFill/>
              </a:ln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457200" marR="0" lvl="1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Symbol"/>
              <a:buChar char=""/>
              <a:defRPr/>
            </a:pP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a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 + 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b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 = 2m + 2n</a:t>
            </a:r>
            <a:endParaRPr lang="ru-RU" sz="2000" b="0" i="0" u="none" strike="noStrike" cap="none">
              <a:ln>
                <a:noFill/>
              </a:ln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defRPr/>
            </a:pPr>
            <a:r>
              <a:rPr lang="ru-RU" sz="2000" b="1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Шаг 4: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 Вынесем общий множитель 2 за скобки:</a:t>
            </a:r>
            <a:endParaRPr lang="ru-RU" sz="2000" b="0" i="0" u="none" strike="noStrike" cap="none">
              <a:ln>
                <a:noFill/>
              </a:ln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457200" marR="0" lvl="1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Symbol"/>
              <a:buChar char=""/>
              <a:defRPr/>
            </a:pP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a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 + 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b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 = 2(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m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 + 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n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)</a:t>
            </a:r>
            <a:endParaRPr lang="ru-RU" sz="2000" b="0" i="0" u="none" strike="noStrike" cap="none">
              <a:ln>
                <a:noFill/>
              </a:ln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defRPr/>
            </a:pPr>
            <a:r>
              <a:rPr lang="ru-RU" sz="2000" b="1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Шаг 5: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 Так как 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m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 и 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n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 - целые числа, то их сумма 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(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m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 + 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n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)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 также является целым числом. Обозначим 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(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m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 + 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n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)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 как 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k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, </a:t>
            </a:r>
            <a:endParaRPr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ru-RU" sz="2000"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              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где 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k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 - целое число.</a:t>
            </a:r>
            <a:endParaRPr lang="ru-RU" sz="2000" b="0" i="0" u="none" strike="noStrike" cap="none">
              <a:ln>
                <a:noFill/>
              </a:ln>
              <a:solidFill>
                <a:srgbClr val="212529"/>
              </a:solidFill>
              <a:latin typeface="Times New Roman"/>
              <a:ea typeface="Calibri"/>
              <a:cs typeface="Times New Roman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defRPr/>
            </a:pPr>
            <a:r>
              <a:rPr lang="ru-RU" sz="2000" b="1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Шаг 6: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 Тогда, 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a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 + 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b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 = 2k</a:t>
            </a:r>
            <a:endParaRPr lang="ru-RU" sz="2000" b="0" i="0" u="none" strike="noStrike" cap="none">
              <a:ln>
                <a:noFill/>
              </a:ln>
              <a:solidFill>
                <a:srgbClr val="212529"/>
              </a:solidFill>
              <a:latin typeface="Times New Roman"/>
              <a:ea typeface="Calibri"/>
              <a:cs typeface="Times New Roman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defRPr/>
            </a:pPr>
            <a:r>
              <a:rPr lang="ru-RU" sz="2000" b="1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Шаг 7: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 По определению четного числа, любое число, представимое в виде 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2k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, где 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k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 - целое число, является четным числом.</a:t>
            </a:r>
            <a:endParaRPr lang="ru-RU" sz="2000" b="0" i="0" u="none" strike="noStrike" cap="none">
              <a:ln>
                <a:noFill/>
              </a:ln>
              <a:solidFill>
                <a:srgbClr val="212529"/>
              </a:solidFill>
              <a:latin typeface="Times New Roman"/>
              <a:ea typeface="Calibri"/>
              <a:cs typeface="Times New Roman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defRPr/>
            </a:pPr>
            <a:r>
              <a:rPr lang="ru-RU" sz="2000" b="1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Шаг 8: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 Так как 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a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 + 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b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 = 2k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, то сумма 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a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 + 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E83E8C"/>
                </a:solidFill>
                <a:latin typeface="Times New Roman"/>
                <a:ea typeface="Times New Roman"/>
                <a:cs typeface="Times New Roman"/>
              </a:rPr>
              <a:t>b</a:t>
            </a:r>
            <a:r>
              <a:rPr lang="ru-RU" sz="2000" b="0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 является четным числом.</a:t>
            </a:r>
            <a:endParaRPr lang="ru-RU" sz="2000" b="0" i="0" u="none" strike="noStrike" cap="none">
              <a:ln>
                <a:noFill/>
              </a:ln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2000" b="1" i="0" u="none" strike="noStrike" cap="none">
                <a:ln>
                  <a:noFill/>
                </a:ln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4. Вывод:</a:t>
            </a:r>
            <a:endParaRPr lang="ru-RU" sz="2000" b="0" i="0" u="none" strike="noStrike" cap="none">
              <a:ln>
                <a:noFill/>
              </a:ln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14630400" cy="1842968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 bwMode="auto">
          <a:xfrm>
            <a:off x="793790" y="2484001"/>
            <a:ext cx="8754428" cy="46077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600"/>
              </a:lnSpc>
              <a:defRPr/>
            </a:pPr>
            <a:r>
              <a:rPr lang="en-US" sz="44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Анализ</a:t>
            </a:r>
            <a:r>
              <a:rPr lang="en-US" sz="44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 и </a:t>
            </a:r>
            <a:r>
              <a:rPr lang="en-US" sz="44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синтез</a:t>
            </a:r>
            <a:r>
              <a:rPr lang="en-US" sz="44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 в </a:t>
            </a:r>
            <a:r>
              <a:rPr lang="en-US" sz="44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математике</a:t>
            </a:r>
            <a:endParaRPr lang="en-US" sz="4400"/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93790" y="3165872"/>
            <a:ext cx="737116" cy="884515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 bwMode="auto">
          <a:xfrm>
            <a:off x="1752005" y="3313271"/>
            <a:ext cx="1842968" cy="2303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800"/>
              </a:lnSpc>
              <a:buNone/>
              <a:defRPr/>
            </a:pPr>
            <a:r>
              <a:rPr lang="ru-RU" sz="2400">
                <a:solidFill>
                  <a:srgbClr val="504C49"/>
                </a:solidFill>
                <a:latin typeface="Platypi Medium"/>
                <a:ea typeface="Platypi Medium"/>
                <a:cs typeface="Platypi Medium"/>
              </a:rPr>
              <a:t>Анализ</a:t>
            </a:r>
            <a:endParaRPr lang="en-US" sz="2400"/>
          </a:p>
        </p:txBody>
      </p:sp>
      <p:sp>
        <p:nvSpPr>
          <p:cNvPr id="6" name="Text 2"/>
          <p:cNvSpPr/>
          <p:nvPr/>
        </p:nvSpPr>
        <p:spPr bwMode="auto">
          <a:xfrm>
            <a:off x="1752005" y="3632002"/>
            <a:ext cx="12084606" cy="2357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850"/>
              </a:lnSpc>
              <a:buNone/>
              <a:defRPr/>
            </a:pPr>
            <a:r>
              <a:rPr lang="en-US" sz="140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Это</a:t>
            </a:r>
            <a:r>
              <a:rPr lang="en-US" sz="140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 </a:t>
            </a:r>
            <a:r>
              <a:rPr lang="en-US" sz="140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способ</a:t>
            </a:r>
            <a:r>
              <a:rPr lang="en-US" sz="140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 </a:t>
            </a:r>
            <a:r>
              <a:rPr lang="en-US" sz="140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рассуждения</a:t>
            </a:r>
            <a:r>
              <a:rPr lang="en-US" sz="140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, </a:t>
            </a:r>
            <a:r>
              <a:rPr lang="en-US" sz="140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при</a:t>
            </a:r>
            <a:r>
              <a:rPr lang="en-US" sz="140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 </a:t>
            </a:r>
            <a:r>
              <a:rPr lang="en-US" sz="140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котором</a:t>
            </a:r>
            <a:r>
              <a:rPr lang="en-US" sz="140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 </a:t>
            </a:r>
            <a:r>
              <a:rPr lang="en-US" sz="140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мы</a:t>
            </a:r>
            <a:r>
              <a:rPr lang="en-US" sz="140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 </a:t>
            </a:r>
            <a:r>
              <a:rPr lang="en-US" sz="140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от</a:t>
            </a:r>
            <a:r>
              <a:rPr lang="en-US" sz="140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 </a:t>
            </a:r>
            <a:r>
              <a:rPr lang="en-US" sz="140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общих</a:t>
            </a:r>
            <a:r>
              <a:rPr lang="en-US" sz="140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 </a:t>
            </a:r>
            <a:r>
              <a:rPr lang="en-US" sz="140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правил</a:t>
            </a:r>
            <a:r>
              <a:rPr lang="en-US" sz="140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 </a:t>
            </a:r>
            <a:r>
              <a:rPr lang="en-US" sz="140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переходим</a:t>
            </a:r>
            <a:r>
              <a:rPr lang="en-US" sz="140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 к </a:t>
            </a:r>
            <a:r>
              <a:rPr lang="en-US" sz="140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конкретным</a:t>
            </a:r>
            <a:r>
              <a:rPr lang="en-US" sz="140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 </a:t>
            </a:r>
            <a:r>
              <a:rPr lang="en-US" sz="140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выводам</a:t>
            </a:r>
            <a:r>
              <a:rPr lang="en-US" sz="1400">
                <a:solidFill>
                  <a:srgbClr val="504C49"/>
                </a:solidFill>
                <a:latin typeface="Source Serif Pro"/>
                <a:ea typeface="Source Serif Pro"/>
                <a:cs typeface="Source Serif Pro"/>
              </a:rPr>
              <a:t>.</a:t>
            </a:r>
            <a:endParaRPr lang="en-US" sz="1400"/>
          </a:p>
        </p:txBody>
      </p:sp>
      <p:pic>
        <p:nvPicPr>
          <p:cNvPr id="7" name="Image 2" descr="preencoded.png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793790" y="4050387"/>
            <a:ext cx="737116" cy="884515"/>
          </a:xfrm>
          <a:prstGeom prst="rect">
            <a:avLst/>
          </a:prstGeom>
        </p:spPr>
      </p:pic>
      <p:sp>
        <p:nvSpPr>
          <p:cNvPr id="8" name="Text 3"/>
          <p:cNvSpPr/>
          <p:nvPr/>
        </p:nvSpPr>
        <p:spPr bwMode="auto">
          <a:xfrm>
            <a:off x="1752005" y="4197787"/>
            <a:ext cx="1842968" cy="2303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800"/>
              </a:lnSpc>
              <a:buNone/>
              <a:defRPr/>
            </a:pPr>
            <a:r>
              <a:rPr lang="ru-RU" sz="2400">
                <a:solidFill>
                  <a:srgbClr val="504C49"/>
                </a:solidFill>
                <a:latin typeface="Platypi Medium"/>
                <a:ea typeface="Platypi Medium"/>
                <a:cs typeface="Platypi Medium"/>
              </a:rPr>
              <a:t>Синтез</a:t>
            </a:r>
            <a:endParaRPr lang="en-US" sz="2400"/>
          </a:p>
        </p:txBody>
      </p:sp>
      <p:sp>
        <p:nvSpPr>
          <p:cNvPr id="9" name="Text 4"/>
          <p:cNvSpPr/>
          <p:nvPr/>
        </p:nvSpPr>
        <p:spPr bwMode="auto">
          <a:xfrm>
            <a:off x="1752005" y="4516517"/>
            <a:ext cx="12084606" cy="2357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1850"/>
              </a:lnSpc>
              <a:defRPr/>
            </a:pPr>
            <a:r>
              <a:rPr lang="ru-RU" sz="14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О</a:t>
            </a:r>
            <a:r>
              <a:rPr lang="en-US" sz="14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бъединять</a:t>
            </a:r>
            <a:r>
              <a:rPr lang="ru-RU" sz="14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 эти части </a:t>
            </a:r>
            <a:r>
              <a:rPr lang="en-US" sz="14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в </a:t>
            </a:r>
            <a:r>
              <a:rPr lang="en-US" sz="14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общее</a:t>
            </a:r>
            <a:r>
              <a:rPr lang="en-US" sz="14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 </a:t>
            </a:r>
            <a:r>
              <a:rPr lang="en-US" sz="14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решение</a:t>
            </a:r>
            <a:endParaRPr lang="en-US" sz="1400"/>
          </a:p>
        </p:txBody>
      </p:sp>
      <p:pic>
        <p:nvPicPr>
          <p:cNvPr id="10" name="Image 3" descr="preencoded.png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793790" y="4934903"/>
            <a:ext cx="737116" cy="884515"/>
          </a:xfrm>
          <a:prstGeom prst="rect">
            <a:avLst/>
          </a:prstGeom>
        </p:spPr>
      </p:pic>
      <p:sp>
        <p:nvSpPr>
          <p:cNvPr id="11" name="Text 5"/>
          <p:cNvSpPr/>
          <p:nvPr/>
        </p:nvSpPr>
        <p:spPr bwMode="auto">
          <a:xfrm>
            <a:off x="1752005" y="5082302"/>
            <a:ext cx="2098358" cy="2303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800"/>
              </a:lnSpc>
              <a:buNone/>
              <a:defRPr/>
            </a:pPr>
            <a:r>
              <a:rPr lang="en-US" sz="2200">
                <a:solidFill>
                  <a:srgbClr val="504C49"/>
                </a:solidFill>
                <a:latin typeface="Platypi Medium"/>
                <a:ea typeface="Platypi Medium"/>
                <a:cs typeface="Platypi Medium"/>
              </a:rPr>
              <a:t>Применение</a:t>
            </a:r>
            <a:endParaRPr lang="en-US" sz="2200"/>
          </a:p>
        </p:txBody>
      </p:sp>
      <p:sp>
        <p:nvSpPr>
          <p:cNvPr id="12" name="Text 6"/>
          <p:cNvSpPr/>
          <p:nvPr/>
        </p:nvSpPr>
        <p:spPr bwMode="auto">
          <a:xfrm>
            <a:off x="1752005" y="5401032"/>
            <a:ext cx="12084606" cy="2357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1850"/>
              </a:lnSpc>
              <a:defRPr/>
            </a:pPr>
            <a:r>
              <a:rPr lang="en-US" sz="14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при</a:t>
            </a:r>
            <a:r>
              <a:rPr lang="en-US" sz="14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 </a:t>
            </a:r>
            <a:r>
              <a:rPr lang="en-US" sz="14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решении</a:t>
            </a:r>
            <a:r>
              <a:rPr lang="en-US" sz="14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 </a:t>
            </a:r>
            <a:r>
              <a:rPr lang="en-US" sz="14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задач</a:t>
            </a:r>
            <a:r>
              <a:rPr lang="en-US" sz="14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, </a:t>
            </a:r>
            <a:r>
              <a:rPr lang="en-US" sz="14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доказательстве</a:t>
            </a:r>
            <a:r>
              <a:rPr lang="en-US" sz="14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 </a:t>
            </a:r>
            <a:r>
              <a:rPr lang="en-US" sz="14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теорем</a:t>
            </a:r>
            <a:r>
              <a:rPr lang="en-US" sz="14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 и </a:t>
            </a:r>
            <a:r>
              <a:rPr lang="en-US" sz="14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формировании</a:t>
            </a:r>
            <a:r>
              <a:rPr lang="en-US" sz="14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 </a:t>
            </a:r>
            <a:r>
              <a:rPr lang="en-US" sz="14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новых</a:t>
            </a:r>
            <a:r>
              <a:rPr lang="en-US" sz="14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 </a:t>
            </a:r>
            <a:r>
              <a:rPr lang="en-US" sz="14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понятий</a:t>
            </a:r>
            <a:endParaRPr lang="en-US" sz="1400"/>
          </a:p>
        </p:txBody>
      </p:sp>
      <p:pic>
        <p:nvPicPr>
          <p:cNvPr id="13" name="Image 4" descr="preencoded.png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793790" y="5819418"/>
            <a:ext cx="737116" cy="884515"/>
          </a:xfrm>
          <a:prstGeom prst="rect">
            <a:avLst/>
          </a:prstGeom>
        </p:spPr>
      </p:pic>
      <p:sp>
        <p:nvSpPr>
          <p:cNvPr id="14" name="Text 7"/>
          <p:cNvSpPr/>
          <p:nvPr/>
        </p:nvSpPr>
        <p:spPr bwMode="auto">
          <a:xfrm>
            <a:off x="1752005" y="5966817"/>
            <a:ext cx="1842968" cy="2303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800"/>
              </a:lnSpc>
              <a:buNone/>
              <a:defRPr/>
            </a:pPr>
            <a:r>
              <a:rPr lang="en-US" sz="2200">
                <a:solidFill>
                  <a:srgbClr val="504C49"/>
                </a:solidFill>
                <a:latin typeface="Platypi Medium"/>
                <a:ea typeface="Platypi Medium"/>
                <a:cs typeface="Platypi Medium"/>
              </a:rPr>
              <a:t>Роль в обучении</a:t>
            </a:r>
            <a:endParaRPr lang="en-US" sz="2200"/>
          </a:p>
        </p:txBody>
      </p:sp>
      <p:sp>
        <p:nvSpPr>
          <p:cNvPr id="15" name="Text 8"/>
          <p:cNvSpPr/>
          <p:nvPr/>
        </p:nvSpPr>
        <p:spPr bwMode="auto">
          <a:xfrm>
            <a:off x="1752005" y="6285548"/>
            <a:ext cx="12084606" cy="2357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1850"/>
              </a:lnSpc>
              <a:defRPr/>
            </a:pPr>
            <a:r>
              <a:rPr lang="en-US" sz="14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В </a:t>
            </a:r>
            <a:r>
              <a:rPr lang="en-US" sz="14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учебном</a:t>
            </a:r>
            <a:r>
              <a:rPr lang="en-US" sz="14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 </a:t>
            </a:r>
            <a:r>
              <a:rPr lang="en-US" sz="14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процессе</a:t>
            </a:r>
            <a:r>
              <a:rPr lang="en-US" sz="14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 </a:t>
            </a:r>
            <a:r>
              <a:rPr lang="en-US" sz="14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развивают</a:t>
            </a:r>
            <a:r>
              <a:rPr lang="en-US" sz="14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 </a:t>
            </a:r>
            <a:r>
              <a:rPr lang="en-US" sz="14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логическое</a:t>
            </a:r>
            <a:r>
              <a:rPr lang="en-US" sz="14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 </a:t>
            </a:r>
            <a:r>
              <a:rPr lang="en-US" sz="14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мышление</a:t>
            </a:r>
            <a:r>
              <a:rPr lang="en-US" sz="14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 и </a:t>
            </a:r>
            <a:r>
              <a:rPr lang="en-US" sz="14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системное</a:t>
            </a:r>
            <a:r>
              <a:rPr lang="en-US" sz="14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 </a:t>
            </a:r>
            <a:r>
              <a:rPr lang="en-US" sz="14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понимание</a:t>
            </a:r>
            <a:r>
              <a:rPr lang="en-US" sz="14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 </a:t>
            </a:r>
            <a:r>
              <a:rPr lang="en-US" sz="14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материала</a:t>
            </a:r>
            <a:r>
              <a:rPr lang="en-US" sz="1400">
                <a:solidFill>
                  <a:srgbClr val="201B18"/>
                </a:solidFill>
                <a:latin typeface="Platypi Medium"/>
                <a:ea typeface="Platypi Medium"/>
                <a:cs typeface="Platypi Medium"/>
              </a:rPr>
              <a:t>.</a:t>
            </a:r>
            <a:endParaRPr lang="en-US" sz="1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R7-Office/2024.1.1.375</Application>
  <DocSecurity>0</DocSecurity>
  <PresentationFormat>Произвольный</PresentationFormat>
  <Paragraphs>0</Paragraphs>
  <Slides>14</Slides>
  <Notes>14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Manager/>
  <Company>PptxGenJS</Company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keywords/>
  <dc:description/>
  <dc:identifier/>
  <dc:language/>
  <cp:lastModifiedBy>Татьяна Нищеретных</cp:lastModifiedBy>
  <cp:revision>18</cp:revision>
  <dcterms:created xsi:type="dcterms:W3CDTF">2025-04-23T01:32:54Z</dcterms:created>
  <dcterms:modified xsi:type="dcterms:W3CDTF">2025-04-24T05:08:57Z</dcterms:modified>
  <cp:category/>
  <cp:contentStatus/>
  <cp:version/>
</cp:coreProperties>
</file>