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8" r:id="rId2"/>
    <p:sldId id="562" r:id="rId3"/>
    <p:sldId id="583" r:id="rId4"/>
    <p:sldId id="584" r:id="rId5"/>
    <p:sldId id="585" r:id="rId6"/>
    <p:sldId id="586" r:id="rId7"/>
    <p:sldId id="590" r:id="rId8"/>
    <p:sldId id="591" r:id="rId9"/>
    <p:sldId id="592" r:id="rId10"/>
    <p:sldId id="593" r:id="rId11"/>
    <p:sldId id="594" r:id="rId12"/>
    <p:sldId id="595" r:id="rId13"/>
    <p:sldId id="605" r:id="rId14"/>
    <p:sldId id="587" r:id="rId15"/>
    <p:sldId id="588" r:id="rId16"/>
    <p:sldId id="604" r:id="rId17"/>
    <p:sldId id="589" r:id="rId18"/>
    <p:sldId id="599" r:id="rId19"/>
    <p:sldId id="598" r:id="rId20"/>
    <p:sldId id="560" r:id="rId21"/>
    <p:sldId id="606" r:id="rId22"/>
    <p:sldId id="561" r:id="rId23"/>
    <p:sldId id="566" r:id="rId24"/>
    <p:sldId id="601" r:id="rId25"/>
    <p:sldId id="602" r:id="rId26"/>
    <p:sldId id="603" r:id="rId27"/>
    <p:sldId id="564" r:id="rId2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1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433" autoAdjust="0"/>
  </p:normalViewPr>
  <p:slideViewPr>
    <p:cSldViewPr>
      <p:cViewPr varScale="1">
        <p:scale>
          <a:sx n="121" d="100"/>
          <a:sy n="121" d="100"/>
        </p:scale>
        <p:origin x="-102" y="-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7B31F5-6A33-43DC-91C8-624C9EF8B605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B75E54-448E-4DAF-BB37-A7C053F7472A}">
      <dgm:prSet/>
      <dgm:spPr/>
      <dgm:t>
        <a:bodyPr/>
        <a:lstStyle/>
        <a:p>
          <a:pPr rtl="0"/>
          <a:r>
            <a:rPr lang="ru-RU" dirty="0" smtClean="0"/>
            <a:t>Формирование единого образовательного пространства России – реализация ФГОС ООО / СОО 2021 / 2022 и ФООП, работа по ФРП</a:t>
          </a:r>
          <a:endParaRPr lang="ru-RU" dirty="0"/>
        </a:p>
      </dgm:t>
    </dgm:pt>
    <dgm:pt modelId="{F1EA7708-9820-49F9-8D36-1FA4A6B79573}" type="parTrans" cxnId="{CE5CD68E-23A6-4BBE-AE9E-CBC11567280F}">
      <dgm:prSet/>
      <dgm:spPr/>
      <dgm:t>
        <a:bodyPr/>
        <a:lstStyle/>
        <a:p>
          <a:endParaRPr lang="ru-RU"/>
        </a:p>
      </dgm:t>
    </dgm:pt>
    <dgm:pt modelId="{29DF8631-3DA0-4F15-A913-2B4A67B31467}" type="sibTrans" cxnId="{CE5CD68E-23A6-4BBE-AE9E-CBC11567280F}">
      <dgm:prSet/>
      <dgm:spPr/>
      <dgm:t>
        <a:bodyPr/>
        <a:lstStyle/>
        <a:p>
          <a:endParaRPr lang="ru-RU"/>
        </a:p>
      </dgm:t>
    </dgm:pt>
    <dgm:pt modelId="{CC43DFAA-3923-4E9C-B824-4806B521F054}">
      <dgm:prSet/>
      <dgm:spPr/>
      <dgm:t>
        <a:bodyPr/>
        <a:lstStyle/>
        <a:p>
          <a:pPr rtl="0"/>
          <a:r>
            <a:rPr lang="ru-RU" dirty="0" smtClean="0"/>
            <a:t>Взаимосвязь обучения и воспитания – нравственное, гражданское, патриотическое воспитание, историческое просвещение, изучение истории родного края</a:t>
          </a:r>
          <a:endParaRPr lang="ru-RU" dirty="0"/>
        </a:p>
      </dgm:t>
    </dgm:pt>
    <dgm:pt modelId="{4C4CB93C-96AE-4920-8111-ACED9D1AC661}" type="parTrans" cxnId="{49589C4D-C956-4B21-9916-F33338AEFE17}">
      <dgm:prSet/>
      <dgm:spPr/>
      <dgm:t>
        <a:bodyPr/>
        <a:lstStyle/>
        <a:p>
          <a:endParaRPr lang="ru-RU"/>
        </a:p>
      </dgm:t>
    </dgm:pt>
    <dgm:pt modelId="{574ABC8D-158E-4BCF-AFB9-5215F8F0CBC6}" type="sibTrans" cxnId="{49589C4D-C956-4B21-9916-F33338AEFE17}">
      <dgm:prSet/>
      <dgm:spPr/>
      <dgm:t>
        <a:bodyPr/>
        <a:lstStyle/>
        <a:p>
          <a:endParaRPr lang="ru-RU"/>
        </a:p>
      </dgm:t>
    </dgm:pt>
    <dgm:pt modelId="{F815F606-904B-4282-BB4C-60826DD60AC5}">
      <dgm:prSet/>
      <dgm:spPr/>
      <dgm:t>
        <a:bodyPr/>
        <a:lstStyle/>
        <a:p>
          <a:pPr rtl="0"/>
          <a:r>
            <a:rPr lang="ru-RU" dirty="0" smtClean="0"/>
            <a:t>Системно-</a:t>
          </a:r>
          <a:r>
            <a:rPr lang="ru-RU" dirty="0" err="1" smtClean="0"/>
            <a:t>деятельностный</a:t>
          </a:r>
          <a:r>
            <a:rPr lang="ru-RU" dirty="0" smtClean="0"/>
            <a:t> подход к обучению – формирование функциональной грамотности</a:t>
          </a:r>
          <a:endParaRPr lang="ru-RU" dirty="0"/>
        </a:p>
      </dgm:t>
    </dgm:pt>
    <dgm:pt modelId="{6C0971ED-4C4C-4E80-8584-753A8A4665BE}" type="parTrans" cxnId="{320A2D7D-E780-471A-A25C-A36391812AD1}">
      <dgm:prSet/>
      <dgm:spPr/>
      <dgm:t>
        <a:bodyPr/>
        <a:lstStyle/>
        <a:p>
          <a:endParaRPr lang="ru-RU"/>
        </a:p>
      </dgm:t>
    </dgm:pt>
    <dgm:pt modelId="{67A19323-3A51-4461-A078-C8C238BBE332}" type="sibTrans" cxnId="{320A2D7D-E780-471A-A25C-A36391812AD1}">
      <dgm:prSet/>
      <dgm:spPr/>
      <dgm:t>
        <a:bodyPr/>
        <a:lstStyle/>
        <a:p>
          <a:endParaRPr lang="ru-RU"/>
        </a:p>
      </dgm:t>
    </dgm:pt>
    <dgm:pt modelId="{B72B7C29-5963-43E8-8EE7-6D208C06C098}">
      <dgm:prSet/>
      <dgm:spPr/>
      <dgm:t>
        <a:bodyPr/>
        <a:lstStyle/>
        <a:p>
          <a:r>
            <a:rPr lang="ru-RU" dirty="0" smtClean="0"/>
            <a:t>Подготовка к новациям в ФООП с 1 сентября 2025 г. – увеличение часов истории за счёт сокращения обществознания, курс истории нашего края в 5 – 7 классах, единые государственные учебники</a:t>
          </a:r>
          <a:endParaRPr lang="ru-RU" dirty="0"/>
        </a:p>
      </dgm:t>
    </dgm:pt>
    <dgm:pt modelId="{18A445A6-F9CC-4265-922F-37AFCDE9A7A1}" type="parTrans" cxnId="{3E52C9EF-343B-4D85-BC28-0A987CA4E9BF}">
      <dgm:prSet/>
      <dgm:spPr/>
      <dgm:t>
        <a:bodyPr/>
        <a:lstStyle/>
        <a:p>
          <a:endParaRPr lang="ru-RU"/>
        </a:p>
      </dgm:t>
    </dgm:pt>
    <dgm:pt modelId="{01D24653-5D9B-4BD5-BDE7-F5D1C9D6EFDB}" type="sibTrans" cxnId="{3E52C9EF-343B-4D85-BC28-0A987CA4E9BF}">
      <dgm:prSet/>
      <dgm:spPr/>
      <dgm:t>
        <a:bodyPr/>
        <a:lstStyle/>
        <a:p>
          <a:endParaRPr lang="ru-RU"/>
        </a:p>
      </dgm:t>
    </dgm:pt>
    <dgm:pt modelId="{7F2DAD87-53CA-4D61-8DED-AF5F7ECEB58A}" type="pres">
      <dgm:prSet presAssocID="{C27B31F5-6A33-43DC-91C8-624C9EF8B605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E4CD20E-6A17-46E7-8C81-C578FD2B7D59}" type="pres">
      <dgm:prSet presAssocID="{96B75E54-448E-4DAF-BB37-A7C053F7472A}" presName="horFlow" presStyleCnt="0"/>
      <dgm:spPr/>
    </dgm:pt>
    <dgm:pt modelId="{4CDD8BF0-482B-4DFB-9B20-B08236FEAB0B}" type="pres">
      <dgm:prSet presAssocID="{96B75E54-448E-4DAF-BB37-A7C053F7472A}" presName="bigChev" presStyleLbl="node1" presStyleIdx="0" presStyleCnt="4" custScaleX="480188"/>
      <dgm:spPr/>
      <dgm:t>
        <a:bodyPr/>
        <a:lstStyle/>
        <a:p>
          <a:endParaRPr lang="ru-RU"/>
        </a:p>
      </dgm:t>
    </dgm:pt>
    <dgm:pt modelId="{D0D619D9-F2A5-40A8-BD97-AA43D95E95F1}" type="pres">
      <dgm:prSet presAssocID="{96B75E54-448E-4DAF-BB37-A7C053F7472A}" presName="vSp" presStyleCnt="0"/>
      <dgm:spPr/>
    </dgm:pt>
    <dgm:pt modelId="{BB7B4021-B0E1-45ED-9529-70F51891645C}" type="pres">
      <dgm:prSet presAssocID="{CC43DFAA-3923-4E9C-B824-4806B521F054}" presName="horFlow" presStyleCnt="0"/>
      <dgm:spPr/>
    </dgm:pt>
    <dgm:pt modelId="{E341CF4E-810C-4758-A72F-8D34F119DBC9}" type="pres">
      <dgm:prSet presAssocID="{CC43DFAA-3923-4E9C-B824-4806B521F054}" presName="bigChev" presStyleLbl="node1" presStyleIdx="1" presStyleCnt="4" custScaleX="480751" custLinFactX="26518" custLinFactNeighborX="100000" custLinFactNeighborY="1352"/>
      <dgm:spPr/>
      <dgm:t>
        <a:bodyPr/>
        <a:lstStyle/>
        <a:p>
          <a:endParaRPr lang="ru-RU"/>
        </a:p>
      </dgm:t>
    </dgm:pt>
    <dgm:pt modelId="{2E270D42-1FBA-4BB2-B890-B92652FAD164}" type="pres">
      <dgm:prSet presAssocID="{CC43DFAA-3923-4E9C-B824-4806B521F054}" presName="vSp" presStyleCnt="0"/>
      <dgm:spPr/>
    </dgm:pt>
    <dgm:pt modelId="{1ADEF7FC-85B4-42B5-9EDE-682BC89878DE}" type="pres">
      <dgm:prSet presAssocID="{F815F606-904B-4282-BB4C-60826DD60AC5}" presName="horFlow" presStyleCnt="0"/>
      <dgm:spPr/>
    </dgm:pt>
    <dgm:pt modelId="{31734091-8A2C-4603-BC09-BA2A630F4C02}" type="pres">
      <dgm:prSet presAssocID="{F815F606-904B-4282-BB4C-60826DD60AC5}" presName="bigChev" presStyleLbl="node1" presStyleIdx="2" presStyleCnt="4" custScaleX="480751" custLinFactX="23957" custLinFactNeighborX="100000" custLinFactNeighborY="3031"/>
      <dgm:spPr/>
      <dgm:t>
        <a:bodyPr/>
        <a:lstStyle/>
        <a:p>
          <a:endParaRPr lang="ru-RU"/>
        </a:p>
      </dgm:t>
    </dgm:pt>
    <dgm:pt modelId="{58F26F22-29E0-4DF0-B577-7F4B91E78CCF}" type="pres">
      <dgm:prSet presAssocID="{F815F606-904B-4282-BB4C-60826DD60AC5}" presName="vSp" presStyleCnt="0"/>
      <dgm:spPr/>
    </dgm:pt>
    <dgm:pt modelId="{E8AD013E-A351-4AA6-8D04-4355CA23C831}" type="pres">
      <dgm:prSet presAssocID="{B72B7C29-5963-43E8-8EE7-6D208C06C098}" presName="horFlow" presStyleCnt="0"/>
      <dgm:spPr/>
    </dgm:pt>
    <dgm:pt modelId="{F544781A-1531-4FD4-9A81-AF783503187B}" type="pres">
      <dgm:prSet presAssocID="{B72B7C29-5963-43E8-8EE7-6D208C06C098}" presName="bigChev" presStyleLbl="node1" presStyleIdx="3" presStyleCnt="4" custScaleX="480751"/>
      <dgm:spPr/>
      <dgm:t>
        <a:bodyPr/>
        <a:lstStyle/>
        <a:p>
          <a:endParaRPr lang="ru-RU"/>
        </a:p>
      </dgm:t>
    </dgm:pt>
  </dgm:ptLst>
  <dgm:cxnLst>
    <dgm:cxn modelId="{49589C4D-C956-4B21-9916-F33338AEFE17}" srcId="{C27B31F5-6A33-43DC-91C8-624C9EF8B605}" destId="{CC43DFAA-3923-4E9C-B824-4806B521F054}" srcOrd="1" destOrd="0" parTransId="{4C4CB93C-96AE-4920-8111-ACED9D1AC661}" sibTransId="{574ABC8D-158E-4BCF-AFB9-5215F8F0CBC6}"/>
    <dgm:cxn modelId="{3E52C9EF-343B-4D85-BC28-0A987CA4E9BF}" srcId="{C27B31F5-6A33-43DC-91C8-624C9EF8B605}" destId="{B72B7C29-5963-43E8-8EE7-6D208C06C098}" srcOrd="3" destOrd="0" parTransId="{18A445A6-F9CC-4265-922F-37AFCDE9A7A1}" sibTransId="{01D24653-5D9B-4BD5-BDE7-F5D1C9D6EFDB}"/>
    <dgm:cxn modelId="{3F9F82BB-73D4-41A9-A022-362A84037149}" type="presOf" srcId="{96B75E54-448E-4DAF-BB37-A7C053F7472A}" destId="{4CDD8BF0-482B-4DFB-9B20-B08236FEAB0B}" srcOrd="0" destOrd="0" presId="urn:microsoft.com/office/officeart/2005/8/layout/lProcess3"/>
    <dgm:cxn modelId="{320A2D7D-E780-471A-A25C-A36391812AD1}" srcId="{C27B31F5-6A33-43DC-91C8-624C9EF8B605}" destId="{F815F606-904B-4282-BB4C-60826DD60AC5}" srcOrd="2" destOrd="0" parTransId="{6C0971ED-4C4C-4E80-8584-753A8A4665BE}" sibTransId="{67A19323-3A51-4461-A078-C8C238BBE332}"/>
    <dgm:cxn modelId="{4BC2AC65-4ECB-4F24-94C7-1FAE61139C43}" type="presOf" srcId="{CC43DFAA-3923-4E9C-B824-4806B521F054}" destId="{E341CF4E-810C-4758-A72F-8D34F119DBC9}" srcOrd="0" destOrd="0" presId="urn:microsoft.com/office/officeart/2005/8/layout/lProcess3"/>
    <dgm:cxn modelId="{CE5CD68E-23A6-4BBE-AE9E-CBC11567280F}" srcId="{C27B31F5-6A33-43DC-91C8-624C9EF8B605}" destId="{96B75E54-448E-4DAF-BB37-A7C053F7472A}" srcOrd="0" destOrd="0" parTransId="{F1EA7708-9820-49F9-8D36-1FA4A6B79573}" sibTransId="{29DF8631-3DA0-4F15-A913-2B4A67B31467}"/>
    <dgm:cxn modelId="{72498561-B68E-4527-A65D-305938F9EAAF}" type="presOf" srcId="{C27B31F5-6A33-43DC-91C8-624C9EF8B605}" destId="{7F2DAD87-53CA-4D61-8DED-AF5F7ECEB58A}" srcOrd="0" destOrd="0" presId="urn:microsoft.com/office/officeart/2005/8/layout/lProcess3"/>
    <dgm:cxn modelId="{69A9FA8D-EB48-49C0-B9C9-E53DE262C300}" type="presOf" srcId="{B72B7C29-5963-43E8-8EE7-6D208C06C098}" destId="{F544781A-1531-4FD4-9A81-AF783503187B}" srcOrd="0" destOrd="0" presId="urn:microsoft.com/office/officeart/2005/8/layout/lProcess3"/>
    <dgm:cxn modelId="{7FF7650B-C429-4752-9A27-5953DBB8B99D}" type="presOf" srcId="{F815F606-904B-4282-BB4C-60826DD60AC5}" destId="{31734091-8A2C-4603-BC09-BA2A630F4C02}" srcOrd="0" destOrd="0" presId="urn:microsoft.com/office/officeart/2005/8/layout/lProcess3"/>
    <dgm:cxn modelId="{DF52EEB6-D7E4-4414-AB1C-03BDBC1F4139}" type="presParOf" srcId="{7F2DAD87-53CA-4D61-8DED-AF5F7ECEB58A}" destId="{1E4CD20E-6A17-46E7-8C81-C578FD2B7D59}" srcOrd="0" destOrd="0" presId="urn:microsoft.com/office/officeart/2005/8/layout/lProcess3"/>
    <dgm:cxn modelId="{6937E0C1-2B18-4DE9-B290-1899F79F77BF}" type="presParOf" srcId="{1E4CD20E-6A17-46E7-8C81-C578FD2B7D59}" destId="{4CDD8BF0-482B-4DFB-9B20-B08236FEAB0B}" srcOrd="0" destOrd="0" presId="urn:microsoft.com/office/officeart/2005/8/layout/lProcess3"/>
    <dgm:cxn modelId="{B8478548-866C-42D8-A376-BEBEC3D8513C}" type="presParOf" srcId="{7F2DAD87-53CA-4D61-8DED-AF5F7ECEB58A}" destId="{D0D619D9-F2A5-40A8-BD97-AA43D95E95F1}" srcOrd="1" destOrd="0" presId="urn:microsoft.com/office/officeart/2005/8/layout/lProcess3"/>
    <dgm:cxn modelId="{FBB6587F-4544-4E88-BDAC-00F880787186}" type="presParOf" srcId="{7F2DAD87-53CA-4D61-8DED-AF5F7ECEB58A}" destId="{BB7B4021-B0E1-45ED-9529-70F51891645C}" srcOrd="2" destOrd="0" presId="urn:microsoft.com/office/officeart/2005/8/layout/lProcess3"/>
    <dgm:cxn modelId="{6B3EB291-211B-4991-906C-37FCF786695A}" type="presParOf" srcId="{BB7B4021-B0E1-45ED-9529-70F51891645C}" destId="{E341CF4E-810C-4758-A72F-8D34F119DBC9}" srcOrd="0" destOrd="0" presId="urn:microsoft.com/office/officeart/2005/8/layout/lProcess3"/>
    <dgm:cxn modelId="{E10D3257-747E-49CC-9E3E-B5ECA5EC9F96}" type="presParOf" srcId="{7F2DAD87-53CA-4D61-8DED-AF5F7ECEB58A}" destId="{2E270D42-1FBA-4BB2-B890-B92652FAD164}" srcOrd="3" destOrd="0" presId="urn:microsoft.com/office/officeart/2005/8/layout/lProcess3"/>
    <dgm:cxn modelId="{66F7992E-86F2-4678-AED6-3994AC9673A8}" type="presParOf" srcId="{7F2DAD87-53CA-4D61-8DED-AF5F7ECEB58A}" destId="{1ADEF7FC-85B4-42B5-9EDE-682BC89878DE}" srcOrd="4" destOrd="0" presId="urn:microsoft.com/office/officeart/2005/8/layout/lProcess3"/>
    <dgm:cxn modelId="{3576023E-9235-4332-8955-67572838E842}" type="presParOf" srcId="{1ADEF7FC-85B4-42B5-9EDE-682BC89878DE}" destId="{31734091-8A2C-4603-BC09-BA2A630F4C02}" srcOrd="0" destOrd="0" presId="urn:microsoft.com/office/officeart/2005/8/layout/lProcess3"/>
    <dgm:cxn modelId="{2BEC1B32-1603-4C99-9FFA-8558A046D0F9}" type="presParOf" srcId="{7F2DAD87-53CA-4D61-8DED-AF5F7ECEB58A}" destId="{58F26F22-29E0-4DF0-B577-7F4B91E78CCF}" srcOrd="5" destOrd="0" presId="urn:microsoft.com/office/officeart/2005/8/layout/lProcess3"/>
    <dgm:cxn modelId="{AB2E14CE-8656-46B5-AE40-CBD698DED8F6}" type="presParOf" srcId="{7F2DAD87-53CA-4D61-8DED-AF5F7ECEB58A}" destId="{E8AD013E-A351-4AA6-8D04-4355CA23C831}" srcOrd="6" destOrd="0" presId="urn:microsoft.com/office/officeart/2005/8/layout/lProcess3"/>
    <dgm:cxn modelId="{3E39137B-9CB0-45D3-8E36-0326FD464A6E}" type="presParOf" srcId="{E8AD013E-A351-4AA6-8D04-4355CA23C831}" destId="{F544781A-1531-4FD4-9A81-AF783503187B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D8BF0-482B-4DFB-9B20-B08236FEAB0B}">
      <dsp:nvSpPr>
        <dsp:cNvPr id="0" name=""/>
        <dsp:cNvSpPr/>
      </dsp:nvSpPr>
      <dsp:spPr>
        <a:xfrm>
          <a:off x="1" y="2242"/>
          <a:ext cx="8219959" cy="6847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Формирование единого образовательного пространства России – реализация ФГОС ООО / СОО 2021 / 2022 и ФООП, работа по ФРП</a:t>
          </a:r>
          <a:endParaRPr lang="ru-RU" sz="1500" kern="1200" dirty="0"/>
        </a:p>
      </dsp:txBody>
      <dsp:txXfrm>
        <a:off x="342365" y="2242"/>
        <a:ext cx="7535231" cy="684728"/>
      </dsp:txXfrm>
    </dsp:sp>
    <dsp:sp modelId="{E341CF4E-810C-4758-A72F-8D34F119DBC9}">
      <dsp:nvSpPr>
        <dsp:cNvPr id="0" name=""/>
        <dsp:cNvSpPr/>
      </dsp:nvSpPr>
      <dsp:spPr>
        <a:xfrm>
          <a:off x="2" y="792090"/>
          <a:ext cx="8229597" cy="6847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Взаимосвязь обучения и воспитания – нравственное, гражданское, патриотическое воспитание, историческое просвещение, изучение истории родного края</a:t>
          </a:r>
          <a:endParaRPr lang="ru-RU" sz="1500" kern="1200" dirty="0"/>
        </a:p>
      </dsp:txBody>
      <dsp:txXfrm>
        <a:off x="342366" y="792090"/>
        <a:ext cx="7544869" cy="684728"/>
      </dsp:txXfrm>
    </dsp:sp>
    <dsp:sp modelId="{31734091-8A2C-4603-BC09-BA2A630F4C02}">
      <dsp:nvSpPr>
        <dsp:cNvPr id="0" name=""/>
        <dsp:cNvSpPr/>
      </dsp:nvSpPr>
      <dsp:spPr>
        <a:xfrm>
          <a:off x="2" y="1584177"/>
          <a:ext cx="8229597" cy="6847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Системно-</a:t>
          </a:r>
          <a:r>
            <a:rPr lang="ru-RU" sz="1500" kern="1200" dirty="0" err="1" smtClean="0"/>
            <a:t>деятельностный</a:t>
          </a:r>
          <a:r>
            <a:rPr lang="ru-RU" sz="1500" kern="1200" dirty="0" smtClean="0"/>
            <a:t> подход к обучению – формирование функциональной грамотности</a:t>
          </a:r>
          <a:endParaRPr lang="ru-RU" sz="1500" kern="1200" dirty="0"/>
        </a:p>
      </dsp:txBody>
      <dsp:txXfrm>
        <a:off x="342366" y="1584177"/>
        <a:ext cx="7544869" cy="684728"/>
      </dsp:txXfrm>
    </dsp:sp>
    <dsp:sp modelId="{F544781A-1531-4FD4-9A81-AF783503187B}">
      <dsp:nvSpPr>
        <dsp:cNvPr id="0" name=""/>
        <dsp:cNvSpPr/>
      </dsp:nvSpPr>
      <dsp:spPr>
        <a:xfrm>
          <a:off x="1" y="2344013"/>
          <a:ext cx="8229597" cy="6847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Подготовка к новациям в ФООП с 1 сентября 2025 г. – увеличение часов истории за счёт сокращения обществознания, курс истории нашего края в 5 – 7 классах, единые государственные учебники</a:t>
          </a:r>
          <a:endParaRPr lang="ru-RU" sz="1500" kern="1200" dirty="0"/>
        </a:p>
      </dsp:txBody>
      <dsp:txXfrm>
        <a:off x="342365" y="2344013"/>
        <a:ext cx="7544869" cy="6847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A3EC46-B80A-4922-93CC-DF901B832288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949F1B-F6B8-4642-9C6D-31D38757E4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036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CAF37-8C1A-4DF2-BAED-93BB5733B33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8A1C1-D46B-4EC0-83EB-3CC47FADE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798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CAF37-8C1A-4DF2-BAED-93BB5733B33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8A1C1-D46B-4EC0-83EB-3CC47FADE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955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CAF37-8C1A-4DF2-BAED-93BB5733B33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8A1C1-D46B-4EC0-83EB-3CC47FADE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453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5F8D1-4149-4E49-A901-823A886AC39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70848" y="228600"/>
            <a:ext cx="7732829" cy="583175"/>
          </a:xfrm>
        </p:spPr>
        <p:txBody>
          <a:bodyPr anchor="b">
            <a:noAutofit/>
          </a:bodyPr>
          <a:lstStyle>
            <a:lvl1pPr>
              <a:defRPr sz="3300" spc="300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 1</a:t>
            </a:r>
          </a:p>
        </p:txBody>
      </p:sp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470848" y="1468346"/>
            <a:ext cx="7732829" cy="2973256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450"/>
              </a:spcBef>
              <a:defRPr sz="2400" spc="150" baseline="0">
                <a:solidFill>
                  <a:schemeClr val="bg1"/>
                </a:solidFill>
              </a:defRPr>
            </a:lvl1pPr>
            <a:lvl2pPr>
              <a:lnSpc>
                <a:spcPct val="130000"/>
              </a:lnSpc>
              <a:spcBef>
                <a:spcPts val="450"/>
              </a:spcBef>
              <a:defRPr sz="2100" spc="150" baseline="0">
                <a:solidFill>
                  <a:schemeClr val="bg1"/>
                </a:solidFill>
              </a:defRPr>
            </a:lvl2pPr>
            <a:lvl3pPr>
              <a:lnSpc>
                <a:spcPct val="130000"/>
              </a:lnSpc>
              <a:spcBef>
                <a:spcPts val="450"/>
              </a:spcBef>
              <a:defRPr sz="1800" spc="150" baseline="0">
                <a:solidFill>
                  <a:schemeClr val="bg1"/>
                </a:solidFill>
              </a:defRPr>
            </a:lvl3pPr>
            <a:lvl4pPr>
              <a:lnSpc>
                <a:spcPct val="130000"/>
              </a:lnSpc>
              <a:spcBef>
                <a:spcPts val="450"/>
              </a:spcBef>
              <a:defRPr sz="1500" spc="150" baseline="0">
                <a:solidFill>
                  <a:schemeClr val="bg1"/>
                </a:solidFill>
              </a:defRPr>
            </a:lvl4pPr>
            <a:lvl5pPr>
              <a:lnSpc>
                <a:spcPct val="130000"/>
              </a:lnSpc>
              <a:spcBef>
                <a:spcPts val="450"/>
              </a:spcBef>
              <a:defRPr sz="1500" spc="15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Подзаголовок 2"/>
          <p:cNvSpPr>
            <a:spLocks noGrp="1"/>
          </p:cNvSpPr>
          <p:nvPr>
            <p:ph type="subTitle" idx="13" hasCustomPrompt="1"/>
          </p:nvPr>
        </p:nvSpPr>
        <p:spPr>
          <a:xfrm>
            <a:off x="470848" y="934882"/>
            <a:ext cx="7732829" cy="319386"/>
          </a:xfrm>
        </p:spPr>
        <p:txBody>
          <a:bodyPr>
            <a:normAutofit/>
          </a:bodyPr>
          <a:lstStyle>
            <a:lvl1pPr marL="0" indent="0" algn="l">
              <a:buNone/>
              <a:defRPr sz="1500" spc="450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dirty="0"/>
              <a:t>ОБРАЗЕЦ ПОДЗАГОЛОВКА</a:t>
            </a: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231" y="4728686"/>
            <a:ext cx="306683" cy="30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874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пике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Рамка"/>
          <p:cNvSpPr/>
          <p:nvPr userDrawn="1"/>
        </p:nvSpPr>
        <p:spPr>
          <a:xfrm>
            <a:off x="386173" y="1086586"/>
            <a:ext cx="2904791" cy="2904791"/>
          </a:xfrm>
          <a:prstGeom prst="ellipse">
            <a:avLst/>
          </a:prstGeom>
          <a:solidFill>
            <a:schemeClr val="accent1">
              <a:lumMod val="20000"/>
              <a:lumOff val="80000"/>
              <a:alpha val="14000"/>
            </a:schemeClr>
          </a:solidFill>
          <a:ln w="12700">
            <a:solidFill>
              <a:schemeClr val="bg2">
                <a:lumMod val="50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Изображение"/>
          <p:cNvSpPr>
            <a:spLocks noGrp="1"/>
          </p:cNvSpPr>
          <p:nvPr>
            <p:ph type="pic" sz="quarter" idx="12" hasCustomPrompt="1"/>
          </p:nvPr>
        </p:nvSpPr>
        <p:spPr>
          <a:xfrm>
            <a:off x="481646" y="1182059"/>
            <a:ext cx="2713844" cy="2713844"/>
          </a:xfrm>
          <a:prstGeom prst="ellipse">
            <a:avLst/>
          </a:prstGeom>
        </p:spPr>
        <p:txBody>
          <a:bodyPr/>
          <a:lstStyle>
            <a:lvl1pPr algn="ctr">
              <a:defRPr baseline="0"/>
            </a:lvl1pPr>
          </a:lstStyle>
          <a:p>
            <a:r>
              <a:rPr kumimoji="1" lang="ru-RU" altLang="ja-JP" dirty="0"/>
              <a:t>Вставить изображение</a:t>
            </a:r>
            <a:endParaRPr kumimoji="1" lang="ja-JP" altLang="en-US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588599" y="754670"/>
            <a:ext cx="5094269" cy="1454849"/>
          </a:xfrm>
        </p:spPr>
        <p:txBody>
          <a:bodyPr anchor="b">
            <a:noAutofit/>
          </a:bodyPr>
          <a:lstStyle>
            <a:lvl1pPr>
              <a:defRPr sz="3300" spc="3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ФАМИЛИЯ</a:t>
            </a:r>
            <a:br>
              <a:rPr lang="ru-RU" dirty="0"/>
            </a:br>
            <a:r>
              <a:rPr lang="ru-RU" dirty="0"/>
              <a:t>Имя Отчество</a:t>
            </a:r>
          </a:p>
        </p:txBody>
      </p:sp>
      <p:sp>
        <p:nvSpPr>
          <p:cNvPr id="12" name="Текст 2"/>
          <p:cNvSpPr>
            <a:spLocks noGrp="1"/>
          </p:cNvSpPr>
          <p:nvPr>
            <p:ph type="body" idx="1"/>
          </p:nvPr>
        </p:nvSpPr>
        <p:spPr>
          <a:xfrm>
            <a:off x="3594920" y="3145735"/>
            <a:ext cx="5087949" cy="1334087"/>
          </a:xfrm>
        </p:spPr>
        <p:txBody>
          <a:bodyPr/>
          <a:lstStyle>
            <a:lvl1pPr marL="0" indent="0">
              <a:buNone/>
              <a:defRPr sz="1800"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3" name="Прямоугольник 12"/>
          <p:cNvSpPr/>
          <p:nvPr userDrawn="1"/>
        </p:nvSpPr>
        <p:spPr>
          <a:xfrm rot="10800000" flipH="1">
            <a:off x="8203677" y="127261"/>
            <a:ext cx="940324" cy="3535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14" name="Прямоугольник 13"/>
          <p:cNvSpPr/>
          <p:nvPr userDrawn="1"/>
        </p:nvSpPr>
        <p:spPr>
          <a:xfrm rot="10800000" flipH="1">
            <a:off x="8203677" y="241561"/>
            <a:ext cx="940324" cy="3535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15" name="Прямоугольник 14"/>
          <p:cNvSpPr/>
          <p:nvPr userDrawn="1"/>
        </p:nvSpPr>
        <p:spPr>
          <a:xfrm rot="10800000" flipH="1">
            <a:off x="8203677" y="355861"/>
            <a:ext cx="940324" cy="3535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10" name="Подзаголовок 2"/>
          <p:cNvSpPr>
            <a:spLocks noGrp="1"/>
          </p:cNvSpPr>
          <p:nvPr>
            <p:ph type="subTitle" idx="13" hasCustomPrompt="1"/>
          </p:nvPr>
        </p:nvSpPr>
        <p:spPr>
          <a:xfrm>
            <a:off x="3594920" y="2635376"/>
            <a:ext cx="5087948" cy="244425"/>
          </a:xfrm>
        </p:spPr>
        <p:txBody>
          <a:bodyPr>
            <a:normAutofit/>
          </a:bodyPr>
          <a:lstStyle>
            <a:lvl1pPr marL="0" indent="0" algn="l">
              <a:buNone/>
              <a:defRPr sz="1500" spc="450" baseline="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dirty="0"/>
              <a:t>ОБРАЗЕЦ ПОДЗАГОЛОВКА</a:t>
            </a: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72" y="241561"/>
            <a:ext cx="345322" cy="414797"/>
          </a:xfrm>
          <a:prstGeom prst="rect">
            <a:avLst/>
          </a:prstGeom>
        </p:spPr>
      </p:pic>
      <p:sp>
        <p:nvSpPr>
          <p:cNvPr id="17" name="Прямоугольник 16"/>
          <p:cNvSpPr/>
          <p:nvPr userDrawn="1"/>
        </p:nvSpPr>
        <p:spPr>
          <a:xfrm>
            <a:off x="909490" y="24790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ru-RU" sz="1050" dirty="0">
                <a:solidFill>
                  <a:schemeClr val="bg1">
                    <a:lumMod val="50000"/>
                  </a:schemeClr>
                </a:solidFill>
              </a:rPr>
              <a:t>ГАОУ ДПО СВЕРДЛОВСКОЙ ОБЛАСТИ</a:t>
            </a:r>
          </a:p>
          <a:p>
            <a:pPr algn="l"/>
            <a:r>
              <a:rPr lang="ru-RU" sz="1350" dirty="0">
                <a:solidFill>
                  <a:schemeClr val="bg1">
                    <a:lumMod val="50000"/>
                  </a:schemeClr>
                </a:solidFill>
              </a:rPr>
              <a:t>«ИНСТИТУТ РАЗВИТИЯ ОБРАЗОВАНИЯ»</a:t>
            </a:r>
          </a:p>
        </p:txBody>
      </p:sp>
    </p:spTree>
    <p:extLst>
      <p:ext uri="{BB962C8B-B14F-4D97-AF65-F5344CB8AC3E}">
        <p14:creationId xmlns:p14="http://schemas.microsoft.com/office/powerpoint/2010/main" val="41311754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1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ac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1" grpId="0"/>
      <p:bldP spid="12" grpId="0" build="p">
        <p:tmplLst>
          <p:tmpl lvl="1">
            <p:tnLst>
              <p:par>
                <p:cTn presetID="2" presetClass="entr" presetSubtype="2" accel="2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  <p:bldP spid="14" grpId="0" animBg="1"/>
      <p:bldP spid="15" grpId="0" animBg="1"/>
      <p:bldP spid="10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3051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CAF37-8C1A-4DF2-BAED-93BB5733B33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8A1C1-D46B-4EC0-83EB-3CC47FADE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03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CAF37-8C1A-4DF2-BAED-93BB5733B33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8A1C1-D46B-4EC0-83EB-3CC47FADE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506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CAF37-8C1A-4DF2-BAED-93BB5733B33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8A1C1-D46B-4EC0-83EB-3CC47FADE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377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CAF37-8C1A-4DF2-BAED-93BB5733B33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8A1C1-D46B-4EC0-83EB-3CC47FADE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765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CAF37-8C1A-4DF2-BAED-93BB5733B33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8A1C1-D46B-4EC0-83EB-3CC47FADE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762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CAF37-8C1A-4DF2-BAED-93BB5733B33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8A1C1-D46B-4EC0-83EB-3CC47FADE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232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CAF37-8C1A-4DF2-BAED-93BB5733B33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8A1C1-D46B-4EC0-83EB-3CC47FADE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733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CAF37-8C1A-4DF2-BAED-93BB5733B33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8A1C1-D46B-4EC0-83EB-3CC47FADE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24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CAF37-8C1A-4DF2-BAED-93BB5733B33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8A1C1-D46B-4EC0-83EB-3CC47FADE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3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3" r:id="rId13"/>
    <p:sldLayoutId id="214748366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dsoo.ru/mr-obshhestvoznanie/" TargetMode="External"/><Relationship Id="rId2" Type="http://schemas.openxmlformats.org/officeDocument/2006/relationships/hyperlink" Target="https://edsoo.ru/mr-istoriya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dsoo.ru/wp-content/uploads/2024/06/nashi-geroi.-metodicheskie-materialy.pdf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vk.com/presstass?z=video-210951176_456242097%2Fa38aa5109c67b2c1ff%2Fpl_wall_-210951176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rro.ru/structure/278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rro.ru/structure/344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rro.ru/structure/278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olsu2022@yandex.ru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schoolhistorians.ru/" TargetMode="External"/><Relationship Id="rId5" Type="http://schemas.openxmlformats.org/officeDocument/2006/relationships/image" Target="../media/image18.png"/><Relationship Id="rId4" Type="http://schemas.openxmlformats.org/officeDocument/2006/relationships/hyperlink" Target="https://vk.com/club211093091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emf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emf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067944" y="1597819"/>
            <a:ext cx="4390256" cy="1102519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chemeClr val="bg1"/>
                </a:solidFill>
              </a:rPr>
              <a:t>Итоги государственной итоговой аттестации по истории и обществознанию в 2023 – 2024 учебном году и задачи на 2024 – 2025 учебный </a:t>
            </a:r>
            <a:r>
              <a:rPr lang="ru-RU" sz="2400" b="1" dirty="0" smtClean="0">
                <a:solidFill>
                  <a:schemeClr val="bg1"/>
                </a:solidFill>
              </a:rPr>
              <a:t>год.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067944" y="4011910"/>
            <a:ext cx="4536504" cy="576064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Заседание ОМО учителей истории и обществознания 05.09.2024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53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-48030" y="-21846"/>
            <a:ext cx="9190654" cy="5178150"/>
            <a:chOff x="-31628" y="-13985"/>
            <a:chExt cx="5883153" cy="3314655"/>
          </a:xfrm>
        </p:grpSpPr>
        <p:pic>
          <p:nvPicPr>
            <p:cNvPr id="2" name="Picture 2" descr="Picture background"/>
            <p:cNvPicPr>
              <a:picLocks noChangeAspect="1" noChangeArrowheads="1"/>
            </p:cNvPicPr>
            <p:nvPr/>
          </p:nvPicPr>
          <p:blipFill>
            <a:blip r:embed="rId2"/>
            <a:srcRect l="11810" t="24919" r="12794" b="5863"/>
            <a:stretch>
              <a:fillRect/>
            </a:stretch>
          </p:blipFill>
          <p:spPr bwMode="auto">
            <a:xfrm>
              <a:off x="-31628" y="-13985"/>
              <a:ext cx="5883153" cy="3314655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189821" y="106718"/>
              <a:ext cx="5493429" cy="3036532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12"/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93552" y="106718"/>
              <a:ext cx="738298" cy="823105"/>
              <a:chOff x="72042" y="1793639"/>
              <a:chExt cx="1264108" cy="1409315"/>
            </a:xfrm>
          </p:grpSpPr>
          <p:pic>
            <p:nvPicPr>
              <p:cNvPr id="4" name="Picture 10"/>
              <p:cNvPicPr>
                <a:picLocks noChangeAspect="1" noChangeArrowheads="1"/>
              </p:cNvPicPr>
              <p:nvPr/>
            </p:nvPicPr>
            <p:blipFill>
              <a:blip r:embed="rId3"/>
              <a:srcRect l="497"/>
              <a:stretch>
                <a:fillRect/>
              </a:stretch>
            </p:blipFill>
            <p:spPr bwMode="auto">
              <a:xfrm>
                <a:off x="236873" y="1962439"/>
                <a:ext cx="1099277" cy="1240515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152400" dist="12000" dir="900000" sy="98000" kx="110000" ky="200000" algn="tl" rotWithShape="0">
                  <a:srgbClr val="000000">
                    <a:alpha val="30000"/>
                  </a:srgbClr>
                </a:outerShdw>
              </a:effectLst>
              <a:scene3d>
                <a:camera prst="perspectiveRelaxed">
                  <a:rot lat="19800000" lon="1200000" rev="20820000"/>
                </a:camera>
                <a:lightRig rig="threePt" dir="t"/>
              </a:scene3d>
              <a:sp3d contourW="6350" prstMaterial="matte">
                <a:bevelT w="101600" h="101600"/>
                <a:contourClr>
                  <a:srgbClr val="969696"/>
                </a:contourClr>
              </a:sp3d>
            </p:spPr>
          </p:pic>
          <p:pic>
            <p:nvPicPr>
              <p:cNvPr id="5" name="Picture 9" descr="C:\Users\imc-1\Desktop\Безымянный.png"/>
              <p:cNvPicPr>
                <a:picLocks noChangeAspect="1" noChangeArrowheads="1"/>
              </p:cNvPicPr>
              <p:nvPr/>
            </p:nvPicPr>
            <p:blipFill>
              <a:blip r:embed="rId4">
                <a:lum bright="-9000" contrast="20000"/>
              </a:blip>
              <a:srcRect/>
              <a:stretch>
                <a:fillRect/>
              </a:stretch>
            </p:blipFill>
            <p:spPr bwMode="auto">
              <a:xfrm>
                <a:off x="72042" y="1793639"/>
                <a:ext cx="879019" cy="1056735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noFill/>
                <a:miter lim="800000"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</p:pic>
        </p:grpSp>
      </p:grpSp>
      <p:sp>
        <p:nvSpPr>
          <p:cNvPr id="9" name="TextBox 8"/>
          <p:cNvSpPr txBox="1"/>
          <p:nvPr/>
        </p:nvSpPr>
        <p:spPr>
          <a:xfrm>
            <a:off x="1479453" y="320730"/>
            <a:ext cx="7201892" cy="4804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Метапредметные результаты: проблемные </a:t>
            </a:r>
            <a:r>
              <a:rPr lang="ru-RU" sz="2187" dirty="0" smtClean="0">
                <a:latin typeface="Times New Roman" pitchFamily="18" charset="0"/>
                <a:cs typeface="Times New Roman" pitchFamily="18" charset="0"/>
              </a:rPr>
              <a:t>точки по обществознанию</a:t>
            </a:r>
            <a:endParaRPr lang="ru-RU" sz="2187" dirty="0">
              <a:latin typeface="Times New Roman" pitchFamily="18" charset="0"/>
              <a:cs typeface="Times New Roman" pitchFamily="18" charset="0"/>
            </a:endParaRPr>
          </a:p>
          <a:p>
            <a:pPr marL="446399" indent="-446399" algn="just">
              <a:buFont typeface="Arial" panose="020B0604020202020204" pitchFamily="34" charset="0"/>
              <a:buChar char="•"/>
            </a:pPr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Умение ясно, логично и точно излагать свою точку зрения</a:t>
            </a:r>
          </a:p>
          <a:p>
            <a:pPr marL="446399" indent="-446399" algn="just">
              <a:buFont typeface="Arial" panose="020B0604020202020204" pitchFamily="34" charset="0"/>
              <a:buChar char="•"/>
            </a:pPr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Умение формулировать суждения, содержащие элементы обобщения, конкретизации, выявление закономерностей и противоречий</a:t>
            </a:r>
          </a:p>
          <a:p>
            <a:pPr marL="446399" indent="-446399" algn="just">
              <a:buFont typeface="Arial" panose="020B0604020202020204" pitchFamily="34" charset="0"/>
              <a:buChar char="•"/>
            </a:pPr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Владение научной терминологией</a:t>
            </a:r>
          </a:p>
          <a:p>
            <a:pPr marL="446399" indent="-446399" algn="just">
              <a:buFont typeface="Arial" panose="020B0604020202020204" pitchFamily="34" charset="0"/>
              <a:buChar char="•"/>
            </a:pPr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Умение ориентироваться в разных источниках информации, самостоятельно отобрать информацию для иллюстрации теоретического положения</a:t>
            </a:r>
          </a:p>
          <a:p>
            <a:pPr marL="446399" indent="-446399" algn="just">
              <a:buFont typeface="Arial" panose="020B0604020202020204" pitchFamily="34" charset="0"/>
              <a:buChar char="•"/>
            </a:pPr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Объяснение причинно-следственных связей</a:t>
            </a:r>
          </a:p>
          <a:p>
            <a:endParaRPr lang="ru-RU" sz="2187" dirty="0">
              <a:latin typeface="Times New Roman" pitchFamily="18" charset="0"/>
              <a:cs typeface="Times New Roman" pitchFamily="18" charset="0"/>
            </a:endParaRPr>
          </a:p>
          <a:p>
            <a:endParaRPr lang="ru-RU" sz="2187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892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-48030" y="-21846"/>
            <a:ext cx="9190654" cy="5178150"/>
            <a:chOff x="-31628" y="-13985"/>
            <a:chExt cx="5883153" cy="3314655"/>
          </a:xfrm>
        </p:grpSpPr>
        <p:pic>
          <p:nvPicPr>
            <p:cNvPr id="2" name="Picture 2" descr="Picture background"/>
            <p:cNvPicPr>
              <a:picLocks noChangeAspect="1" noChangeArrowheads="1"/>
            </p:cNvPicPr>
            <p:nvPr/>
          </p:nvPicPr>
          <p:blipFill>
            <a:blip r:embed="rId2"/>
            <a:srcRect l="11810" t="24919" r="12794" b="5863"/>
            <a:stretch>
              <a:fillRect/>
            </a:stretch>
          </p:blipFill>
          <p:spPr bwMode="auto">
            <a:xfrm>
              <a:off x="-31628" y="-13985"/>
              <a:ext cx="5883153" cy="3314655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189821" y="106718"/>
              <a:ext cx="5493429" cy="3036532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12"/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93552" y="106718"/>
              <a:ext cx="738298" cy="823105"/>
              <a:chOff x="72042" y="1793639"/>
              <a:chExt cx="1264108" cy="1409315"/>
            </a:xfrm>
          </p:grpSpPr>
          <p:pic>
            <p:nvPicPr>
              <p:cNvPr id="4" name="Picture 10"/>
              <p:cNvPicPr>
                <a:picLocks noChangeAspect="1" noChangeArrowheads="1"/>
              </p:cNvPicPr>
              <p:nvPr/>
            </p:nvPicPr>
            <p:blipFill>
              <a:blip r:embed="rId3"/>
              <a:srcRect l="497"/>
              <a:stretch>
                <a:fillRect/>
              </a:stretch>
            </p:blipFill>
            <p:spPr bwMode="auto">
              <a:xfrm>
                <a:off x="236873" y="1962439"/>
                <a:ext cx="1099277" cy="1240515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152400" dist="12000" dir="900000" sy="98000" kx="110000" ky="200000" algn="tl" rotWithShape="0">
                  <a:srgbClr val="000000">
                    <a:alpha val="30000"/>
                  </a:srgbClr>
                </a:outerShdw>
              </a:effectLst>
              <a:scene3d>
                <a:camera prst="perspectiveRelaxed">
                  <a:rot lat="19800000" lon="1200000" rev="20820000"/>
                </a:camera>
                <a:lightRig rig="threePt" dir="t"/>
              </a:scene3d>
              <a:sp3d contourW="6350" prstMaterial="matte">
                <a:bevelT w="101600" h="101600"/>
                <a:contourClr>
                  <a:srgbClr val="969696"/>
                </a:contourClr>
              </a:sp3d>
            </p:spPr>
          </p:pic>
          <p:pic>
            <p:nvPicPr>
              <p:cNvPr id="5" name="Picture 9" descr="C:\Users\imc-1\Desktop\Безымянный.png"/>
              <p:cNvPicPr>
                <a:picLocks noChangeAspect="1" noChangeArrowheads="1"/>
              </p:cNvPicPr>
              <p:nvPr/>
            </p:nvPicPr>
            <p:blipFill>
              <a:blip r:embed="rId4">
                <a:lum bright="-9000" contrast="20000"/>
              </a:blip>
              <a:srcRect/>
              <a:stretch>
                <a:fillRect/>
              </a:stretch>
            </p:blipFill>
            <p:spPr bwMode="auto">
              <a:xfrm>
                <a:off x="72042" y="1793639"/>
                <a:ext cx="879019" cy="1056735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noFill/>
                <a:miter lim="800000"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</p:pic>
        </p:grpSp>
      </p:grpSp>
      <p:sp>
        <p:nvSpPr>
          <p:cNvPr id="9" name="TextBox 8"/>
          <p:cNvSpPr txBox="1"/>
          <p:nvPr/>
        </p:nvSpPr>
        <p:spPr>
          <a:xfrm>
            <a:off x="1479453" y="320729"/>
            <a:ext cx="7201892" cy="4467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87" dirty="0" smtClean="0">
                <a:latin typeface="Times New Roman" pitchFamily="18" charset="0"/>
                <a:cs typeface="Times New Roman" pitchFamily="18" charset="0"/>
              </a:rPr>
              <a:t>Наиболее трудные аспекты содержания:</a:t>
            </a:r>
            <a:endParaRPr lang="ru-RU" sz="2187" dirty="0">
              <a:latin typeface="Times New Roman" pitchFamily="18" charset="0"/>
              <a:cs typeface="Times New Roman" pitchFamily="18" charset="0"/>
            </a:endParaRPr>
          </a:p>
          <a:p>
            <a:pPr marL="446399" indent="-446399">
              <a:buFont typeface="Arial" panose="020B0604020202020204" pitchFamily="34" charset="0"/>
              <a:buChar char="•"/>
            </a:pPr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«Форма государства» (аспект – политический режим), </a:t>
            </a:r>
          </a:p>
          <a:p>
            <a:pPr marL="446399" indent="-446399">
              <a:buFont typeface="Arial" panose="020B0604020202020204" pitchFamily="34" charset="0"/>
              <a:buChar char="•"/>
            </a:pPr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«Органы государственной власти Российской Федерации», </a:t>
            </a:r>
          </a:p>
          <a:p>
            <a:pPr marL="446399" indent="-446399">
              <a:buFont typeface="Arial" panose="020B0604020202020204" pitchFamily="34" charset="0"/>
              <a:buChar char="•"/>
            </a:pPr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«Виды банковских операций», </a:t>
            </a:r>
          </a:p>
          <a:p>
            <a:pPr marL="446399" indent="-446399">
              <a:buFont typeface="Arial" panose="020B0604020202020204" pitchFamily="34" charset="0"/>
              <a:buChar char="•"/>
            </a:pPr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«Рациональное поведение потребителя банковских услуг», </a:t>
            </a:r>
          </a:p>
          <a:p>
            <a:pPr marL="446399" indent="-446399">
              <a:buFont typeface="Arial" panose="020B0604020202020204" pitchFamily="34" charset="0"/>
              <a:buChar char="•"/>
            </a:pPr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«Механизмы реализации и защиты прав и свобод человека и гражданина», </a:t>
            </a:r>
          </a:p>
          <a:p>
            <a:pPr marL="446399" indent="-446399">
              <a:buFont typeface="Arial" panose="020B0604020202020204" pitchFamily="34" charset="0"/>
              <a:buChar char="•"/>
            </a:pPr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«Гражданские правоотношения, правонарушения и наказания», </a:t>
            </a:r>
          </a:p>
          <a:p>
            <a:pPr marL="446399" indent="-446399">
              <a:buFont typeface="Arial" panose="020B0604020202020204" pitchFamily="34" charset="0"/>
              <a:buChar char="•"/>
            </a:pPr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«Социальный конфликт и пути его решения»</a:t>
            </a:r>
          </a:p>
          <a:p>
            <a:endParaRPr lang="ru-RU" sz="2187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205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-48030" y="-21846"/>
            <a:ext cx="9190654" cy="5178150"/>
            <a:chOff x="-31628" y="-13985"/>
            <a:chExt cx="5883153" cy="3314655"/>
          </a:xfrm>
        </p:grpSpPr>
        <p:pic>
          <p:nvPicPr>
            <p:cNvPr id="2" name="Picture 2" descr="Picture background"/>
            <p:cNvPicPr>
              <a:picLocks noChangeAspect="1" noChangeArrowheads="1"/>
            </p:cNvPicPr>
            <p:nvPr/>
          </p:nvPicPr>
          <p:blipFill>
            <a:blip r:embed="rId2"/>
            <a:srcRect l="11810" t="24919" r="12794" b="5863"/>
            <a:stretch>
              <a:fillRect/>
            </a:stretch>
          </p:blipFill>
          <p:spPr bwMode="auto">
            <a:xfrm>
              <a:off x="-31628" y="-13985"/>
              <a:ext cx="5883153" cy="3314655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189821" y="106718"/>
              <a:ext cx="5493429" cy="3036532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12"/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93552" y="106718"/>
              <a:ext cx="738298" cy="823105"/>
              <a:chOff x="72042" y="1793639"/>
              <a:chExt cx="1264108" cy="1409315"/>
            </a:xfrm>
          </p:grpSpPr>
          <p:pic>
            <p:nvPicPr>
              <p:cNvPr id="4" name="Picture 10"/>
              <p:cNvPicPr>
                <a:picLocks noChangeAspect="1" noChangeArrowheads="1"/>
              </p:cNvPicPr>
              <p:nvPr/>
            </p:nvPicPr>
            <p:blipFill>
              <a:blip r:embed="rId3"/>
              <a:srcRect l="497"/>
              <a:stretch>
                <a:fillRect/>
              </a:stretch>
            </p:blipFill>
            <p:spPr bwMode="auto">
              <a:xfrm>
                <a:off x="236873" y="1962439"/>
                <a:ext cx="1099277" cy="1240515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152400" dist="12000" dir="900000" sy="98000" kx="110000" ky="200000" algn="tl" rotWithShape="0">
                  <a:srgbClr val="000000">
                    <a:alpha val="30000"/>
                  </a:srgbClr>
                </a:outerShdw>
              </a:effectLst>
              <a:scene3d>
                <a:camera prst="perspectiveRelaxed">
                  <a:rot lat="19800000" lon="1200000" rev="20820000"/>
                </a:camera>
                <a:lightRig rig="threePt" dir="t"/>
              </a:scene3d>
              <a:sp3d contourW="6350" prstMaterial="matte">
                <a:bevelT w="101600" h="101600"/>
                <a:contourClr>
                  <a:srgbClr val="969696"/>
                </a:contourClr>
              </a:sp3d>
            </p:spPr>
          </p:pic>
          <p:pic>
            <p:nvPicPr>
              <p:cNvPr id="5" name="Picture 9" descr="C:\Users\imc-1\Desktop\Безымянный.png"/>
              <p:cNvPicPr>
                <a:picLocks noChangeAspect="1" noChangeArrowheads="1"/>
              </p:cNvPicPr>
              <p:nvPr/>
            </p:nvPicPr>
            <p:blipFill>
              <a:blip r:embed="rId4">
                <a:lum bright="-9000" contrast="20000"/>
              </a:blip>
              <a:srcRect/>
              <a:stretch>
                <a:fillRect/>
              </a:stretch>
            </p:blipFill>
            <p:spPr bwMode="auto">
              <a:xfrm>
                <a:off x="72042" y="1793639"/>
                <a:ext cx="879019" cy="1056735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noFill/>
                <a:miter lim="800000"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</p:pic>
        </p:grpSp>
      </p:grpSp>
      <p:sp>
        <p:nvSpPr>
          <p:cNvPr id="9" name="TextBox 8"/>
          <p:cNvSpPr txBox="1"/>
          <p:nvPr/>
        </p:nvSpPr>
        <p:spPr>
          <a:xfrm>
            <a:off x="1479453" y="320729"/>
            <a:ext cx="7201892" cy="4643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Направления </a:t>
            </a:r>
            <a:r>
              <a:rPr lang="ru-RU" sz="2187" dirty="0" smtClean="0">
                <a:latin typeface="Times New Roman" pitchFamily="18" charset="0"/>
                <a:cs typeface="Times New Roman" pitchFamily="18" charset="0"/>
              </a:rPr>
              <a:t>совершенствования обучения обществознанию:</a:t>
            </a:r>
            <a:endParaRPr lang="ru-RU" sz="2187" dirty="0">
              <a:latin typeface="Times New Roman" pitchFamily="18" charset="0"/>
              <a:cs typeface="Times New Roman" pitchFamily="18" charset="0"/>
            </a:endParaRPr>
          </a:p>
          <a:p>
            <a:pPr marL="446399" indent="-446399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Уделить внимание расширению социального опыта обучающихся через анализ конкретных ситуаций в диалоговой форме, в рамках групповой работы и во внеурочной деятельности</a:t>
            </a:r>
          </a:p>
          <a:p>
            <a:pPr marL="446399" indent="-446399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Особое внимание уделить развитию метапредметных навыков – формулирование, аргументация, смысловое чтение и др.</a:t>
            </a:r>
          </a:p>
          <a:p>
            <a:pPr marL="446399" indent="-446399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Использовать для отработки материала заданий различной формы: с выбором ответа, на установление соответствия, с кратким ответом, с развернутым ответом. Предлагаемые задания должны предполагать различные виды деятельности обучающихся (называть, характеризовать, определять, сравнивать и др.), а, следовательно, и различные уровни ее сложности. Организовать обсуждение и отработку на уроках алгоритмов выполнения заданий, аналогичных тем, которые используются в рамках итоговой аттестации.</a:t>
            </a:r>
          </a:p>
        </p:txBody>
      </p:sp>
    </p:spTree>
    <p:extLst>
      <p:ext uri="{BB962C8B-B14F-4D97-AF65-F5344CB8AC3E}">
        <p14:creationId xmlns:p14="http://schemas.microsoft.com/office/powerpoint/2010/main" val="4280881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4"/>
                </a:solidFill>
              </a:rPr>
              <a:t>РЕКОМЕНДАЦИИ ДЛЯ ГМО/РМО/ШМО</a:t>
            </a:r>
            <a:endParaRPr lang="ru-RU" sz="3600" b="1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1" algn="just"/>
            <a:r>
              <a:rPr lang="ru-RU" sz="2900" dirty="0"/>
              <a:t>Организация самостоятельной познавательной деятельности школьников по истории </a:t>
            </a:r>
            <a:r>
              <a:rPr lang="ru-RU" sz="2900" dirty="0" smtClean="0"/>
              <a:t>и обществознанию (на </a:t>
            </a:r>
            <a:r>
              <a:rPr lang="ru-RU" sz="2900" dirty="0"/>
              <a:t>уроках и вне уроков).</a:t>
            </a:r>
          </a:p>
          <a:p>
            <a:pPr lvl="1" algn="just"/>
            <a:r>
              <a:rPr lang="ru-RU" sz="2900" dirty="0"/>
              <a:t>Эффективные методические приёмы подготовки к ЕГЭ по </a:t>
            </a:r>
            <a:r>
              <a:rPr lang="ru-RU" sz="2900" dirty="0" smtClean="0"/>
              <a:t>выпускников</a:t>
            </a:r>
            <a:r>
              <a:rPr lang="ru-RU" sz="2900" dirty="0"/>
              <a:t>,  выбравших изучение истории </a:t>
            </a:r>
            <a:r>
              <a:rPr lang="ru-RU" sz="2900" dirty="0" smtClean="0"/>
              <a:t>и обществознания в </a:t>
            </a:r>
            <a:r>
              <a:rPr lang="ru-RU" sz="2900" dirty="0"/>
              <a:t>средней школе как на углублённом, так и на базовом уровнях.</a:t>
            </a:r>
          </a:p>
          <a:p>
            <a:pPr lvl="1" algn="just"/>
            <a:r>
              <a:rPr lang="ru-RU" sz="2900" dirty="0"/>
              <a:t>Методика обучения различных категорий школьников работе с источниками исторической </a:t>
            </a:r>
            <a:r>
              <a:rPr lang="ru-RU" sz="2900" dirty="0" smtClean="0"/>
              <a:t>и социальной информации </a:t>
            </a:r>
            <a:r>
              <a:rPr lang="ru-RU" sz="2900" dirty="0"/>
              <a:t>– текстом, картой, </a:t>
            </a:r>
            <a:r>
              <a:rPr lang="ru-RU" sz="2900" dirty="0" smtClean="0"/>
              <a:t>изображением, статистическими данными.</a:t>
            </a:r>
            <a:endParaRPr lang="ru-RU" sz="2900" dirty="0"/>
          </a:p>
          <a:p>
            <a:pPr lvl="1" algn="just"/>
            <a:r>
              <a:rPr lang="ru-RU" sz="2900" dirty="0"/>
              <a:t>Методика формирования у школьников аналитико-синтетических </a:t>
            </a:r>
            <a:r>
              <a:rPr lang="ru-RU" sz="2900" dirty="0" smtClean="0"/>
              <a:t>умений.</a:t>
            </a:r>
            <a:endParaRPr lang="ru-RU" sz="2900" dirty="0"/>
          </a:p>
          <a:p>
            <a:pPr lvl="1" algn="just"/>
            <a:r>
              <a:rPr lang="ru-RU" sz="2900" dirty="0"/>
              <a:t>Методика формирования системы исторических </a:t>
            </a:r>
            <a:r>
              <a:rPr lang="ru-RU" sz="2900" dirty="0" smtClean="0"/>
              <a:t>и обществоведческих знаний </a:t>
            </a:r>
            <a:r>
              <a:rPr lang="ru-RU" sz="2900" dirty="0"/>
              <a:t>в основной и средней школе. </a:t>
            </a:r>
          </a:p>
          <a:p>
            <a:pPr lvl="1" algn="just"/>
            <a:r>
              <a:rPr lang="ru-RU" sz="2900" dirty="0"/>
              <a:t>Методика обучения школьников основам </a:t>
            </a:r>
            <a:r>
              <a:rPr lang="ru-RU" sz="2900" dirty="0" smtClean="0"/>
              <a:t>аргументации.</a:t>
            </a:r>
            <a:endParaRPr lang="ru-RU" sz="2900" dirty="0"/>
          </a:p>
          <a:p>
            <a:pPr lvl="1" algn="just"/>
            <a:r>
              <a:rPr lang="ru-RU" sz="2900" dirty="0"/>
              <a:t>Методические подходы к использованию цифрового образовательного контента в процессе обучения </a:t>
            </a:r>
            <a:r>
              <a:rPr lang="ru-RU" sz="2900" dirty="0" smtClean="0"/>
              <a:t>истории и обществознанию.</a:t>
            </a:r>
            <a:endParaRPr lang="ru-RU" sz="2900" dirty="0"/>
          </a:p>
          <a:p>
            <a:pPr lvl="1" algn="just"/>
            <a:r>
              <a:rPr lang="ru-RU" sz="2900" dirty="0"/>
              <a:t>Россия </a:t>
            </a:r>
            <a:r>
              <a:rPr lang="en-US" sz="2900" dirty="0"/>
              <a:t>XVI</a:t>
            </a:r>
            <a:r>
              <a:rPr lang="ru-RU" sz="2900" dirty="0"/>
              <a:t> – </a:t>
            </a:r>
            <a:r>
              <a:rPr lang="en-US" sz="2900" dirty="0"/>
              <a:t>XVIII</a:t>
            </a:r>
            <a:r>
              <a:rPr lang="ru-RU" sz="2900" dirty="0"/>
              <a:t> вв. в школьном курсе истории</a:t>
            </a:r>
            <a:r>
              <a:rPr lang="ru-RU" sz="2900" dirty="0" smtClean="0"/>
              <a:t>.</a:t>
            </a:r>
          </a:p>
          <a:p>
            <a:pPr lvl="1" algn="just"/>
            <a:r>
              <a:rPr lang="ru-RU" sz="2900" dirty="0" smtClean="0"/>
              <a:t>Конституция РФ в школьном курсе обществознания.</a:t>
            </a:r>
            <a:endParaRPr lang="ru-RU" sz="29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15470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141635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4"/>
                </a:solidFill>
              </a:rPr>
              <a:t>Ключевые направления работы учителя истории и обществознания в </a:t>
            </a:r>
            <a:r>
              <a:rPr lang="ru-RU" sz="3200" b="1" dirty="0" smtClean="0">
                <a:solidFill>
                  <a:schemeClr val="accent4"/>
                </a:solidFill>
              </a:rPr>
              <a:t>2024 </a:t>
            </a:r>
            <a:r>
              <a:rPr lang="ru-RU" sz="3200" b="1" dirty="0">
                <a:solidFill>
                  <a:schemeClr val="accent4"/>
                </a:solidFill>
              </a:rPr>
              <a:t>– </a:t>
            </a:r>
            <a:r>
              <a:rPr lang="ru-RU" sz="3200" b="1" dirty="0" smtClean="0">
                <a:solidFill>
                  <a:schemeClr val="accent4"/>
                </a:solidFill>
              </a:rPr>
              <a:t>2025 </a:t>
            </a:r>
            <a:r>
              <a:rPr lang="ru-RU" sz="3200" b="1" dirty="0">
                <a:solidFill>
                  <a:schemeClr val="accent4"/>
                </a:solidFill>
              </a:rPr>
              <a:t>учебном году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563637"/>
          <a:ext cx="8229600" cy="3030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7669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4"/>
                </a:solidFill>
              </a:rPr>
              <a:t>История и обществознание </a:t>
            </a:r>
            <a:br>
              <a:rPr lang="ru-RU" sz="3600" b="1" dirty="0" smtClean="0">
                <a:solidFill>
                  <a:schemeClr val="accent4"/>
                </a:solidFill>
              </a:rPr>
            </a:br>
            <a:r>
              <a:rPr lang="ru-RU" sz="3600" b="1" dirty="0" smtClean="0">
                <a:solidFill>
                  <a:schemeClr val="accent4"/>
                </a:solidFill>
              </a:rPr>
              <a:t>в 2024 – 2025 учебном году</a:t>
            </a:r>
            <a:endParaRPr lang="ru-RU" sz="3600" b="1" dirty="0">
              <a:solidFill>
                <a:schemeClr val="accent4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1115616" y="1635646"/>
          <a:ext cx="6408714" cy="25922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2267"/>
                <a:gridCol w="704993"/>
                <a:gridCol w="704307"/>
                <a:gridCol w="705679"/>
                <a:gridCol w="705679"/>
                <a:gridCol w="705679"/>
                <a:gridCol w="755055"/>
                <a:gridCol w="755055"/>
              </a:tblGrid>
              <a:tr h="3703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Классы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109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История, количество часов в год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68/136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68/136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109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Обществознание, количество часов в год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68/136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68/136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645151" y="-669860"/>
            <a:ext cx="987538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Примечание: через / в 10 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11 классах указано количество часов на базовом и на углубленном уровнях.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3595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МАТЕРИАЛЫ ИСРО В ПОМОЩЬ УЧИТЕЛЮ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Методическое письмо и методические материалы по истории: </a:t>
            </a:r>
            <a:r>
              <a:rPr lang="en-US" sz="2800" dirty="0">
                <a:hlinkClick r:id="rId2"/>
              </a:rPr>
              <a:t>https://edsoo.ru/mr-istoriya</a:t>
            </a:r>
            <a:r>
              <a:rPr lang="en-US" sz="2800" dirty="0" smtClean="0">
                <a:hlinkClick r:id="rId2"/>
              </a:rPr>
              <a:t>/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Методическое письмо и методические материалы по истории: </a:t>
            </a:r>
            <a:r>
              <a:rPr lang="en-US" sz="2800" dirty="0">
                <a:hlinkClick r:id="rId3"/>
              </a:rPr>
              <a:t>https://edsoo.ru/mr-obshhestvoznanie</a:t>
            </a:r>
            <a:r>
              <a:rPr lang="en-US" sz="2800" dirty="0" smtClean="0">
                <a:hlinkClick r:id="rId3"/>
              </a:rPr>
              <a:t>/</a:t>
            </a:r>
            <a:r>
              <a:rPr lang="ru-RU" sz="2800" dirty="0" smtClean="0"/>
              <a:t> </a:t>
            </a:r>
          </a:p>
          <a:p>
            <a:pPr marL="0" indent="0">
              <a:buNone/>
            </a:pPr>
            <a:r>
              <a:rPr lang="ru-RU" sz="2800" dirty="0" smtClean="0"/>
              <a:t>Информационные материалы «Наши герои»: </a:t>
            </a:r>
            <a:r>
              <a:rPr lang="en-US" sz="2800" dirty="0">
                <a:hlinkClick r:id="rId4"/>
              </a:rPr>
              <a:t>https://edsoo.ru/wp-content/uploads/2024/06/</a:t>
            </a:r>
            <a:endParaRPr lang="ru-RU" sz="2800" dirty="0">
              <a:hlinkClick r:id="rId4"/>
            </a:endParaRPr>
          </a:p>
          <a:p>
            <a:pPr marL="0" indent="0">
              <a:buNone/>
            </a:pPr>
            <a:r>
              <a:rPr lang="en-US" sz="2800" dirty="0">
                <a:hlinkClick r:id="rId4"/>
              </a:rPr>
              <a:t>nashi-geroi.-metodicheskie-materialy.pdf</a:t>
            </a:r>
            <a:r>
              <a:rPr lang="ru-RU" sz="2800" dirty="0"/>
              <a:t> 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06165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История 9 класс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sz="2800" dirty="0" smtClean="0"/>
              <a:t>Сохраняется в 2024 – 2025 учебном году модуль «Введение в новейшую историю России» – 17 часов</a:t>
            </a:r>
          </a:p>
          <a:p>
            <a:pPr algn="just"/>
            <a:r>
              <a:rPr lang="ru-RU" sz="2800" dirty="0" smtClean="0"/>
              <a:t>Модуль включён в ФРП ООО по истории и является составной частью учебного предмета «История»</a:t>
            </a:r>
          </a:p>
          <a:p>
            <a:pPr algn="just"/>
            <a:r>
              <a:rPr lang="ru-RU" sz="2800" dirty="0" smtClean="0"/>
              <a:t>Рекомендуется изучать модуль после завершения истории </a:t>
            </a:r>
            <a:r>
              <a:rPr lang="en-US" sz="2800" dirty="0" smtClean="0"/>
              <a:t>XIX</a:t>
            </a:r>
            <a:r>
              <a:rPr lang="ru-RU" sz="2800" dirty="0" smtClean="0"/>
              <a:t> – начала ХХ вв. </a:t>
            </a:r>
          </a:p>
          <a:p>
            <a:pPr algn="just"/>
            <a:r>
              <a:rPr lang="ru-RU" sz="2800" dirty="0" smtClean="0"/>
              <a:t>Пропедевтический, просветительский характер модуля, акцент на ключевых событиях и персоналиях, на исторической памяти</a:t>
            </a:r>
          </a:p>
          <a:p>
            <a:pPr algn="just"/>
            <a:r>
              <a:rPr lang="ru-RU" sz="2800" dirty="0" smtClean="0"/>
              <a:t>История в 9 классе – 85 часов в учебном плане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47782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chemeClr val="accent4"/>
                </a:solidFill>
              </a:rPr>
              <a:t>ОГЭ</a:t>
            </a:r>
            <a:r>
              <a:rPr lang="ru-RU" b="1" dirty="0">
                <a:solidFill>
                  <a:schemeClr val="accent4"/>
                </a:solidFill>
              </a:rPr>
              <a:t> ПО ИСТОРИИ </a:t>
            </a:r>
            <a:r>
              <a:rPr lang="ru-RU" sz="6000" b="1" dirty="0">
                <a:solidFill>
                  <a:schemeClr val="accent4"/>
                </a:solidFill>
              </a:rPr>
              <a:t>2025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2977" y="1200150"/>
            <a:ext cx="4938046" cy="339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189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99592" y="206375"/>
            <a:ext cx="7330008" cy="85725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4"/>
                </a:solidFill>
              </a:rPr>
              <a:t>УЧЕБНИКИ В ФПУ</a:t>
            </a:r>
            <a:endParaRPr lang="ru-RU" sz="4000" b="1" dirty="0">
              <a:solidFill>
                <a:schemeClr val="accent4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286" y="1203598"/>
            <a:ext cx="2305050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987574"/>
            <a:ext cx="1944216" cy="23762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3971" y="2427734"/>
            <a:ext cx="1846421" cy="238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614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ЦЕЛЬ ДЕЯТЕЛЬНОСТИ ОМО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1" algn="just"/>
            <a:r>
              <a:rPr lang="ru-RU" dirty="0" smtClean="0">
                <a:solidFill>
                  <a:schemeClr val="tx1"/>
                </a:solidFill>
              </a:rPr>
              <a:t>Создание </a:t>
            </a:r>
            <a:r>
              <a:rPr lang="ru-RU" dirty="0">
                <a:solidFill>
                  <a:schemeClr val="tx1"/>
                </a:solidFill>
              </a:rPr>
              <a:t>единого образовательного пространства для повышения профессиональной компетентности учителей истории и обществознания общеобразовательных организаций Свердловской области; повышение качества преподавания истории и обществознания в общеобразовательных организациях, распространение передового педагогического опыта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0" lvl="1" algn="just"/>
            <a:r>
              <a:rPr lang="ru-RU" dirty="0" smtClean="0">
                <a:solidFill>
                  <a:schemeClr val="tx1"/>
                </a:solidFill>
              </a:rPr>
              <a:t>КООРДИНАЦИЯ ДЕЯТЕЛЬНОСТИ МЕТОДИЧЕСКИХ ОБЪЕДИНЕНИЙ В МУНИЦИПАЛИТЕТАХ И ШКОЛАХ!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3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у</a:t>
            </a:r>
            <a:r>
              <a:rPr lang="ru-RU" dirty="0" smtClean="0"/>
              <a:t>чителей истории и обществознания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5748436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accent4"/>
                </a:solidFill>
              </a:rPr>
              <a:t>ИЗМЕНЕНИЯ С 1 СЕНТЯБРЯ 2025 ГОДА!!!</a:t>
            </a:r>
            <a:endParaRPr lang="ru-RU" sz="2800" b="1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7574"/>
            <a:ext cx="8568952" cy="345402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1200" dirty="0">
                <a:solidFill>
                  <a:schemeClr val="tx1"/>
                </a:solidFill>
              </a:rPr>
              <a:t>Приказ Министерства просвещения Российской Федерации № 110 от 19.02.2024 “О внесении изменений в некоторые приказы Министерства образования и науки Российской Федерации и Министерства просвещения Российской Федерации, касающиеся федеральных государственных образовательных стандартов основного общего образования” (Зарегистрирован 22.02.2024 № 77331</a:t>
            </a:r>
            <a:r>
              <a:rPr lang="ru-RU" sz="1200" dirty="0" smtClean="0">
                <a:solidFill>
                  <a:schemeClr val="tx1"/>
                </a:solidFill>
              </a:rPr>
              <a:t>)</a:t>
            </a:r>
          </a:p>
          <a:p>
            <a:pPr marL="0" indent="0"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Приказ </a:t>
            </a:r>
            <a:r>
              <a:rPr lang="ru-RU" sz="1200" dirty="0">
                <a:solidFill>
                  <a:schemeClr val="tx1"/>
                </a:solidFill>
              </a:rPr>
              <a:t>Министерства просвещения Российской Федерации от 19.03.2024 № 171 «О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образования» (Зарегистрирован 11.04.2024 № 77830</a:t>
            </a:r>
            <a:r>
              <a:rPr lang="ru-RU" sz="1200" dirty="0" smtClean="0">
                <a:solidFill>
                  <a:schemeClr val="tx1"/>
                </a:solidFill>
              </a:rPr>
              <a:t>)</a:t>
            </a:r>
          </a:p>
          <a:p>
            <a:pPr marL="0" indent="0" algn="just">
              <a:buNone/>
            </a:pPr>
            <a:r>
              <a:rPr lang="ru-RU" sz="1200" dirty="0">
                <a:solidFill>
                  <a:schemeClr val="tx1"/>
                </a:solidFill>
              </a:rPr>
              <a:t>Приказ Министерства просвещения Российской Федерации № 119 от 21.02.2024 «О внесении изменений в приложения № 1 и № 2 к приказу Министерства просвещения Российской Федерации от 21 сентября 2022 г. N 858 “Об утверждении федерального перечня учебников, допущенных к использованию при реализации имеющих государственную аккредитацию образовательных программ начального общего, основного общего, среднего общего образования организациями, осуществляющими образовательную деятельность и установления предельного срока использования исключенных учебников</a:t>
            </a:r>
            <a:r>
              <a:rPr lang="ru-RU" sz="1200" dirty="0" smtClean="0">
                <a:solidFill>
                  <a:schemeClr val="tx1"/>
                </a:solidFill>
              </a:rPr>
              <a:t>»</a:t>
            </a:r>
            <a:r>
              <a:rPr lang="ru-RU" sz="1200" dirty="0">
                <a:solidFill>
                  <a:schemeClr val="tx1"/>
                </a:solidFill>
              </a:rPr>
              <a:t> </a:t>
            </a:r>
            <a:r>
              <a:rPr lang="ru-RU" sz="1200" dirty="0" smtClean="0">
                <a:solidFill>
                  <a:schemeClr val="tx1"/>
                </a:solidFill>
              </a:rPr>
              <a:t>(</a:t>
            </a:r>
            <a:r>
              <a:rPr lang="ru-RU" sz="1200" dirty="0">
                <a:solidFill>
                  <a:schemeClr val="tx1"/>
                </a:solidFill>
              </a:rPr>
              <a:t>Зарегистрирован 22.03.2024 № 77603)</a:t>
            </a:r>
          </a:p>
          <a:p>
            <a:pPr marL="0" indent="0" algn="just">
              <a:buNone/>
            </a:pPr>
            <a:endParaRPr lang="ru-RU" sz="12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ГОТОВЯТСЯ ЕДИНЫЕ ГОСУДАРСТВЕННЫЕ УЧЕБНИКИ ДЛЯ 5 – 9 КЛАССОВ</a:t>
            </a:r>
          </a:p>
          <a:p>
            <a:pPr marL="0" indent="0" algn="ctr"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СРОК ДЕЙСТВИЯ БОЛЬШИНСТВА НЫНЕ ДЕЙСТВУЮЩИХ УЧЕБНИКОВ ПРОДЛЁН </a:t>
            </a:r>
          </a:p>
          <a:p>
            <a:pPr marL="0" indent="0" algn="ctr"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ДО АПРЕЛЯ/МАЯ/АВГУСТА 2027 ГОДА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sz="1000" dirty="0" smtClean="0">
              <a:solidFill>
                <a:schemeClr val="tx1"/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000" dirty="0" smtClean="0">
              <a:solidFill>
                <a:schemeClr val="tx1"/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553241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67544" y="206375"/>
            <a:ext cx="8352928" cy="85725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4"/>
                </a:solidFill>
              </a:rPr>
              <a:t>ЕДИНЫЕ ГОСУДАРСТВЕННЫЕ УЧЕБНИКИ</a:t>
            </a:r>
            <a:endParaRPr lang="ru-RU" sz="3600" b="1" dirty="0">
              <a:solidFill>
                <a:schemeClr val="accent4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4294967295"/>
          </p:nvPr>
        </p:nvSpPr>
        <p:spPr>
          <a:xfrm>
            <a:off x="251520" y="1200150"/>
            <a:ext cx="4032448" cy="33940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Презентация: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https://vk.com/presstass?z=video-210951176_456242097%2Fa38aa5109c67b2c1ff%2Fpl_wall_-</a:t>
            </a:r>
            <a:r>
              <a:rPr lang="en-US" dirty="0" smtClean="0">
                <a:hlinkClick r:id="rId2"/>
              </a:rPr>
              <a:t>210951176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03598"/>
            <a:ext cx="439248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7988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accent4"/>
                </a:solidFill>
              </a:rPr>
              <a:t>ИЗМЕНЕНИЯ С 1 СЕНТЯБРЯ 2025 ГОДА!!!</a:t>
            </a:r>
            <a:endParaRPr lang="ru-RU" sz="2800" b="1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7574"/>
            <a:ext cx="8568952" cy="345402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endParaRPr lang="ru-RU" sz="1200" dirty="0" smtClean="0">
              <a:solidFill>
                <a:schemeClr val="tx1"/>
              </a:solidFill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</a:rPr>
              <a:t>Курс «История нашего края» вводится с 5 по 7 класс как пропедевтический в рамках учебного предмета «История» (с включением содержания предмета «ОДНКНР»): 5 класс – 34 часа, 6 и 7 классы – по 17 часов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</a:rPr>
              <a:t>Изменяется схема изучения учебного предмета «История» на ступени основного общего образования: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5 класс – 3 часа в неделю (история древнего мира, народы и государства на территории России в древности, наш край до вхождения в состав Российского государства)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6 класс – 3 часа </a:t>
            </a:r>
            <a:r>
              <a:rPr lang="ru-RU" sz="1400" dirty="0">
                <a:solidFill>
                  <a:schemeClr val="tx1"/>
                </a:solidFill>
              </a:rPr>
              <a:t>в неделю (</a:t>
            </a:r>
            <a:r>
              <a:rPr lang="ru-RU" sz="1400" dirty="0" smtClean="0">
                <a:solidFill>
                  <a:schemeClr val="tx1"/>
                </a:solidFill>
              </a:rPr>
              <a:t>история средних веков, история России (</a:t>
            </a:r>
            <a:r>
              <a:rPr lang="en-US" sz="1400" dirty="0" smtClean="0">
                <a:solidFill>
                  <a:schemeClr val="tx1"/>
                </a:solidFill>
              </a:rPr>
              <a:t>IX</a:t>
            </a:r>
            <a:r>
              <a:rPr lang="ru-RU" sz="1400" dirty="0" smtClean="0">
                <a:solidFill>
                  <a:schemeClr val="tx1"/>
                </a:solidFill>
              </a:rPr>
              <a:t> – первая треть </a:t>
            </a:r>
            <a:r>
              <a:rPr lang="en-US" sz="1400" dirty="0" smtClean="0">
                <a:solidFill>
                  <a:schemeClr val="tx1"/>
                </a:solidFill>
              </a:rPr>
              <a:t>XVI</a:t>
            </a:r>
            <a:r>
              <a:rPr lang="ru-RU" sz="1400" dirty="0" smtClean="0">
                <a:solidFill>
                  <a:schemeClr val="tx1"/>
                </a:solidFill>
              </a:rPr>
              <a:t> вв.), наш край до начала ХХ в.)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7 класс – 3 часа </a:t>
            </a:r>
            <a:r>
              <a:rPr lang="ru-RU" sz="1400" dirty="0">
                <a:solidFill>
                  <a:schemeClr val="tx1"/>
                </a:solidFill>
              </a:rPr>
              <a:t>в неделю (</a:t>
            </a:r>
            <a:r>
              <a:rPr lang="ru-RU" sz="1400" dirty="0" smtClean="0">
                <a:solidFill>
                  <a:schemeClr val="tx1"/>
                </a:solidFill>
              </a:rPr>
              <a:t>история нового времени (конец </a:t>
            </a:r>
            <a:r>
              <a:rPr lang="en-US" sz="1400" dirty="0" smtClean="0">
                <a:solidFill>
                  <a:schemeClr val="tx1"/>
                </a:solidFill>
              </a:rPr>
              <a:t>XV</a:t>
            </a:r>
            <a:r>
              <a:rPr lang="ru-RU" sz="1400" dirty="0" smtClean="0">
                <a:solidFill>
                  <a:schemeClr val="tx1"/>
                </a:solidFill>
              </a:rPr>
              <a:t> – </a:t>
            </a:r>
            <a:r>
              <a:rPr lang="en-US" sz="1400" dirty="0" smtClean="0">
                <a:solidFill>
                  <a:schemeClr val="tx1"/>
                </a:solidFill>
              </a:rPr>
              <a:t>XVII</a:t>
            </a:r>
            <a:r>
              <a:rPr lang="ru-RU" sz="1400" dirty="0" smtClean="0">
                <a:solidFill>
                  <a:schemeClr val="tx1"/>
                </a:solidFill>
              </a:rPr>
              <a:t> вв.), история России (1533 – 1689 гг.), наш край в </a:t>
            </a:r>
            <a:r>
              <a:rPr lang="en-US" sz="1400" dirty="0" smtClean="0">
                <a:solidFill>
                  <a:schemeClr val="tx1"/>
                </a:solidFill>
              </a:rPr>
              <a:t>XX – </a:t>
            </a:r>
            <a:r>
              <a:rPr lang="ru-RU" sz="1400" dirty="0" smtClean="0">
                <a:solidFill>
                  <a:schemeClr val="tx1"/>
                </a:solidFill>
              </a:rPr>
              <a:t>начале </a:t>
            </a:r>
            <a:r>
              <a:rPr lang="en-US" sz="1400" dirty="0" smtClean="0">
                <a:solidFill>
                  <a:schemeClr val="tx1"/>
                </a:solidFill>
              </a:rPr>
              <a:t>XXI</a:t>
            </a:r>
            <a:r>
              <a:rPr lang="ru-RU" sz="1400" dirty="0" smtClean="0">
                <a:solidFill>
                  <a:schemeClr val="tx1"/>
                </a:solidFill>
              </a:rPr>
              <a:t> вв.)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8 класс – 3 </a:t>
            </a:r>
            <a:r>
              <a:rPr lang="ru-RU" sz="1400" dirty="0">
                <a:solidFill>
                  <a:schemeClr val="tx1"/>
                </a:solidFill>
              </a:rPr>
              <a:t>часа в неделю </a:t>
            </a:r>
            <a:r>
              <a:rPr lang="ru-RU" sz="1400" dirty="0" smtClean="0">
                <a:solidFill>
                  <a:schemeClr val="tx1"/>
                </a:solidFill>
              </a:rPr>
              <a:t>(история нового времени (</a:t>
            </a:r>
            <a:r>
              <a:rPr lang="en-US" sz="1400" dirty="0" smtClean="0">
                <a:solidFill>
                  <a:schemeClr val="tx1"/>
                </a:solidFill>
              </a:rPr>
              <a:t>XVIII</a:t>
            </a:r>
            <a:r>
              <a:rPr lang="ru-RU" sz="1400" dirty="0" smtClean="0">
                <a:solidFill>
                  <a:schemeClr val="tx1"/>
                </a:solidFill>
              </a:rPr>
              <a:t> – начало </a:t>
            </a:r>
            <a:r>
              <a:rPr lang="en-US" sz="1400" dirty="0" smtClean="0">
                <a:solidFill>
                  <a:schemeClr val="tx1"/>
                </a:solidFill>
              </a:rPr>
              <a:t>XIX</a:t>
            </a:r>
            <a:r>
              <a:rPr lang="ru-RU" sz="1400" dirty="0" smtClean="0">
                <a:solidFill>
                  <a:schemeClr val="tx1"/>
                </a:solidFill>
              </a:rPr>
              <a:t> вв.), история России (1689 – 1825 гг.))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9 класс – 2 часа </a:t>
            </a:r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неделю (история нового времени (</a:t>
            </a:r>
            <a:r>
              <a:rPr lang="en-US" sz="1400" dirty="0" smtClean="0">
                <a:solidFill>
                  <a:schemeClr val="tx1"/>
                </a:solidFill>
              </a:rPr>
              <a:t>XIX</a:t>
            </a:r>
            <a:r>
              <a:rPr lang="ru-RU" sz="1400" dirty="0" smtClean="0">
                <a:solidFill>
                  <a:schemeClr val="tx1"/>
                </a:solidFill>
              </a:rPr>
              <a:t> – начало ХХ вв.), история </a:t>
            </a:r>
            <a:r>
              <a:rPr lang="ru-RU" sz="1400" dirty="0">
                <a:solidFill>
                  <a:schemeClr val="tx1"/>
                </a:solidFill>
              </a:rPr>
              <a:t>Р</a:t>
            </a:r>
            <a:r>
              <a:rPr lang="ru-RU" sz="1400" dirty="0" smtClean="0">
                <a:solidFill>
                  <a:schemeClr val="tx1"/>
                </a:solidFill>
              </a:rPr>
              <a:t>оссии (1825 – 1913 гг.))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solidFill>
                  <a:schemeClr val="tx1"/>
                </a:solidFill>
              </a:rPr>
              <a:t>В содержание учебного предмета «История» в 8 – 11 классах тоже нужно включать элементы истории </a:t>
            </a:r>
            <a:r>
              <a:rPr lang="ru-RU" sz="1400" dirty="0" smtClean="0">
                <a:solidFill>
                  <a:schemeClr val="tx1"/>
                </a:solidFill>
              </a:rPr>
              <a:t>нашего </a:t>
            </a:r>
            <a:r>
              <a:rPr lang="ru-RU" sz="1400" dirty="0">
                <a:solidFill>
                  <a:schemeClr val="tx1"/>
                </a:solidFill>
              </a:rPr>
              <a:t>края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200" dirty="0" smtClean="0">
              <a:solidFill>
                <a:schemeClr val="tx1"/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924511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accent4"/>
                </a:solidFill>
              </a:rPr>
              <a:t>ИЗМЕНЕНИЯ С 1 СЕНТЯБРЯ 2025 ГОДА!!!</a:t>
            </a:r>
            <a:endParaRPr lang="ru-RU" sz="2800" b="1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7574"/>
            <a:ext cx="8568952" cy="3454028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</a:rPr>
              <a:t>Содержание учебного предмета «Обществознание» значительно трансформируется, количество часов на его изучение в основной школе и на базовом уровне в средней школе сокращается с 272 до 136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</a:rPr>
              <a:t>Учебный предмет «Обществознание» будет изучаться только в 9, 10, 11 классах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tx1"/>
                </a:solidFill>
              </a:rPr>
              <a:t>Изменяется схема изучения учебного предмета </a:t>
            </a:r>
            <a:r>
              <a:rPr lang="ru-RU" sz="1400" dirty="0" smtClean="0">
                <a:solidFill>
                  <a:schemeClr val="tx1"/>
                </a:solidFill>
              </a:rPr>
              <a:t>«Обществознание»: </a:t>
            </a:r>
            <a:endParaRPr lang="ru-RU" sz="1400" dirty="0">
              <a:solidFill>
                <a:schemeClr val="tx1"/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9 </a:t>
            </a:r>
            <a:r>
              <a:rPr lang="ru-RU" sz="1400" dirty="0">
                <a:solidFill>
                  <a:schemeClr val="tx1"/>
                </a:solidFill>
              </a:rPr>
              <a:t>класс – </a:t>
            </a:r>
            <a:r>
              <a:rPr lang="ru-RU" sz="1400" dirty="0" smtClean="0">
                <a:solidFill>
                  <a:schemeClr val="tx1"/>
                </a:solidFill>
              </a:rPr>
              <a:t>1 час </a:t>
            </a:r>
            <a:r>
              <a:rPr lang="ru-RU" sz="1400" dirty="0">
                <a:solidFill>
                  <a:schemeClr val="tx1"/>
                </a:solidFill>
              </a:rPr>
              <a:t>в неделю </a:t>
            </a:r>
            <a:r>
              <a:rPr lang="ru-RU" sz="1400" dirty="0" smtClean="0">
                <a:solidFill>
                  <a:schemeClr val="tx1"/>
                </a:solidFill>
              </a:rPr>
              <a:t>(разделы «Человек и его социальное окружение», «Гражданин и государство», «Экономика», «Человек в современном изменяющемся мире»)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10 класс – 1 час в неделю (разделы «Духовная культура», «Экономическая жизнь общества», «Общественные коммуникации»)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11 класс – 2 часа в неделю (разделы «Государство», «Человек в политическом измерении», «Правовое </a:t>
            </a:r>
            <a:r>
              <a:rPr lang="ru-RU" sz="1400" smtClean="0">
                <a:solidFill>
                  <a:schemeClr val="tx1"/>
                </a:solidFill>
              </a:rPr>
              <a:t>регулирование общественных </a:t>
            </a:r>
            <a:r>
              <a:rPr lang="ru-RU" sz="1400" dirty="0" smtClean="0">
                <a:solidFill>
                  <a:schemeClr val="tx1"/>
                </a:solidFill>
              </a:rPr>
              <a:t>отношений в РФ», «Экономическая жизнь общества», «Человек в меняющемся мире: Россия сегодня»)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В 10 – 11 классах сохранится углублённое изучение обществознания!</a:t>
            </a:r>
            <a:endParaRPr lang="ru-RU" sz="1400" dirty="0">
              <a:solidFill>
                <a:schemeClr val="tx1"/>
              </a:solidFill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sz="1400" dirty="0" smtClean="0">
              <a:solidFill>
                <a:schemeClr val="tx1"/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200" dirty="0" smtClean="0">
              <a:solidFill>
                <a:schemeClr val="tx1"/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828844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4"/>
                </a:solidFill>
              </a:rPr>
              <a:t>МЕТОДИЧЕСКАЯ ПОДДЕРЖКА</a:t>
            </a:r>
            <a:endParaRPr lang="ru-RU" sz="4000" b="1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sz="2800" dirty="0" smtClean="0"/>
              <a:t>Ежемесячные </a:t>
            </a:r>
            <a:r>
              <a:rPr lang="ru-RU" sz="2800" dirty="0" err="1" smtClean="0"/>
              <a:t>вебинары</a:t>
            </a:r>
            <a:r>
              <a:rPr lang="ru-RU" sz="2800" dirty="0" smtClean="0"/>
              <a:t> «</a:t>
            </a:r>
            <a:r>
              <a:rPr lang="ru-RU" sz="2800" dirty="0"/>
              <a:t>Готовимся преподавать историю по обновлённым программам и учебникам. Содержание и методика преподавания истории российской культуры</a:t>
            </a:r>
            <a:r>
              <a:rPr lang="ru-RU" sz="2800" dirty="0" smtClean="0"/>
              <a:t>»</a:t>
            </a:r>
          </a:p>
          <a:p>
            <a:pPr algn="just"/>
            <a:r>
              <a:rPr lang="ru-RU" sz="2800" dirty="0" smtClean="0"/>
              <a:t>Ежемесячные </a:t>
            </a:r>
            <a:r>
              <a:rPr lang="ru-RU" sz="2800" dirty="0" err="1" smtClean="0"/>
              <a:t>вебинары</a:t>
            </a:r>
            <a:r>
              <a:rPr lang="ru-RU" sz="2800" dirty="0" smtClean="0"/>
              <a:t> «</a:t>
            </a:r>
            <a:r>
              <a:rPr lang="ru-RU" sz="2800" dirty="0"/>
              <a:t>Содержательные и методические аспекты реализации федеральных рабочих программ по обществознанию</a:t>
            </a:r>
            <a:r>
              <a:rPr lang="ru-RU" sz="2800" dirty="0" smtClean="0"/>
              <a:t>»</a:t>
            </a:r>
          </a:p>
          <a:p>
            <a:pPr marL="0" indent="0" algn="just">
              <a:buNone/>
            </a:pPr>
            <a:r>
              <a:rPr lang="ru-RU" sz="2800" dirty="0" smtClean="0"/>
              <a:t>Методические материалы кафедры ОНД: </a:t>
            </a:r>
            <a:r>
              <a:rPr lang="en-US" sz="2800" dirty="0">
                <a:hlinkClick r:id="rId2"/>
              </a:rPr>
              <a:t>https://www.irro.ru/structure/278/</a:t>
            </a:r>
            <a:endParaRPr lang="ru-RU" sz="28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878891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4"/>
                </a:solidFill>
              </a:rPr>
              <a:t>МЕТОДИЧЕСКАЯ ПОДДЕРЖКА</a:t>
            </a:r>
            <a:endParaRPr lang="ru-RU" sz="4000" b="1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2000" dirty="0" smtClean="0"/>
              <a:t>ДПП </a:t>
            </a:r>
            <a:r>
              <a:rPr lang="ru-RU" sz="2000" dirty="0"/>
              <a:t>«Изучение истории родного края в рамках учебного предмета «История» и во внеурочной деятельности»</a:t>
            </a:r>
            <a:r>
              <a:rPr lang="ru-RU" sz="2000" dirty="0" smtClean="0"/>
              <a:t> - запись через КАИС ИРО.</a:t>
            </a:r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r>
              <a:rPr lang="ru-RU" sz="2000" dirty="0" smtClean="0"/>
              <a:t>Ежемесячные </a:t>
            </a:r>
            <a:r>
              <a:rPr lang="ru-RU" sz="2000" dirty="0" err="1" smtClean="0"/>
              <a:t>вебинары</a:t>
            </a:r>
            <a:r>
              <a:rPr lang="ru-RU" sz="2000" dirty="0" smtClean="0"/>
              <a:t> «Школьный </a:t>
            </a:r>
            <a:r>
              <a:rPr lang="ru-RU" sz="2000" dirty="0"/>
              <a:t>музей как способ достижения целей проекта «Школа Министерства просвещения»»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Методические материалы кафедры ОНД: </a:t>
            </a:r>
            <a:r>
              <a:rPr lang="en-US" sz="2000" dirty="0">
                <a:hlinkClick r:id="rId2"/>
              </a:rPr>
              <a:t>https://</a:t>
            </a:r>
            <a:r>
              <a:rPr lang="en-US" sz="2000" dirty="0" smtClean="0">
                <a:hlinkClick r:id="rId2"/>
              </a:rPr>
              <a:t>www.irro.ru/structure/</a:t>
            </a:r>
            <a:r>
              <a:rPr lang="ru-RU" sz="2000" dirty="0" smtClean="0">
                <a:hlinkClick r:id="rId2"/>
              </a:rPr>
              <a:t>344</a:t>
            </a:r>
            <a:r>
              <a:rPr lang="en-US" sz="2000" dirty="0" smtClean="0">
                <a:hlinkClick r:id="rId2"/>
              </a:rPr>
              <a:t>/</a:t>
            </a:r>
            <a:endParaRPr lang="ru-RU" sz="2000" dirty="0"/>
          </a:p>
          <a:p>
            <a:pPr algn="just"/>
            <a:r>
              <a:rPr lang="ru-RU" sz="2000" dirty="0" smtClean="0"/>
              <a:t>«Формирование </a:t>
            </a:r>
            <a:r>
              <a:rPr lang="ru-RU" sz="2000" dirty="0"/>
              <a:t>функциональной </a:t>
            </a:r>
            <a:r>
              <a:rPr lang="ru-RU" sz="2000" dirty="0" smtClean="0"/>
              <a:t>грамотности при </a:t>
            </a:r>
            <a:r>
              <a:rPr lang="ru-RU" sz="2000" dirty="0"/>
              <a:t>изучении истории и географии родного </a:t>
            </a:r>
            <a:r>
              <a:rPr lang="ru-RU" sz="2000" dirty="0" smtClean="0"/>
              <a:t>края (сборник </a:t>
            </a:r>
            <a:r>
              <a:rPr lang="ru-RU" sz="2000" dirty="0" err="1"/>
              <a:t>компетентностно</a:t>
            </a:r>
            <a:r>
              <a:rPr lang="ru-RU" sz="2000" dirty="0"/>
              <a:t>-ориентированных заданий</a:t>
            </a:r>
            <a:r>
              <a:rPr lang="ru-RU" sz="2000" dirty="0" smtClean="0"/>
              <a:t>)»</a:t>
            </a:r>
          </a:p>
          <a:p>
            <a:pPr algn="just"/>
            <a:r>
              <a:rPr lang="ru-RU" sz="2000" dirty="0" smtClean="0"/>
              <a:t>«Изучение </a:t>
            </a:r>
            <a:r>
              <a:rPr lang="ru-RU" sz="2000" dirty="0"/>
              <a:t>истории родного края в рамках учебного предмета «История» и во внеурочной </a:t>
            </a:r>
            <a:r>
              <a:rPr lang="ru-RU" sz="2000" dirty="0" smtClean="0"/>
              <a:t>деятельности (методические рекомендации)»</a:t>
            </a:r>
          </a:p>
          <a:p>
            <a:pPr algn="just"/>
            <a:r>
              <a:rPr lang="ru-RU" sz="2000" dirty="0" smtClean="0"/>
              <a:t>«История </a:t>
            </a:r>
            <a:r>
              <a:rPr lang="ru-RU" sz="2000" dirty="0"/>
              <a:t>родного края с древнейших времен до начала XXI века. Свердловская область: учебно-методическое </a:t>
            </a:r>
            <a:r>
              <a:rPr lang="ru-RU" sz="2000" dirty="0" smtClean="0"/>
              <a:t>пособие»</a:t>
            </a:r>
            <a:endParaRPr lang="ru-RU" sz="2000" dirty="0"/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4999808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4"/>
                </a:solidFill>
              </a:rPr>
              <a:t>МЕТОДИЧЕСКАЯ ПОДДЕРЖКА</a:t>
            </a:r>
            <a:endParaRPr lang="ru-RU" sz="4000" b="1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sz="2600" dirty="0" smtClean="0"/>
              <a:t>ДПП «Содержательные </a:t>
            </a:r>
            <a:r>
              <a:rPr lang="ru-RU" sz="2600" dirty="0"/>
              <a:t>и методические аспекты преподавания общественно-научных предметов на уровне среднего общего образования (базовый и углублённый уровни</a:t>
            </a:r>
            <a:r>
              <a:rPr lang="ru-RU" sz="2600" dirty="0" smtClean="0"/>
              <a:t>)»</a:t>
            </a:r>
          </a:p>
          <a:p>
            <a:pPr algn="just"/>
            <a:r>
              <a:rPr lang="ru-RU" sz="2600" dirty="0" smtClean="0"/>
              <a:t>ДПП «Формирование </a:t>
            </a:r>
            <a:r>
              <a:rPr lang="ru-RU" sz="2600" dirty="0"/>
              <a:t>функциональной грамотности на уроках общественно-научных </a:t>
            </a:r>
            <a:r>
              <a:rPr lang="ru-RU" sz="2600" dirty="0" smtClean="0"/>
              <a:t>предметов»</a:t>
            </a:r>
          </a:p>
          <a:p>
            <a:pPr algn="just"/>
            <a:r>
              <a:rPr lang="ru-RU" sz="2600" dirty="0" smtClean="0"/>
              <a:t>ДПП «</a:t>
            </a:r>
            <a:r>
              <a:rPr lang="ru-RU" sz="2600" dirty="0"/>
              <a:t>Содержательные и методические аспекты подготовки школьников к участию в предметных </a:t>
            </a:r>
            <a:r>
              <a:rPr lang="ru-RU" sz="2600" dirty="0" smtClean="0"/>
              <a:t>олимпиадах» </a:t>
            </a:r>
          </a:p>
          <a:p>
            <a:pPr algn="just"/>
            <a:r>
              <a:rPr lang="ru-RU" sz="2600" dirty="0" smtClean="0"/>
              <a:t>ДПП </a:t>
            </a:r>
            <a:r>
              <a:rPr lang="ru-RU" sz="2600" dirty="0"/>
              <a:t>«Содержательные и методические аспекты преподавания обществознания в соответствии с обновлённым ФГОС ООО</a:t>
            </a:r>
            <a:r>
              <a:rPr lang="ru-RU" sz="2600" dirty="0" smtClean="0"/>
              <a:t>»</a:t>
            </a:r>
          </a:p>
          <a:p>
            <a:pPr algn="just"/>
            <a:r>
              <a:rPr lang="ru-RU" sz="2600" dirty="0" smtClean="0"/>
              <a:t>ДПП «</a:t>
            </a:r>
            <a:r>
              <a:rPr lang="ru-RU" sz="2600" dirty="0"/>
              <a:t>Основы финансовой грамотности в общеобразовательной организации: содержательные и методические аспекты в соответствии с обновлённым ФГОС ООО</a:t>
            </a:r>
            <a:r>
              <a:rPr lang="ru-RU" sz="2600" dirty="0" smtClean="0"/>
              <a:t>» </a:t>
            </a:r>
          </a:p>
          <a:p>
            <a:pPr algn="just"/>
            <a:r>
              <a:rPr lang="ru-RU" sz="2600" dirty="0" smtClean="0"/>
              <a:t>Методические материалы кафедры ОНД: </a:t>
            </a:r>
            <a:r>
              <a:rPr lang="en-US" sz="2600" dirty="0">
                <a:hlinkClick r:id="rId2"/>
              </a:rPr>
              <a:t>https://www.irro.ru/structure/278/</a:t>
            </a:r>
            <a:endParaRPr lang="ru-RU" sz="26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865619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1647" y="1062154"/>
            <a:ext cx="2713844" cy="291046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37229" y="1177020"/>
            <a:ext cx="4476071" cy="872018"/>
          </a:xfrm>
        </p:spPr>
        <p:txBody>
          <a:bodyPr/>
          <a:lstStyle/>
          <a:p>
            <a:r>
              <a:rPr lang="ru-RU" b="1" dirty="0">
                <a:solidFill>
                  <a:schemeClr val="accent4"/>
                </a:solidFill>
              </a:rPr>
              <a:t>Уколова</a:t>
            </a:r>
            <a:br>
              <a:rPr lang="ru-RU" b="1" dirty="0">
                <a:solidFill>
                  <a:schemeClr val="accent4"/>
                </a:solidFill>
              </a:rPr>
            </a:br>
            <a:r>
              <a:rPr lang="ru-RU" b="1" dirty="0">
                <a:solidFill>
                  <a:schemeClr val="accent4"/>
                </a:solidFill>
              </a:rPr>
              <a:t>Ольга Сергеевна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937228" y="2768292"/>
            <a:ext cx="4476071" cy="1711530"/>
          </a:xfrm>
        </p:spPr>
        <p:txBody>
          <a:bodyPr>
            <a:normAutofit/>
          </a:bodyPr>
          <a:lstStyle/>
          <a:p>
            <a:r>
              <a:rPr lang="en-US" dirty="0" smtClean="0">
                <a:hlinkClick r:id="rId3"/>
              </a:rPr>
              <a:t>olsu20</a:t>
            </a:r>
            <a:r>
              <a:rPr lang="ru-RU" dirty="0" smtClean="0">
                <a:hlinkClick r:id="rId3"/>
              </a:rPr>
              <a:t>22</a:t>
            </a:r>
            <a:r>
              <a:rPr lang="en-US" dirty="0" smtClean="0">
                <a:hlinkClick r:id="rId3"/>
              </a:rPr>
              <a:t>@yandex.ru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/>
              <a:t>8-922-14-33-896</a:t>
            </a:r>
          </a:p>
          <a:p>
            <a:r>
              <a:rPr lang="en-US" altLang="ru-RU" dirty="0">
                <a:solidFill>
                  <a:schemeClr val="hlink"/>
                </a:solidFill>
                <a:hlinkClick r:id="rId4"/>
              </a:rPr>
              <a:t>https://vk.com/club211093091</a:t>
            </a:r>
            <a:endParaRPr lang="en-US" altLang="ru-RU" dirty="0">
              <a:solidFill>
                <a:schemeClr val="hlink"/>
              </a:solidFill>
            </a:endParaRPr>
          </a:p>
          <a:p>
            <a:r>
              <a:rPr lang="en-US" altLang="ru-RU" u="sng" dirty="0">
                <a:solidFill>
                  <a:schemeClr val="hlink"/>
                </a:solidFill>
              </a:rPr>
              <a:t>https://</a:t>
            </a:r>
            <a:r>
              <a:rPr lang="en-US" altLang="ru-RU" u="sng" dirty="0" smtClean="0">
                <a:solidFill>
                  <a:schemeClr val="hlink"/>
                </a:solidFill>
              </a:rPr>
              <a:t>t.me/KlassDama</a:t>
            </a:r>
            <a:endParaRPr lang="ru-RU" altLang="ru-RU" u="sng" dirty="0">
              <a:solidFill>
                <a:schemeClr val="hlink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3"/>
          </p:nvPr>
        </p:nvSpPr>
        <p:spPr>
          <a:xfrm>
            <a:off x="3937229" y="2224670"/>
            <a:ext cx="4476070" cy="543623"/>
          </a:xfrm>
        </p:spPr>
        <p:txBody>
          <a:bodyPr>
            <a:noAutofit/>
          </a:bodyPr>
          <a:lstStyle/>
          <a:p>
            <a:r>
              <a:rPr lang="ru-RU" sz="1100" dirty="0"/>
              <a:t>Доцент кафедры общественно-научных дисциплин ГАОУ ДПО СО «Институт развития образования»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7DCB2A7-1B7F-41A2-987F-453775F28E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685" y="764906"/>
            <a:ext cx="3395546" cy="330354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2BF0D69-5674-41AE-B2C6-CB334E81496E}"/>
              </a:ext>
            </a:extLst>
          </p:cNvPr>
          <p:cNvSpPr txBox="1"/>
          <p:nvPr/>
        </p:nvSpPr>
        <p:spPr>
          <a:xfrm>
            <a:off x="395537" y="3766211"/>
            <a:ext cx="2640384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dirty="0">
                <a:hlinkClick r:id="rId6"/>
              </a:rPr>
              <a:t>http://schoolhistorians.ru/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469807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4"/>
                </a:solidFill>
              </a:rPr>
              <a:t>СТАТИСТИКА </a:t>
            </a:r>
            <a:r>
              <a:rPr lang="ru-RU" sz="4000" b="1" dirty="0" smtClean="0">
                <a:solidFill>
                  <a:schemeClr val="accent4"/>
                </a:solidFill>
              </a:rPr>
              <a:t>ЕГЭ-2024 </a:t>
            </a:r>
            <a:r>
              <a:rPr lang="ru-RU" sz="4000" b="1" dirty="0">
                <a:solidFill>
                  <a:schemeClr val="accent4"/>
                </a:solidFill>
              </a:rPr>
              <a:t>ПО ИСТОРИИ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algn="just"/>
            <a:r>
              <a:rPr lang="ru-RU" dirty="0"/>
              <a:t>В Свердловской области в 2024 г. ЕГЭ по истории в основной день основного периода сдавали 1732 человека, что составило 9,28% всех участников ЕГЭ. Уже несколько лет подряд количество выпускников, сдающих ЕГЭ по истории, имеет тенденцию к снижению, что стало особенно заметно в 2024 г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Средний </a:t>
            </a:r>
            <a:r>
              <a:rPr lang="ru-RU" dirty="0"/>
              <a:t>балл ЕГЭ по истории в Свердловской области в </a:t>
            </a:r>
            <a:r>
              <a:rPr lang="ru-RU" dirty="0" smtClean="0"/>
              <a:t>2024 </a:t>
            </a:r>
            <a:r>
              <a:rPr lang="ru-RU" dirty="0"/>
              <a:t>г. по сравнению с </a:t>
            </a:r>
            <a:r>
              <a:rPr lang="ru-RU" dirty="0" smtClean="0"/>
              <a:t>2023 </a:t>
            </a:r>
            <a:r>
              <a:rPr lang="ru-RU" dirty="0"/>
              <a:t>г. снова незначительно снизился и составил 57,60 баллов против 58,12 баллов в 2023 г., что примерно равно среднероссийскому показателю. </a:t>
            </a:r>
            <a:endParaRPr lang="ru-RU" dirty="0" smtClean="0"/>
          </a:p>
          <a:p>
            <a:pPr algn="just"/>
            <a:r>
              <a:rPr lang="ru-RU" dirty="0" smtClean="0"/>
              <a:t>Минимальный </a:t>
            </a:r>
            <a:r>
              <a:rPr lang="ru-RU" dirty="0"/>
              <a:t>порог (32 балла) в 2024 г. не преодолели 7,22% участников, что чуть выше показателя 2023 г. </a:t>
            </a:r>
            <a:endParaRPr lang="ru-RU" dirty="0" smtClean="0"/>
          </a:p>
          <a:p>
            <a:pPr algn="just"/>
            <a:r>
              <a:rPr lang="ru-RU" dirty="0" smtClean="0"/>
              <a:t>Количество </a:t>
            </a:r>
            <a:r>
              <a:rPr lang="ru-RU" dirty="0" err="1"/>
              <a:t>высокобалльников</a:t>
            </a:r>
            <a:r>
              <a:rPr lang="ru-RU" dirty="0"/>
              <a:t> (от 81 до 100 баллов) в 2024 г. немного снизилось по сравнению с 2023 г. и составило 13,91</a:t>
            </a:r>
            <a:r>
              <a:rPr lang="ru-RU" dirty="0" smtClean="0"/>
              <a:t>%. </a:t>
            </a:r>
          </a:p>
          <a:p>
            <a:pPr algn="just"/>
            <a:r>
              <a:rPr lang="ru-RU" dirty="0" smtClean="0"/>
              <a:t>В </a:t>
            </a:r>
            <a:r>
              <a:rPr lang="ru-RU" dirty="0"/>
              <a:t>целом эти результаты свидетельствуют о стабильно удовлетворительном качестве </a:t>
            </a:r>
            <a:r>
              <a:rPr lang="ru-RU" dirty="0" err="1"/>
              <a:t>обученности</a:t>
            </a:r>
            <a:r>
              <a:rPr lang="ru-RU" dirty="0"/>
              <a:t> выпускников Свердловской области по истории (естественно, с учётом того, что ЕГЭ по истории ежегодно сдаёт только около 10% выпускников) и об эффективности систематически принимаемых для этого мер как на уровне региона, так и на уровне </a:t>
            </a:r>
            <a:r>
              <a:rPr lang="ru-RU" dirty="0" smtClean="0"/>
              <a:t>муниципалитетов </a:t>
            </a:r>
            <a:r>
              <a:rPr lang="ru-RU" dirty="0"/>
              <a:t>и отдельных образовательных организаций. </a:t>
            </a:r>
          </a:p>
        </p:txBody>
      </p:sp>
    </p:spTree>
    <p:extLst>
      <p:ext uri="{BB962C8B-B14F-4D97-AF65-F5344CB8AC3E}">
        <p14:creationId xmlns:p14="http://schemas.microsoft.com/office/powerpoint/2010/main" val="1919836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06375"/>
            <a:ext cx="9144000" cy="8572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4"/>
                </a:solidFill>
              </a:rPr>
              <a:t>СТАТИСТИКА </a:t>
            </a:r>
            <a:r>
              <a:rPr lang="ru-RU" sz="4000" b="1" dirty="0" smtClean="0">
                <a:solidFill>
                  <a:schemeClr val="accent4"/>
                </a:solidFill>
              </a:rPr>
              <a:t>ЕГЭ-2024 </a:t>
            </a:r>
            <a:r>
              <a:rPr lang="ru-RU" sz="4000" b="1" dirty="0">
                <a:solidFill>
                  <a:schemeClr val="accent4"/>
                </a:solidFill>
              </a:rPr>
              <a:t>ПО ИСТОРИИ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047" y="1505083"/>
            <a:ext cx="6161905" cy="2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447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4"/>
                </a:solidFill>
              </a:rPr>
              <a:t>СТАТИСТИКА О</a:t>
            </a:r>
            <a:r>
              <a:rPr lang="ru-RU" sz="4000" b="1" dirty="0" smtClean="0">
                <a:solidFill>
                  <a:schemeClr val="accent4"/>
                </a:solidFill>
              </a:rPr>
              <a:t>ГЭ-2024 </a:t>
            </a:r>
            <a:r>
              <a:rPr lang="ru-RU" sz="4000" b="1" dirty="0">
                <a:solidFill>
                  <a:schemeClr val="accent4"/>
                </a:solidFill>
              </a:rPr>
              <a:t>ПО ИСТОРИИ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/>
            <a:r>
              <a:rPr lang="ru-RU" dirty="0"/>
              <a:t>В Свердловской области в 2024 г. ОГЭ по истории сдавали 1375 </a:t>
            </a:r>
            <a:r>
              <a:rPr lang="ru-RU" dirty="0" smtClean="0"/>
              <a:t>человек (2,7% выпускников). </a:t>
            </a:r>
            <a:r>
              <a:rPr lang="ru-RU" dirty="0"/>
              <a:t>Это сопоставимо с 2023 г.. </a:t>
            </a:r>
            <a:endParaRPr lang="ru-RU" dirty="0" smtClean="0"/>
          </a:p>
          <a:p>
            <a:pPr algn="just"/>
            <a:r>
              <a:rPr lang="ru-RU" dirty="0"/>
              <a:t>Результаты ОГЭ по истории в Свердловской области в 2024 г. повысились по сравнению с 2023 г.. </a:t>
            </a:r>
            <a:endParaRPr lang="ru-RU" dirty="0" smtClean="0"/>
          </a:p>
          <a:p>
            <a:pPr algn="just"/>
            <a:r>
              <a:rPr lang="ru-RU" dirty="0" smtClean="0"/>
              <a:t>Оценку </a:t>
            </a:r>
            <a:r>
              <a:rPr lang="ru-RU" dirty="0"/>
              <a:t>«2» в 2024 г. получили только 4,27% участников ОГЭ, что почти вполовину ниже показателя 2023 г. (7,31%). Количество участников ОГЭ, получивших оценку «5» в 2024 г., наоборот,  по сравнению с 2023 г. увеличилось (14,34% против 11,25%). Соответственно, в 2024 г. продолжилась тенденция к сокращению количества отметок «3» и увеличению количества отметок «4». </a:t>
            </a:r>
          </a:p>
          <a:p>
            <a:pPr algn="just"/>
            <a:r>
              <a:rPr lang="ru-RU" dirty="0"/>
              <a:t>В целом результаты ОГЭ в 2024 г. в Свердловской области свидетельствуют о росте уровня </a:t>
            </a:r>
            <a:r>
              <a:rPr lang="ru-RU" dirty="0" err="1"/>
              <a:t>обученности</a:t>
            </a:r>
            <a:r>
              <a:rPr lang="ru-RU" dirty="0"/>
              <a:t> выпускников основной школы по истории (естественно, с учётом того, что ОГЭ по истории сдаёт малая часть выпускников). </a:t>
            </a:r>
          </a:p>
        </p:txBody>
      </p:sp>
    </p:spTree>
    <p:extLst>
      <p:ext uri="{BB962C8B-B14F-4D97-AF65-F5344CB8AC3E}">
        <p14:creationId xmlns:p14="http://schemas.microsoft.com/office/powerpoint/2010/main" val="2406004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06375"/>
            <a:ext cx="9144000" cy="8572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4"/>
                </a:solidFill>
              </a:rPr>
              <a:t>СТАТИСТИКА О</a:t>
            </a:r>
            <a:r>
              <a:rPr lang="ru-RU" sz="4000" b="1" dirty="0" smtClean="0">
                <a:solidFill>
                  <a:schemeClr val="accent4"/>
                </a:solidFill>
              </a:rPr>
              <a:t>ГЭ-2024 </a:t>
            </a:r>
            <a:r>
              <a:rPr lang="ru-RU" sz="4000" b="1" dirty="0">
                <a:solidFill>
                  <a:schemeClr val="accent4"/>
                </a:solidFill>
              </a:rPr>
              <a:t>ПО ИСТОРИИ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381" y="1090797"/>
            <a:ext cx="5695238" cy="2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148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-48030" y="-21846"/>
            <a:ext cx="9190654" cy="5178150"/>
            <a:chOff x="-31628" y="-13985"/>
            <a:chExt cx="5883153" cy="3314655"/>
          </a:xfrm>
        </p:grpSpPr>
        <p:pic>
          <p:nvPicPr>
            <p:cNvPr id="2" name="Picture 2" descr="Picture background"/>
            <p:cNvPicPr>
              <a:picLocks noChangeAspect="1" noChangeArrowheads="1"/>
            </p:cNvPicPr>
            <p:nvPr/>
          </p:nvPicPr>
          <p:blipFill>
            <a:blip r:embed="rId3"/>
            <a:srcRect l="11810" t="24919" r="12794" b="5863"/>
            <a:stretch>
              <a:fillRect/>
            </a:stretch>
          </p:blipFill>
          <p:spPr bwMode="auto">
            <a:xfrm>
              <a:off x="-31628" y="-13985"/>
              <a:ext cx="5883153" cy="3314655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189821" y="106718"/>
              <a:ext cx="5493429" cy="3036532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12" dirty="0"/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93552" y="106718"/>
              <a:ext cx="738298" cy="823105"/>
              <a:chOff x="72042" y="1793639"/>
              <a:chExt cx="1264108" cy="1409315"/>
            </a:xfrm>
          </p:grpSpPr>
          <p:pic>
            <p:nvPicPr>
              <p:cNvPr id="4" name="Picture 10"/>
              <p:cNvPicPr>
                <a:picLocks noChangeAspect="1" noChangeArrowheads="1"/>
              </p:cNvPicPr>
              <p:nvPr/>
            </p:nvPicPr>
            <p:blipFill>
              <a:blip r:embed="rId4"/>
              <a:srcRect l="497"/>
              <a:stretch>
                <a:fillRect/>
              </a:stretch>
            </p:blipFill>
            <p:spPr bwMode="auto">
              <a:xfrm>
                <a:off x="236873" y="1962439"/>
                <a:ext cx="1099277" cy="1240515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152400" dist="12000" dir="900000" sy="98000" kx="110000" ky="200000" algn="tl" rotWithShape="0">
                  <a:srgbClr val="000000">
                    <a:alpha val="30000"/>
                  </a:srgbClr>
                </a:outerShdw>
              </a:effectLst>
              <a:scene3d>
                <a:camera prst="perspectiveRelaxed">
                  <a:rot lat="19800000" lon="1200000" rev="20820000"/>
                </a:camera>
                <a:lightRig rig="threePt" dir="t"/>
              </a:scene3d>
              <a:sp3d contourW="6350" prstMaterial="matte">
                <a:bevelT w="101600" h="101600"/>
                <a:contourClr>
                  <a:srgbClr val="969696"/>
                </a:contourClr>
              </a:sp3d>
            </p:spPr>
          </p:pic>
          <p:pic>
            <p:nvPicPr>
              <p:cNvPr id="5" name="Picture 9" descr="C:\Users\imc-1\Desktop\Безымянный.png"/>
              <p:cNvPicPr>
                <a:picLocks noChangeAspect="1" noChangeArrowheads="1"/>
              </p:cNvPicPr>
              <p:nvPr/>
            </p:nvPicPr>
            <p:blipFill>
              <a:blip r:embed="rId5">
                <a:lum bright="-9000" contrast="20000"/>
              </a:blip>
              <a:srcRect/>
              <a:stretch>
                <a:fillRect/>
              </a:stretch>
            </p:blipFill>
            <p:spPr bwMode="auto">
              <a:xfrm>
                <a:off x="72042" y="1793639"/>
                <a:ext cx="879019" cy="1056735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noFill/>
                <a:miter lim="800000"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</p:pic>
        </p:grpSp>
      </p:grpSp>
      <p:sp>
        <p:nvSpPr>
          <p:cNvPr id="9" name="TextBox 8"/>
          <p:cNvSpPr txBox="1"/>
          <p:nvPr/>
        </p:nvSpPr>
        <p:spPr>
          <a:xfrm>
            <a:off x="1479452" y="320729"/>
            <a:ext cx="7550683" cy="105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Динамика результатов </a:t>
            </a:r>
            <a:r>
              <a:rPr lang="ru-RU" sz="2187" dirty="0" smtClean="0">
                <a:latin typeface="Times New Roman" pitchFamily="18" charset="0"/>
                <a:cs typeface="Times New Roman" pitchFamily="18" charset="0"/>
              </a:rPr>
              <a:t>ОГЭ по </a:t>
            </a:r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предмету «Обществознание»</a:t>
            </a:r>
          </a:p>
          <a:p>
            <a:endParaRPr lang="ru-RU" sz="2187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75" dirty="0">
                <a:latin typeface="Times New Roman" pitchFamily="18" charset="0"/>
                <a:cs typeface="Times New Roman" pitchFamily="18" charset="0"/>
              </a:rPr>
              <a:t>Средний балл вырос с 3,28 в 2023 году до 3,42 в 2024 г.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87313FE4-E5A2-49C2-9A21-A5E35FC9BC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3327" y="1641131"/>
            <a:ext cx="9141244" cy="280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105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-48030" y="-21846"/>
            <a:ext cx="9190654" cy="5178150"/>
            <a:chOff x="-31628" y="-13985"/>
            <a:chExt cx="5883153" cy="3314655"/>
          </a:xfrm>
        </p:grpSpPr>
        <p:pic>
          <p:nvPicPr>
            <p:cNvPr id="2" name="Picture 2" descr="Picture background"/>
            <p:cNvPicPr>
              <a:picLocks noChangeAspect="1" noChangeArrowheads="1"/>
            </p:cNvPicPr>
            <p:nvPr/>
          </p:nvPicPr>
          <p:blipFill>
            <a:blip r:embed="rId2"/>
            <a:srcRect l="11810" t="24919" r="12794" b="5863"/>
            <a:stretch>
              <a:fillRect/>
            </a:stretch>
          </p:blipFill>
          <p:spPr bwMode="auto">
            <a:xfrm>
              <a:off x="-31628" y="-13985"/>
              <a:ext cx="5883153" cy="3314655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189821" y="106718"/>
              <a:ext cx="5493429" cy="3036532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12"/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93552" y="106718"/>
              <a:ext cx="738298" cy="823105"/>
              <a:chOff x="72042" y="1793639"/>
              <a:chExt cx="1264108" cy="1409315"/>
            </a:xfrm>
          </p:grpSpPr>
          <p:pic>
            <p:nvPicPr>
              <p:cNvPr id="4" name="Picture 10"/>
              <p:cNvPicPr>
                <a:picLocks noChangeAspect="1" noChangeArrowheads="1"/>
              </p:cNvPicPr>
              <p:nvPr/>
            </p:nvPicPr>
            <p:blipFill>
              <a:blip r:embed="rId3"/>
              <a:srcRect l="497"/>
              <a:stretch>
                <a:fillRect/>
              </a:stretch>
            </p:blipFill>
            <p:spPr bwMode="auto">
              <a:xfrm>
                <a:off x="236873" y="1962439"/>
                <a:ext cx="1099277" cy="1240515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152400" dist="12000" dir="900000" sy="98000" kx="110000" ky="200000" algn="tl" rotWithShape="0">
                  <a:srgbClr val="000000">
                    <a:alpha val="30000"/>
                  </a:srgbClr>
                </a:outerShdw>
              </a:effectLst>
              <a:scene3d>
                <a:camera prst="perspectiveRelaxed">
                  <a:rot lat="19800000" lon="1200000" rev="20820000"/>
                </a:camera>
                <a:lightRig rig="threePt" dir="t"/>
              </a:scene3d>
              <a:sp3d contourW="6350" prstMaterial="matte">
                <a:bevelT w="101600" h="101600"/>
                <a:contourClr>
                  <a:srgbClr val="969696"/>
                </a:contourClr>
              </a:sp3d>
            </p:spPr>
          </p:pic>
          <p:pic>
            <p:nvPicPr>
              <p:cNvPr id="5" name="Picture 9" descr="C:\Users\imc-1\Desktop\Безымянный.png"/>
              <p:cNvPicPr>
                <a:picLocks noChangeAspect="1" noChangeArrowheads="1"/>
              </p:cNvPicPr>
              <p:nvPr/>
            </p:nvPicPr>
            <p:blipFill>
              <a:blip r:embed="rId4">
                <a:lum bright="-9000" contrast="20000"/>
              </a:blip>
              <a:srcRect/>
              <a:stretch>
                <a:fillRect/>
              </a:stretch>
            </p:blipFill>
            <p:spPr bwMode="auto">
              <a:xfrm>
                <a:off x="72042" y="1793639"/>
                <a:ext cx="879019" cy="1056735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noFill/>
                <a:miter lim="800000"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</p:pic>
        </p:grpSp>
      </p:grpSp>
      <p:sp>
        <p:nvSpPr>
          <p:cNvPr id="9" name="TextBox 8"/>
          <p:cNvSpPr txBox="1"/>
          <p:nvPr/>
        </p:nvSpPr>
        <p:spPr>
          <a:xfrm>
            <a:off x="1479453" y="320730"/>
            <a:ext cx="7201892" cy="76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Распределение </a:t>
            </a:r>
            <a:r>
              <a:rPr lang="ru-RU" sz="2187" dirty="0" smtClean="0">
                <a:latin typeface="Times New Roman" pitchFamily="18" charset="0"/>
                <a:cs typeface="Times New Roman" pitchFamily="18" charset="0"/>
              </a:rPr>
              <a:t>тестовых баллов ЕГЭ по обществознанию</a:t>
            </a:r>
            <a:endParaRPr lang="ru-RU" sz="2187" dirty="0">
              <a:latin typeface="Times New Roman" pitchFamily="18" charset="0"/>
              <a:cs typeface="Times New Roman" pitchFamily="18" charset="0"/>
            </a:endParaRPr>
          </a:p>
          <a:p>
            <a:endParaRPr lang="ru-RU" sz="2187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838EEA74-1E21-48BB-8359-2AE12E78EB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205" y="1751197"/>
            <a:ext cx="7921545" cy="286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55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-48030" y="-21846"/>
            <a:ext cx="9190654" cy="5178150"/>
            <a:chOff x="-31628" y="-13985"/>
            <a:chExt cx="5883153" cy="3314655"/>
          </a:xfrm>
        </p:grpSpPr>
        <p:pic>
          <p:nvPicPr>
            <p:cNvPr id="2" name="Picture 2" descr="Picture background"/>
            <p:cNvPicPr>
              <a:picLocks noChangeAspect="1" noChangeArrowheads="1"/>
            </p:cNvPicPr>
            <p:nvPr/>
          </p:nvPicPr>
          <p:blipFill>
            <a:blip r:embed="rId2"/>
            <a:srcRect l="11810" t="24919" r="12794" b="5863"/>
            <a:stretch>
              <a:fillRect/>
            </a:stretch>
          </p:blipFill>
          <p:spPr bwMode="auto">
            <a:xfrm>
              <a:off x="-31628" y="-13985"/>
              <a:ext cx="5883153" cy="3314655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189821" y="106718"/>
              <a:ext cx="5493429" cy="3036532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12"/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93552" y="106718"/>
              <a:ext cx="738298" cy="823105"/>
              <a:chOff x="72042" y="1793639"/>
              <a:chExt cx="1264108" cy="1409315"/>
            </a:xfrm>
          </p:grpSpPr>
          <p:pic>
            <p:nvPicPr>
              <p:cNvPr id="4" name="Picture 10"/>
              <p:cNvPicPr>
                <a:picLocks noChangeAspect="1" noChangeArrowheads="1"/>
              </p:cNvPicPr>
              <p:nvPr/>
            </p:nvPicPr>
            <p:blipFill>
              <a:blip r:embed="rId3"/>
              <a:srcRect l="497"/>
              <a:stretch>
                <a:fillRect/>
              </a:stretch>
            </p:blipFill>
            <p:spPr bwMode="auto">
              <a:xfrm>
                <a:off x="236873" y="1962439"/>
                <a:ext cx="1099277" cy="1240515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152400" dist="12000" dir="900000" sy="98000" kx="110000" ky="200000" algn="tl" rotWithShape="0">
                  <a:srgbClr val="000000">
                    <a:alpha val="30000"/>
                  </a:srgbClr>
                </a:outerShdw>
              </a:effectLst>
              <a:scene3d>
                <a:camera prst="perspectiveRelaxed">
                  <a:rot lat="19800000" lon="1200000" rev="20820000"/>
                </a:camera>
                <a:lightRig rig="threePt" dir="t"/>
              </a:scene3d>
              <a:sp3d contourW="6350" prstMaterial="matte">
                <a:bevelT w="101600" h="101600"/>
                <a:contourClr>
                  <a:srgbClr val="969696"/>
                </a:contourClr>
              </a:sp3d>
            </p:spPr>
          </p:pic>
          <p:pic>
            <p:nvPicPr>
              <p:cNvPr id="5" name="Picture 9" descr="C:\Users\imc-1\Desktop\Безымянный.png"/>
              <p:cNvPicPr>
                <a:picLocks noChangeAspect="1" noChangeArrowheads="1"/>
              </p:cNvPicPr>
              <p:nvPr/>
            </p:nvPicPr>
            <p:blipFill>
              <a:blip r:embed="rId4">
                <a:lum bright="-9000" contrast="20000"/>
              </a:blip>
              <a:srcRect/>
              <a:stretch>
                <a:fillRect/>
              </a:stretch>
            </p:blipFill>
            <p:spPr bwMode="auto">
              <a:xfrm>
                <a:off x="72042" y="1793639"/>
                <a:ext cx="879019" cy="1056735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noFill/>
                <a:miter lim="800000"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</p:pic>
        </p:grpSp>
      </p:grpSp>
      <p:sp>
        <p:nvSpPr>
          <p:cNvPr id="9" name="TextBox 8"/>
          <p:cNvSpPr txBox="1"/>
          <p:nvPr/>
        </p:nvSpPr>
        <p:spPr>
          <a:xfrm>
            <a:off x="1479453" y="320730"/>
            <a:ext cx="7201892" cy="76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87" dirty="0"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2187" dirty="0" smtClean="0">
                <a:latin typeface="Times New Roman" pitchFamily="18" charset="0"/>
                <a:cs typeface="Times New Roman" pitchFamily="18" charset="0"/>
              </a:rPr>
              <a:t>результатов ЕГЭ по обществознанию</a:t>
            </a:r>
            <a:endParaRPr lang="ru-RU" sz="2187" dirty="0">
              <a:latin typeface="Times New Roman" pitchFamily="18" charset="0"/>
              <a:cs typeface="Times New Roman" pitchFamily="18" charset="0"/>
            </a:endParaRPr>
          </a:p>
          <a:p>
            <a:endParaRPr lang="ru-RU" sz="2187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D7D526D-C84D-4BCF-B3D3-5439D89D8F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365" y="1574537"/>
            <a:ext cx="8617380" cy="2447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6041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10044</TotalTime>
  <Words>1965</Words>
  <Application>Microsoft Office PowerPoint</Application>
  <PresentationFormat>Экран (16:9)</PresentationFormat>
  <Paragraphs>157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Итоги государственной итоговой аттестации по истории и обществознанию в 2023 – 2024 учебном году и задачи на 2024 – 2025 учебный год.</vt:lpstr>
      <vt:lpstr>ЦЕЛЬ ДЕЯТЕЛЬНОСТИ ОМО</vt:lpstr>
      <vt:lpstr>СТАТИСТИКА ЕГЭ-2024 ПО ИСТОРИИ</vt:lpstr>
      <vt:lpstr>СТАТИСТИКА ЕГЭ-2024 ПО ИСТОРИИ</vt:lpstr>
      <vt:lpstr>СТАТИСТИКА ОГЭ-2024 ПО ИСТОРИИ</vt:lpstr>
      <vt:lpstr>СТАТИСТИКА ОГЭ-2024 ПО ИСТОРИИ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РЕКОМЕНДАЦИИ ДЛЯ ГМО/РМО/ШМО</vt:lpstr>
      <vt:lpstr>Ключевые направления работы учителя истории и обществознания в 2024 – 2025 учебном году</vt:lpstr>
      <vt:lpstr>История и обществознание  в 2024 – 2025 учебном году</vt:lpstr>
      <vt:lpstr>МАТЕРИАЛЫ ИСРО В ПОМОЩЬ УЧИТЕЛЮ</vt:lpstr>
      <vt:lpstr>История 9 класс</vt:lpstr>
      <vt:lpstr>ОГЭ ПО ИСТОРИИ 2025</vt:lpstr>
      <vt:lpstr>УЧЕБНИКИ В ФПУ</vt:lpstr>
      <vt:lpstr>ИЗМЕНЕНИЯ С 1 СЕНТЯБРЯ 2025 ГОДА!!!</vt:lpstr>
      <vt:lpstr>ЕДИНЫЕ ГОСУДАРСТВЕННЫЕ УЧЕБНИКИ</vt:lpstr>
      <vt:lpstr>ИЗМЕНЕНИЯ С 1 СЕНТЯБРЯ 2025 ГОДА!!!</vt:lpstr>
      <vt:lpstr>ИЗМЕНЕНИЯ С 1 СЕНТЯБРЯ 2025 ГОДА!!!</vt:lpstr>
      <vt:lpstr>МЕТОДИЧЕСКАЯ ПОДДЕРЖКА</vt:lpstr>
      <vt:lpstr>МЕТОДИЧЕСКАЯ ПОДДЕРЖКА</vt:lpstr>
      <vt:lpstr>МЕТОДИЧЕСКАЯ ПОДДЕРЖКА</vt:lpstr>
      <vt:lpstr>Уколова Ольга Сергеевна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Vladimir Zuev</dc:creator>
  <cp:lastModifiedBy>Lenovo</cp:lastModifiedBy>
  <cp:revision>1026</cp:revision>
  <dcterms:created xsi:type="dcterms:W3CDTF">2021-12-23T07:31:42Z</dcterms:created>
  <dcterms:modified xsi:type="dcterms:W3CDTF">2024-08-30T15:33:29Z</dcterms:modified>
</cp:coreProperties>
</file>