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1" r:id="rId1"/>
  </p:sldMasterIdLst>
  <p:notesMasterIdLst>
    <p:notesMasterId r:id="rId16"/>
  </p:notesMasterIdLst>
  <p:sldIdLst>
    <p:sldId id="259" r:id="rId2"/>
    <p:sldId id="260" r:id="rId3"/>
    <p:sldId id="263" r:id="rId4"/>
    <p:sldId id="261" r:id="rId5"/>
    <p:sldId id="262" r:id="rId6"/>
    <p:sldId id="266" r:id="rId7"/>
    <p:sldId id="265" r:id="rId8"/>
    <p:sldId id="264" r:id="rId9"/>
    <p:sldId id="257" r:id="rId10"/>
    <p:sldId id="270" r:id="rId11"/>
    <p:sldId id="267" r:id="rId12"/>
    <p:sldId id="268" r:id="rId13"/>
    <p:sldId id="269" r:id="rId14"/>
    <p:sldId id="258" r:id="rId15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7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821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9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C247FF-81A4-48E2-894C-F2FD6FA9EE25}" type="datetimeFigureOut">
              <a:rPr lang="ru-RU" smtClean="0"/>
              <a:t>30.08.2024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1679BE-3276-47CD-863F-B7DFD1968D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61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679BE-3276-47CD-863F-B7DFD1968D3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793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16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52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127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1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544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760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929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886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2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015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56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dsoo.ru/konstruktor-rabochih-program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6800" y="1923388"/>
            <a:ext cx="97535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Установочное заседание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районного методического объединения </a:t>
            </a:r>
          </a:p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 математики </a:t>
            </a:r>
          </a:p>
          <a:p>
            <a:pPr algn="ctr"/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Ирбитского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E47719-1FD7-7D46-374F-53F6CA588CAC}"/>
              </a:ext>
            </a:extLst>
          </p:cNvPr>
          <p:cNvSpPr txBox="1"/>
          <p:nvPr/>
        </p:nvSpPr>
        <p:spPr>
          <a:xfrm>
            <a:off x="5943599" y="609006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Руководитель РМО Спицина Л.А.</a:t>
            </a:r>
          </a:p>
        </p:txBody>
      </p:sp>
    </p:spTree>
    <p:extLst>
      <p:ext uri="{BB962C8B-B14F-4D97-AF65-F5344CB8AC3E}">
        <p14:creationId xmlns:p14="http://schemas.microsoft.com/office/powerpoint/2010/main" val="2959630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0371" t="23704" r="28148" b="64444"/>
          <a:stretch/>
        </p:blipFill>
        <p:spPr>
          <a:xfrm>
            <a:off x="371246" y="228600"/>
            <a:ext cx="11134954" cy="17895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" y="2551837"/>
            <a:ext cx="10896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…Для создания рабочей программы по математике, в том числе разработки поурочного планирования, учитель может воспользоваться «Конструктором рабочих программ», представленном на сайте «Единое содержание общего образования»: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https://edsoo.ru/konstruktor-rabochih-programm/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515693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5974" t="15728" r="7792" b="5771"/>
          <a:stretch/>
        </p:blipFill>
        <p:spPr>
          <a:xfrm>
            <a:off x="990599" y="25399"/>
            <a:ext cx="102108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472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0498" y="76200"/>
            <a:ext cx="11925301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…Обращаем внимание на то, что учитель математики вправе выполнять перестановки учебных тем в рамках года обучения, перераспределять между темами отводимое на их изучение учебное время, а также включать дополнительные темы, расширяющие или углубляющие содержания курса. При этом содержание обучения должно быть не ниже представленного в федеральной рабочей программе.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отрудниками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«Института стратегии развития образования» проведён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было продемонстрировано, как составить в конструкторе поурочное планирование, какие для этого существуют возможности и какие ограничения. Запись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ссылке: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https://vk.com/video215962627_456239058?t=1m59s</a:t>
            </a: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3970374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5676" t="15165" r="4730" b="9159"/>
          <a:stretch/>
        </p:blipFill>
        <p:spPr>
          <a:xfrm>
            <a:off x="552147" y="38100"/>
            <a:ext cx="11087703" cy="678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661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92727"/>
            <a:ext cx="12191999" cy="685799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12192000" cy="368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5456" t="19662" r="16296" b="50690"/>
          <a:stretch/>
        </p:blipFill>
        <p:spPr>
          <a:xfrm>
            <a:off x="0" y="3543501"/>
            <a:ext cx="12191999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884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3258303"/>
              </p:ext>
            </p:extLst>
          </p:nvPr>
        </p:nvGraphicFramePr>
        <p:xfrm>
          <a:off x="-1" y="-2"/>
          <a:ext cx="12192001" cy="68579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00863">
                  <a:extLst>
                    <a:ext uri="{9D8B030D-6E8A-4147-A177-3AD203B41FA5}">
                      <a16:colId xmlns:a16="http://schemas.microsoft.com/office/drawing/2014/main" val="1874088010"/>
                    </a:ext>
                  </a:extLst>
                </a:gridCol>
                <a:gridCol w="6195403">
                  <a:extLst>
                    <a:ext uri="{9D8B030D-6E8A-4147-A177-3AD203B41FA5}">
                      <a16:colId xmlns:a16="http://schemas.microsoft.com/office/drawing/2014/main" val="2628365058"/>
                    </a:ext>
                  </a:extLst>
                </a:gridCol>
                <a:gridCol w="5195735">
                  <a:extLst>
                    <a:ext uri="{9D8B030D-6E8A-4147-A177-3AD203B41FA5}">
                      <a16:colId xmlns:a16="http://schemas.microsoft.com/office/drawing/2014/main" val="45892653"/>
                    </a:ext>
                  </a:extLst>
                </a:gridCol>
              </a:tblGrid>
              <a:tr h="7433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выступления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выступающего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850228"/>
                  </a:ext>
                </a:extLst>
              </a:tr>
              <a:tr h="663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Итоги 2023-2024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уч.года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Спицина Любовь Александровна, Знаменская СОШ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9883251"/>
                  </a:ext>
                </a:extLst>
              </a:tr>
              <a:tr h="663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статистических данных результатов ОГЭ-2024 года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Свалухина Ольга Владимировна, Пьянковская ООШ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06398"/>
                  </a:ext>
                </a:extLst>
              </a:tr>
              <a:tr h="663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статистических данных результатов ЕГЭ-2024 года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Старкова Альбина Валентиновна, Пионерская СОШ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8343956"/>
                  </a:ext>
                </a:extLst>
              </a:tr>
              <a:tr h="663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 результатов обучения (таблица)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Спицина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Любовь Александровна, Знаменская СОШ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2765519"/>
                  </a:ext>
                </a:extLst>
              </a:tr>
              <a:tr h="9955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образования по математике, в том числе с позиции анализа ЭОР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Спицина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Любовь Александровна, Знаменская СОШ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7940460"/>
                  </a:ext>
                </a:extLst>
              </a:tr>
              <a:tr h="9955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методическими ресурсами Института стратегии и развития образования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Аникина Ирина Александровна,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Киргинская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СОШ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4556856"/>
                  </a:ext>
                </a:extLst>
              </a:tr>
              <a:tr h="8052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Профориентационная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деятельность на уроках математики, как воспитательный потенциал предмета.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Ерондаева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Юлия Владимировна,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Зайковская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СОШ №2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9898925"/>
                  </a:ext>
                </a:extLst>
              </a:tr>
              <a:tr h="663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Организационные</a:t>
                      </a:r>
                      <a:r>
                        <a:rPr lang="ru-RU" sz="20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Спицина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Любовь Александровна, Знаменская СОШ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2576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9494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9200" y="563881"/>
            <a:ext cx="10286999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деятельности РМО учителей математики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2023-2024 учебный год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работы районного методического объединения в 2023-2024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уч.году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«Повышение качества образования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Ирбитском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МО»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заседаний РМО в учебном году: 4, из них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теоретические - 2,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– 2 (1-выездное на базе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Стриганской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ООШ).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 для обучающихся 9,11 классов– «Школа успеха» (весенние каникулы)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276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7589934"/>
              </p:ext>
            </p:extLst>
          </p:nvPr>
        </p:nvGraphicFramePr>
        <p:xfrm>
          <a:off x="0" y="1"/>
          <a:ext cx="12191999" cy="68579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495800">
                  <a:extLst>
                    <a:ext uri="{9D8B030D-6E8A-4147-A177-3AD203B41FA5}">
                      <a16:colId xmlns:a16="http://schemas.microsoft.com/office/drawing/2014/main" val="393831764"/>
                    </a:ext>
                  </a:extLst>
                </a:gridCol>
                <a:gridCol w="7696199">
                  <a:extLst>
                    <a:ext uri="{9D8B030D-6E8A-4147-A177-3AD203B41FA5}">
                      <a16:colId xmlns:a16="http://schemas.microsoft.com/office/drawing/2014/main" val="3547828299"/>
                    </a:ext>
                  </a:extLst>
                </a:gridCol>
              </a:tblGrid>
              <a:tr h="321464"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педагога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6" marR="66296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выступления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6" marR="66296" marT="0" marB="0"/>
                </a:tc>
                <a:extLst>
                  <a:ext uri="{0D108BD9-81ED-4DB2-BD59-A6C34878D82A}">
                    <a16:rowId xmlns:a16="http://schemas.microsoft.com/office/drawing/2014/main" val="4075827990"/>
                  </a:ext>
                </a:extLst>
              </a:tr>
              <a:tr h="642929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Старкова Альбина Валентиновна </a:t>
                      </a:r>
                    </a:p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6" marR="66296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Диагностика профессиональных дефицитов педагогов по математике (из опыта)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6" marR="66296" marT="0" marB="0"/>
                </a:tc>
                <a:extLst>
                  <a:ext uri="{0D108BD9-81ED-4DB2-BD59-A6C34878D82A}">
                    <a16:rowId xmlns:a16="http://schemas.microsoft.com/office/drawing/2014/main" val="1847632526"/>
                  </a:ext>
                </a:extLst>
              </a:tr>
              <a:tr h="2063489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Коврижина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Ольга Андреевна</a:t>
                      </a:r>
                    </a:p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Пономарев Евгений Андреевич</a:t>
                      </a:r>
                    </a:p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Малофеева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Елена Валентиновна</a:t>
                      </a:r>
                    </a:p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Лавелина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Марина Сергеевна</a:t>
                      </a:r>
                    </a:p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6" marR="66296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Обновление содержания образования по математике (изменения в содержании – сравнительная таблица содержания ФРП по математике с РП; соотнесение содержания ФРП по математике с учебником; предложения, как можно выстроить работу) </a:t>
                      </a:r>
                    </a:p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6" marR="66296" marT="0" marB="0"/>
                </a:tc>
                <a:extLst>
                  <a:ext uri="{0D108BD9-81ED-4DB2-BD59-A6C34878D82A}">
                    <a16:rowId xmlns:a16="http://schemas.microsoft.com/office/drawing/2014/main" val="1860504440"/>
                  </a:ext>
                </a:extLst>
              </a:tr>
              <a:tr h="1766627">
                <a:tc>
                  <a:txBody>
                    <a:bodyPr/>
                    <a:lstStyle/>
                    <a:p>
                      <a:pPr indent="26987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Быкова Екатерина Александровна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6" marR="66296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оотнесение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содержания образования по математике со ФГИС «Моя школа» и тематическим планированием: логика ресурса, ее соответствием КТП; конкретизировать ссылки ФГИС «Моя школа»: указать ссылку на конкретную тему, наличие к/р и т.д.)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6" marR="66296" marT="0" marB="0"/>
                </a:tc>
                <a:extLst>
                  <a:ext uri="{0D108BD9-81ED-4DB2-BD59-A6C34878D82A}">
                    <a16:rowId xmlns:a16="http://schemas.microsoft.com/office/drawing/2014/main" val="3691088326"/>
                  </a:ext>
                </a:extLst>
              </a:tr>
              <a:tr h="2063489">
                <a:tc>
                  <a:txBody>
                    <a:bodyPr/>
                    <a:lstStyle/>
                    <a:p>
                      <a:pPr indent="26987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Сосновских Ольга Владимировна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6" marR="66296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 оценочных процедур. Методические рекомендации, требования к оценочным процедурам (разница между контрольной работой и практической работой; количество контрольных работ, указанных в графике, должно совпадать с количеством КР в рабочей программе; определить для всех количество КР в год)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96" marR="66296" marT="0" marB="0"/>
                </a:tc>
                <a:extLst>
                  <a:ext uri="{0D108BD9-81ED-4DB2-BD59-A6C34878D82A}">
                    <a16:rowId xmlns:a16="http://schemas.microsoft.com/office/drawing/2014/main" val="307594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112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8871529"/>
              </p:ext>
            </p:extLst>
          </p:nvPr>
        </p:nvGraphicFramePr>
        <p:xfrm>
          <a:off x="-1" y="0"/>
          <a:ext cx="12191999" cy="68579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800601">
                  <a:extLst>
                    <a:ext uri="{9D8B030D-6E8A-4147-A177-3AD203B41FA5}">
                      <a16:colId xmlns:a16="http://schemas.microsoft.com/office/drawing/2014/main" val="3459354073"/>
                    </a:ext>
                  </a:extLst>
                </a:gridCol>
                <a:gridCol w="7391398">
                  <a:extLst>
                    <a:ext uri="{9D8B030D-6E8A-4147-A177-3AD203B41FA5}">
                      <a16:colId xmlns:a16="http://schemas.microsoft.com/office/drawing/2014/main" val="3876764834"/>
                    </a:ext>
                  </a:extLst>
                </a:gridCol>
              </a:tblGrid>
              <a:tr h="1024852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Ширшева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Надежда Фёдоровна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Качественный анализ ВПР – 2021. Причины, проблемы, пути преодоления (5 кл.)</a:t>
                      </a:r>
                    </a:p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0955929"/>
                  </a:ext>
                </a:extLst>
              </a:tr>
              <a:tr h="677563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Чувашева Ольга Валентиновна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Качественный анализ ВПР – 2021. Причины, проблемы, пути преодоления (6 кл.)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1088368"/>
                  </a:ext>
                </a:extLst>
              </a:tr>
              <a:tr h="677563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Кабанова Оксана Николаевна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Качественный анализ ВПР – 2021. Причины, проблемы, пути преодоления (7 кл.)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9224435"/>
                  </a:ext>
                </a:extLst>
              </a:tr>
              <a:tr h="677563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Шарапова Галина Геннадьевна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Качественный анализ ВПР – 2021. Причины, проблемы, пути преодоления (8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8933145"/>
                  </a:ext>
                </a:extLst>
              </a:tr>
              <a:tr h="1073192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Абросов Константин Александрович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Качественный анализ ОГЭ - 2022. Причины, проблемы, пути преодоления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0841078"/>
                  </a:ext>
                </a:extLst>
              </a:tr>
              <a:tr h="677563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Вохмянина Тамара Матвеевна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Качественный анализ ЕГЭ – 2023 (база). Причины, проблемы, пути преодоления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0991962"/>
                  </a:ext>
                </a:extLst>
              </a:tr>
              <a:tr h="677563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Коврижина Ольга Андреевна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Качественный анализ ЕГЭ – 2023 (профиль). Причины, проблемы, пути преодоления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627495"/>
                  </a:ext>
                </a:extLst>
              </a:tr>
              <a:tr h="1372140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Свалухина Ольга Владимировна,</a:t>
                      </a:r>
                    </a:p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Старицина Светлана Константиновна</a:t>
                      </a:r>
                    </a:p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Современные образовательные технологии в процессе обучения математике в условиях обновления ФГОС и ФОП. Мастер-класс «Технология проблемного обучения на уроках математики».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0822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5141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161538"/>
              </p:ext>
            </p:extLst>
          </p:nvPr>
        </p:nvGraphicFramePr>
        <p:xfrm>
          <a:off x="0" y="0"/>
          <a:ext cx="12191999" cy="68580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80493">
                  <a:extLst>
                    <a:ext uri="{9D8B030D-6E8A-4147-A177-3AD203B41FA5}">
                      <a16:colId xmlns:a16="http://schemas.microsoft.com/office/drawing/2014/main" val="3413633767"/>
                    </a:ext>
                  </a:extLst>
                </a:gridCol>
                <a:gridCol w="7611506">
                  <a:extLst>
                    <a:ext uri="{9D8B030D-6E8A-4147-A177-3AD203B41FA5}">
                      <a16:colId xmlns:a16="http://schemas.microsoft.com/office/drawing/2014/main" val="2643026017"/>
                    </a:ext>
                  </a:extLst>
                </a:gridCol>
              </a:tblGrid>
              <a:tr h="478717"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педагога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представления опыта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0116622"/>
                  </a:ext>
                </a:extLst>
              </a:tr>
              <a:tr h="94077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Выездное РМО «Реализация обновленных ФГОС и ФООП как приоритетных направлений в обучении математике»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482841"/>
                  </a:ext>
                </a:extLst>
              </a:tr>
              <a:tr h="982095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Шумкова Алина Валерьевна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Открытый урок в 8 классе по теме «Квадратные уравнения».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5040488"/>
                  </a:ext>
                </a:extLst>
              </a:tr>
              <a:tr h="1485473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Старицина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Светлана Константиновна</a:t>
                      </a:r>
                    </a:p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«Приемы по организации и подготовке обучающихся и родителей к сдаче ОГЭ» (из опыта работы)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4942510"/>
                  </a:ext>
                </a:extLst>
              </a:tr>
              <a:tr h="1485473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Ширшева Надежда Фёдоровна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«Методы работы с обучающимися при подготовке к ОГЭ на примере задания №9 «Уравнения, системы уравнений» (из опыта работы)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2480961"/>
                  </a:ext>
                </a:extLst>
              </a:tr>
              <a:tr h="1485473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Кириллова Елена Анатольевна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«Методы работы с обучающимися при подготовке к ОГЭ на примере задания №13 «Неравенства, системы неравенств» (из опыта работы)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5671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665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872322"/>
              </p:ext>
            </p:extLst>
          </p:nvPr>
        </p:nvGraphicFramePr>
        <p:xfrm>
          <a:off x="0" y="0"/>
          <a:ext cx="12192000" cy="685799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80494">
                  <a:extLst>
                    <a:ext uri="{9D8B030D-6E8A-4147-A177-3AD203B41FA5}">
                      <a16:colId xmlns:a16="http://schemas.microsoft.com/office/drawing/2014/main" val="1548817351"/>
                    </a:ext>
                  </a:extLst>
                </a:gridCol>
                <a:gridCol w="7611506">
                  <a:extLst>
                    <a:ext uri="{9D8B030D-6E8A-4147-A177-3AD203B41FA5}">
                      <a16:colId xmlns:a16="http://schemas.microsoft.com/office/drawing/2014/main" val="621396213"/>
                    </a:ext>
                  </a:extLst>
                </a:gridCol>
              </a:tblGrid>
              <a:tr h="411413"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педагога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представления опыта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7999013"/>
                  </a:ext>
                </a:extLst>
              </a:tr>
              <a:tr h="844021">
                <a:tc gridSpan="2"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«Методическое сопровождение подготовки обучающихся к оценочным процедурам в форме ОГЭ, ЕГЭ»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055832"/>
                  </a:ext>
                </a:extLst>
              </a:tr>
              <a:tr h="2184092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Спицина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Любовь Александровна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«Современный системно-деятельностный урок. Требования и приёмы для реализации его этапов». Практикум по разработке конструкта современного урока (работа в группах)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8894733"/>
                  </a:ext>
                </a:extLst>
              </a:tr>
              <a:tr h="2141843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Спицина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Любовь Александровна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«Современный урок с позиций формирования функциональной грамотности». Практикум «Разработка учебных ситуаций для формирования ФГ, их использование в урочной и внеурочной деятельности» (использование текстов ОГЭ)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5286491"/>
                  </a:ext>
                </a:extLst>
              </a:tr>
              <a:tr h="1276628"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Ерондаева Юлия Владимировна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l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«Изменения в КИМ ОГЭ и ЕГЭ по математике, критерии оценивания». Практикум по решению новых заданий ЕГЭ (тема «Векторы»)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896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0268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3400" y="-176714"/>
            <a:ext cx="11353800" cy="187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«Школа успеха»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данном мероприятии приняли участие 34 девятиклассника и 11 одиннадцатиклассников. </a:t>
            </a:r>
            <a:endParaRPr kumimoji="0" lang="ru-RU" alt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953990"/>
              </p:ext>
            </p:extLst>
          </p:nvPr>
        </p:nvGraphicFramePr>
        <p:xfrm>
          <a:off x="-1" y="1700721"/>
          <a:ext cx="12191999" cy="518794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19201">
                  <a:extLst>
                    <a:ext uri="{9D8B030D-6E8A-4147-A177-3AD203B41FA5}">
                      <a16:colId xmlns:a16="http://schemas.microsoft.com/office/drawing/2014/main" val="491721344"/>
                    </a:ext>
                  </a:extLst>
                </a:gridCol>
                <a:gridCol w="5715000">
                  <a:extLst>
                    <a:ext uri="{9D8B030D-6E8A-4147-A177-3AD203B41FA5}">
                      <a16:colId xmlns:a16="http://schemas.microsoft.com/office/drawing/2014/main" val="478830657"/>
                    </a:ext>
                  </a:extLst>
                </a:gridCol>
                <a:gridCol w="5257798">
                  <a:extLst>
                    <a:ext uri="{9D8B030D-6E8A-4147-A177-3AD203B41FA5}">
                      <a16:colId xmlns:a16="http://schemas.microsoft.com/office/drawing/2014/main" val="43384114"/>
                    </a:ext>
                  </a:extLst>
                </a:gridCol>
              </a:tblGrid>
              <a:tr h="3465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занятия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extLst>
                  <a:ext uri="{0D108BD9-81ED-4DB2-BD59-A6C34878D82A}">
                    <a16:rowId xmlns:a16="http://schemas.microsoft.com/office/drawing/2014/main" val="429095780"/>
                  </a:ext>
                </a:extLst>
              </a:tr>
              <a:tr h="665244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 «Текстовая задача»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Чусовитина Нина Германовна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extLst>
                  <a:ext uri="{0D108BD9-81ED-4DB2-BD59-A6C34878D82A}">
                    <a16:rowId xmlns:a16="http://schemas.microsoft.com/office/drawing/2014/main" val="1512230938"/>
                  </a:ext>
                </a:extLst>
              </a:tr>
              <a:tr h="6652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 «Функции и их свойства. Графики функций»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Свалухина Ирина Александровна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extLst>
                  <a:ext uri="{0D108BD9-81ED-4DB2-BD59-A6C34878D82A}">
                    <a16:rowId xmlns:a16="http://schemas.microsoft.com/office/drawing/2014/main" val="249185729"/>
                  </a:ext>
                </a:extLst>
              </a:tr>
              <a:tr h="6652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23«Геометрические задачи на вычисление»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Быкова Екатерина Александровна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extLst>
                  <a:ext uri="{0D108BD9-81ED-4DB2-BD59-A6C34878D82A}">
                    <a16:rowId xmlns:a16="http://schemas.microsoft.com/office/drawing/2014/main" val="3377817043"/>
                  </a:ext>
                </a:extLst>
              </a:tr>
              <a:tr h="7283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 «Геометрические задачи на доказательство»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Лавелина Марина Сергеевна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extLst>
                  <a:ext uri="{0D108BD9-81ED-4DB2-BD59-A6C34878D82A}">
                    <a16:rowId xmlns:a16="http://schemas.microsoft.com/office/drawing/2014/main" val="3991103695"/>
                  </a:ext>
                </a:extLst>
              </a:tr>
              <a:tr h="728361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 «Уравнения»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Вохмянина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Тамара Матвеевна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extLst>
                  <a:ext uri="{0D108BD9-81ED-4DB2-BD59-A6C34878D82A}">
                    <a16:rowId xmlns:a16="http://schemas.microsoft.com/office/drawing/2014/main" val="3813131765"/>
                  </a:ext>
                </a:extLst>
              </a:tr>
              <a:tr h="6652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 «Неравенства»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Шарапова Галина Геннадьевна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extLst>
                  <a:ext uri="{0D108BD9-81ED-4DB2-BD59-A6C34878D82A}">
                    <a16:rowId xmlns:a16="http://schemas.microsoft.com/office/drawing/2014/main" val="3513455448"/>
                  </a:ext>
                </a:extLst>
              </a:tr>
              <a:tr h="6930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 «Финансовая математика»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Пономарёв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Евгений Андреевич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/>
                </a:tc>
                <a:extLst>
                  <a:ext uri="{0D108BD9-81ED-4DB2-BD59-A6C34878D82A}">
                    <a16:rowId xmlns:a16="http://schemas.microsoft.com/office/drawing/2014/main" val="6952958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749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7" name="object 9"/>
          <p:cNvSpPr txBox="1"/>
          <p:nvPr/>
        </p:nvSpPr>
        <p:spPr>
          <a:xfrm>
            <a:off x="609600" y="228600"/>
            <a:ext cx="1043940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-20" dirty="0"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Разработка рабочих программ по учебным предметам</a:t>
            </a:r>
          </a:p>
        </p:txBody>
      </p:sp>
      <p:sp>
        <p:nvSpPr>
          <p:cNvPr id="8" name="object 9"/>
          <p:cNvSpPr txBox="1"/>
          <p:nvPr/>
        </p:nvSpPr>
        <p:spPr>
          <a:xfrm>
            <a:off x="685800" y="937668"/>
            <a:ext cx="11201400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-20" dirty="0">
                <a:solidFill>
                  <a:srgbClr val="C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Часть 6.3 статья 12 </a:t>
            </a: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-20" dirty="0">
                <a:solidFill>
                  <a:srgbClr val="C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Федерального закона №273-ФЗ «Об  образовании в Российской Федерации»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656464"/>
              </p:ext>
            </p:extLst>
          </p:nvPr>
        </p:nvGraphicFramePr>
        <p:xfrm>
          <a:off x="1600200" y="2514600"/>
          <a:ext cx="8458200" cy="4191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49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83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5819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2807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 безопасности и защиты</a:t>
                      </a:r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Родины</a:t>
                      </a:r>
                    </a:p>
                    <a:p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 (технология)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 безопасности и защиты</a:t>
                      </a:r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Родины</a:t>
                      </a:r>
                    </a:p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object 9"/>
          <p:cNvSpPr txBox="1"/>
          <p:nvPr/>
        </p:nvSpPr>
        <p:spPr>
          <a:xfrm>
            <a:off x="533400" y="1980687"/>
            <a:ext cx="108204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-2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Непосредственное применение федеральных рабочих программ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630</TotalTime>
  <Words>1053</Words>
  <Application>Microsoft Office PowerPoint</Application>
  <PresentationFormat>Широкоэкранный</PresentationFormat>
  <Paragraphs>152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Кузьмина Наталья Евгеньевна</dc:creator>
  <cp:lastModifiedBy>lubava1409@dnevnik.ru</cp:lastModifiedBy>
  <cp:revision>48</cp:revision>
  <dcterms:created xsi:type="dcterms:W3CDTF">2024-08-22T08:07:13Z</dcterms:created>
  <dcterms:modified xsi:type="dcterms:W3CDTF">2024-08-30T09:02:52Z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2023-08-24T00:00:00Z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2024-08-22T00:00:00Z</vt:filetime>
  </property>
  <property fmtid="{D5CDD505-2E9C-101B-9397-08002B2CF9AE}" pid="5" name="Producer">
    <vt:lpwstr>Microsoft® PowerPoint® 2019</vt:lpwstr>
  </property>
</Properties>
</file>