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17"/>
  </p:notesMasterIdLst>
  <p:handoutMasterIdLst>
    <p:handoutMasterId r:id="rId18"/>
  </p:handoutMasterIdLst>
  <p:sldIdLst>
    <p:sldId id="274" r:id="rId7"/>
    <p:sldId id="276" r:id="rId8"/>
    <p:sldId id="268" r:id="rId9"/>
    <p:sldId id="277" r:id="rId10"/>
    <p:sldId id="270" r:id="rId11"/>
    <p:sldId id="264" r:id="rId12"/>
    <p:sldId id="272" r:id="rId13"/>
    <p:sldId id="262" r:id="rId14"/>
    <p:sldId id="265" r:id="rId15"/>
    <p:sldId id="25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DEDB"/>
    <a:srgbClr val="003374"/>
    <a:srgbClr val="3A5896"/>
    <a:srgbClr val="385592"/>
    <a:srgbClr val="FFFFFF"/>
    <a:srgbClr val="173A8D"/>
    <a:srgbClr val="D6DEEA"/>
    <a:srgbClr val="9F9289"/>
    <a:srgbClr val="F1F1F1"/>
    <a:srgbClr val="1D3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983" autoAdjust="0"/>
  </p:normalViewPr>
  <p:slideViewPr>
    <p:cSldViewPr snapToGrid="0">
      <p:cViewPr>
        <p:scale>
          <a:sx n="96" d="100"/>
          <a:sy n="96" d="100"/>
        </p:scale>
        <p:origin x="-1037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B1F26-C342-40E3-8E9D-F3C7BB835A94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C8DE7-0496-477C-A26D-934D9892E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14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C8DE7-0496-477C-A26D-934D9892E87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03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7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5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9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05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3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3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4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7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9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2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7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5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6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5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5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699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3084"/>
            <a:ext cx="7886699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5870"/>
          <a:stretch/>
        </p:blipFill>
        <p:spPr>
          <a:xfrm flipH="1">
            <a:off x="0" y="0"/>
            <a:ext cx="2929467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r="78295"/>
          <a:stretch/>
        </p:blipFill>
        <p:spPr>
          <a:xfrm>
            <a:off x="2489200" y="0"/>
            <a:ext cx="2008262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r="78295"/>
          <a:stretch/>
        </p:blipFill>
        <p:spPr>
          <a:xfrm flipH="1">
            <a:off x="4497462" y="0"/>
            <a:ext cx="2008262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r="78295"/>
          <a:stretch/>
        </p:blipFill>
        <p:spPr>
          <a:xfrm>
            <a:off x="6483200" y="0"/>
            <a:ext cx="2008262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r="78295"/>
          <a:stretch/>
        </p:blipFill>
        <p:spPr>
          <a:xfrm flipH="1">
            <a:off x="8491461" y="0"/>
            <a:ext cx="652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5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6AB2B4-AC27-439D-A3AF-3E512398535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21.10.2020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87603C-07C6-4365-AB4C-A12648F5E50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5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1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F6AB2B4-AC27-439D-A3AF-3E5123985350}" type="datetimeFigureOut">
              <a:rPr lang="ru-RU" smtClean="0">
                <a:solidFill>
                  <a:srgbClr val="073E87"/>
                </a:solidFill>
              </a:rPr>
              <a:pPr/>
              <a:t>21.10.2020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B87603C-07C6-4365-AB4C-A12648F5E504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9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12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0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microsoft.com/office/2007/relationships/hdphoto" Target="../media/hdphoto9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microsoft.com/office/2007/relationships/hdphoto" Target="../media/hdphoto18.wdp"/><Relationship Id="rId18" Type="http://schemas.openxmlformats.org/officeDocument/2006/relationships/image" Target="../media/image45.jpeg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42.jpeg"/><Relationship Id="rId17" Type="http://schemas.microsoft.com/office/2007/relationships/hdphoto" Target="../media/hdphoto20.wdp"/><Relationship Id="rId2" Type="http://schemas.openxmlformats.org/officeDocument/2006/relationships/image" Target="../media/image37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microsoft.com/office/2007/relationships/hdphoto" Target="../media/hdphoto19.wdp"/><Relationship Id="rId10" Type="http://schemas.openxmlformats.org/officeDocument/2006/relationships/image" Target="../media/image41.jpeg"/><Relationship Id="rId19" Type="http://schemas.microsoft.com/office/2007/relationships/hdphoto" Target="../media/hdphoto21.wdp"/><Relationship Id="rId4" Type="http://schemas.openxmlformats.org/officeDocument/2006/relationships/image" Target="../media/image38.jpeg"/><Relationship Id="rId9" Type="http://schemas.microsoft.com/office/2007/relationships/hdphoto" Target="../media/hdphoto16.wdp"/><Relationship Id="rId1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jpeg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Word_97_-_2003_Document1.doc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0" Type="http://schemas.openxmlformats.org/officeDocument/2006/relationships/image" Target="../media/image50.png"/><Relationship Id="rId4" Type="http://schemas.openxmlformats.org/officeDocument/2006/relationships/image" Target="../media/image48.jpeg"/><Relationship Id="rId9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77438" y="470718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73E87"/>
                </a:solidFill>
                <a:latin typeface="Calibri"/>
              </a:rPr>
              <a:t>Автор:</a:t>
            </a:r>
            <a:r>
              <a:rPr lang="ru-RU" sz="20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libri"/>
              </a:rPr>
              <a:t>Печникова</a:t>
            </a:r>
            <a:r>
              <a:rPr lang="ru-RU" sz="2000" b="1" dirty="0">
                <a:solidFill>
                  <a:srgbClr val="FF0000"/>
                </a:solidFill>
                <a:latin typeface="Calibri"/>
              </a:rPr>
              <a:t> Альбина </a:t>
            </a:r>
            <a:r>
              <a:rPr lang="ru-RU" sz="2000" b="1" dirty="0" smtClean="0">
                <a:solidFill>
                  <a:srgbClr val="FF0000"/>
                </a:solidFill>
                <a:latin typeface="Calibri"/>
              </a:rPr>
              <a:t>Анатольевна,</a:t>
            </a:r>
            <a:endParaRPr lang="ru-RU" sz="2000" b="1" dirty="0">
              <a:solidFill>
                <a:srgbClr val="FF0000"/>
              </a:solidFill>
              <a:latin typeface="Calibri"/>
            </a:endParaRPr>
          </a:p>
          <a:p>
            <a:pPr algn="ctr"/>
            <a:r>
              <a:rPr lang="ru-RU" sz="2000" b="1" dirty="0" smtClean="0">
                <a:solidFill>
                  <a:srgbClr val="073E87"/>
                </a:solidFill>
                <a:latin typeface="Calibri"/>
              </a:rPr>
              <a:t>учитель </a:t>
            </a:r>
            <a:r>
              <a:rPr lang="ru-RU" sz="2000" b="1" dirty="0">
                <a:solidFill>
                  <a:srgbClr val="073E87"/>
                </a:solidFill>
                <a:latin typeface="Calibri"/>
              </a:rPr>
              <a:t>русского языка и литературы</a:t>
            </a:r>
          </a:p>
          <a:p>
            <a:pPr algn="ctr"/>
            <a:r>
              <a:rPr lang="ru-RU" sz="2000" b="1" dirty="0">
                <a:solidFill>
                  <a:srgbClr val="073E87"/>
                </a:solidFill>
                <a:latin typeface="Calibri"/>
              </a:rPr>
              <a:t>МОУ «</a:t>
            </a:r>
            <a:r>
              <a:rPr lang="ru-RU" sz="2000" b="1" dirty="0" err="1">
                <a:solidFill>
                  <a:srgbClr val="073E87"/>
                </a:solidFill>
                <a:latin typeface="Calibri"/>
              </a:rPr>
              <a:t>Зайковская</a:t>
            </a:r>
            <a:r>
              <a:rPr lang="ru-RU" sz="2000" b="1" dirty="0">
                <a:solidFill>
                  <a:srgbClr val="073E87"/>
                </a:solidFill>
                <a:latin typeface="Calibri"/>
              </a:rPr>
              <a:t> СОШ №1</a:t>
            </a:r>
            <a:r>
              <a:rPr lang="ru-RU" sz="2000" b="1" dirty="0" smtClean="0">
                <a:solidFill>
                  <a:srgbClr val="073E87"/>
                </a:solidFill>
                <a:latin typeface="Calibri"/>
              </a:rPr>
              <a:t>»</a:t>
            </a:r>
            <a:endParaRPr lang="ru-RU" sz="2000" b="1" dirty="0">
              <a:solidFill>
                <a:srgbClr val="073E87"/>
              </a:solidFill>
              <a:latin typeface="Calibri"/>
            </a:endParaRPr>
          </a:p>
        </p:txBody>
      </p:sp>
      <p:pic>
        <p:nvPicPr>
          <p:cNvPr id="2050" name="Picture 2" descr="C:\Users\Мама\Desktop\все\серебряное перо фото\IMG_2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52"/>
          <a:stretch/>
        </p:blipFill>
        <p:spPr bwMode="auto">
          <a:xfrm>
            <a:off x="3348005" y="1913090"/>
            <a:ext cx="2630867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866690" y="161925"/>
            <a:ext cx="75934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Цикл заседаний литературного кружка 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«Серебряное пёрышко»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о наследии Александра Невского 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«Не в силе Бог, а в правде»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 descr="C:\Users\Мама\Desktop\20201021_1457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40" y="1913090"/>
            <a:ext cx="1828727" cy="2923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Мама\Desktop\20201021_14592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48" y="1854696"/>
            <a:ext cx="2540085" cy="3265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8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4"/>
          <a:stretch/>
        </p:blipFill>
        <p:spPr>
          <a:xfrm>
            <a:off x="1837275" y="0"/>
            <a:ext cx="750483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r="78295"/>
          <a:stretch/>
        </p:blipFill>
        <p:spPr>
          <a:xfrm flipH="1">
            <a:off x="-1" y="0"/>
            <a:ext cx="2008262" cy="6858000"/>
          </a:xfrm>
          <a:prstGeom prst="rect">
            <a:avLst/>
          </a:prstGeom>
        </p:spPr>
      </p:pic>
      <p:pic>
        <p:nvPicPr>
          <p:cNvPr id="12" name="Picture 2" descr="C:\Users\Мама\Desktop\чтецы19\20190419_19373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337">
            <a:off x="206907" y="412744"/>
            <a:ext cx="2021198" cy="25519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C:\Users\Мама\Desktop\чтецы19\20190419_1952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142">
            <a:off x="6293914" y="3352808"/>
            <a:ext cx="2615979" cy="2740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81932" y="623018"/>
            <a:ext cx="3637647" cy="56323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Горе </a:t>
            </a:r>
            <a:r>
              <a:rPr lang="ru-RU" dirty="0"/>
              <a:t>всех русских </a:t>
            </a:r>
            <a:r>
              <a:rPr lang="ru-RU" dirty="0" smtClean="0"/>
              <a:t>людей было невыразимым, </a:t>
            </a:r>
            <a:r>
              <a:rPr lang="ru-RU" dirty="0"/>
              <a:t>когда они узнали о </a:t>
            </a:r>
            <a:r>
              <a:rPr lang="ru-RU" dirty="0" smtClean="0"/>
              <a:t>смерти своего </a:t>
            </a:r>
            <a:r>
              <a:rPr lang="ru-RU" dirty="0"/>
              <a:t>ангела-хранителя: им казалось, что </a:t>
            </a:r>
            <a:r>
              <a:rPr lang="ru-RU" dirty="0" smtClean="0"/>
              <a:t>Отечество на пороге гибели:  </a:t>
            </a:r>
            <a:r>
              <a:rPr lang="ru-RU" dirty="0"/>
              <a:t>некому </a:t>
            </a:r>
            <a:r>
              <a:rPr lang="ru-RU" dirty="0" smtClean="0"/>
              <a:t>будет </a:t>
            </a:r>
            <a:r>
              <a:rPr lang="ru-RU" dirty="0"/>
              <a:t>защитить их от нападений немцев и литовцев, </a:t>
            </a:r>
            <a:r>
              <a:rPr lang="ru-RU" dirty="0" smtClean="0"/>
              <a:t>жестоких ханов.  Покидая </a:t>
            </a:r>
            <a:r>
              <a:rPr lang="ru-RU" dirty="0"/>
              <a:t>Александро-Невскую лавру в Санкт-Петербурге, теперешнее пристанище заступника нашего перед Богом, я понял, что чудеса и сила живут в каждом из нас. Важно лишь слышать и чувствовать волю Божию, думать в первую очередь не о своем благе, а о тех, кто рядом с тобой, стараться помогать своим ближним, следуя примеру Святого </a:t>
            </a:r>
            <a:r>
              <a:rPr lang="ru-RU" dirty="0" smtClean="0"/>
              <a:t>князя </a:t>
            </a:r>
            <a:r>
              <a:rPr lang="ru-RU" dirty="0"/>
              <a:t>Александра Ярославовича Невского.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55" y="3191162"/>
            <a:ext cx="266382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6934" y="110091"/>
            <a:ext cx="3572645" cy="369332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Отрывок из сочинения учащегося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349">
            <a:off x="6367256" y="331184"/>
            <a:ext cx="2580612" cy="2503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135172" y="6255329"/>
            <a:ext cx="9008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Нужно сохранить уважение </a:t>
            </a:r>
            <a:r>
              <a:rPr lang="ru-RU" b="1" dirty="0">
                <a:solidFill>
                  <a:srgbClr val="FFFF00"/>
                </a:solidFill>
              </a:rPr>
              <a:t>к памяти наших </a:t>
            </a:r>
            <a:r>
              <a:rPr lang="ru-RU" b="1" dirty="0" smtClean="0">
                <a:solidFill>
                  <a:srgbClr val="FFFF00"/>
                </a:solidFill>
              </a:rPr>
              <a:t>предков</a:t>
            </a:r>
            <a:r>
              <a:rPr lang="ru-RU" b="1" dirty="0">
                <a:solidFill>
                  <a:srgbClr val="FFFF00"/>
                </a:solidFill>
              </a:rPr>
              <a:t>, чтобы никому нельзя </a:t>
            </a:r>
          </a:p>
          <a:p>
            <a:pPr algn="ctr"/>
            <a:r>
              <a:rPr lang="ru-RU" b="1" dirty="0">
                <a:solidFill>
                  <a:srgbClr val="FFFF00"/>
                </a:solidFill>
              </a:rPr>
              <a:t>было посметь принизить их </a:t>
            </a:r>
            <a:r>
              <a:rPr lang="ru-RU" b="1" dirty="0" smtClean="0">
                <a:solidFill>
                  <a:srgbClr val="FFFF00"/>
                </a:solidFill>
              </a:rPr>
              <a:t>нравственный </a:t>
            </a:r>
            <a:r>
              <a:rPr lang="ru-RU" b="1" dirty="0">
                <a:solidFill>
                  <a:srgbClr val="FFFF00"/>
                </a:solidFill>
              </a:rPr>
              <a:t>подвиг! </a:t>
            </a: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6691" y="204416"/>
            <a:ext cx="759349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Цикл заседаний литературного кружка 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«Серебряное пёрышко»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о наследии Александра Невского 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«Не в силе Бог, а в правде»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5738" y="1795222"/>
            <a:ext cx="793540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b="1" dirty="0">
                <a:solidFill>
                  <a:srgbClr val="FF0000"/>
                </a:solidFill>
              </a:rPr>
              <a:t>Цель:</a:t>
            </a: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b="1" dirty="0">
                <a:solidFill>
                  <a:srgbClr val="073E87"/>
                </a:solidFill>
              </a:rPr>
              <a:t>решение актуальных вопросов в сфере духовно-нравственного воспитания и образования подрастающего поколения.</a:t>
            </a: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b="1" dirty="0">
                <a:solidFill>
                  <a:srgbClr val="FF0000"/>
                </a:solidFill>
              </a:rPr>
              <a:t>Задачи:</a:t>
            </a: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b="1" dirty="0">
                <a:solidFill>
                  <a:srgbClr val="073E87"/>
                </a:solidFill>
              </a:rPr>
              <a:t>1)Приобщение подростков и молодежи к гражданско-патриотическим ценностям наследия Александра  Невского;</a:t>
            </a: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b="1" dirty="0">
                <a:solidFill>
                  <a:srgbClr val="073E87"/>
                </a:solidFill>
              </a:rPr>
              <a:t>2) Привлечение внимания образовательного сообщества к  вопросам памяти предков в условиях </a:t>
            </a:r>
            <a:r>
              <a:rPr lang="ru-RU" sz="2000" b="1" dirty="0" err="1">
                <a:solidFill>
                  <a:srgbClr val="073E87"/>
                </a:solidFill>
              </a:rPr>
              <a:t>технологизации</a:t>
            </a:r>
            <a:r>
              <a:rPr lang="ru-RU" sz="2000" b="1" dirty="0">
                <a:solidFill>
                  <a:srgbClr val="073E87"/>
                </a:solidFill>
              </a:rPr>
              <a:t> современного образования;</a:t>
            </a: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000" b="1" dirty="0">
                <a:solidFill>
                  <a:srgbClr val="073E87"/>
                </a:solidFill>
              </a:rPr>
              <a:t>3) Воспитание ответственных граждан России на основе традиционных российских духовно-нравственных и культурно-исторических ценностей.</a:t>
            </a: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000" b="1" dirty="0">
              <a:solidFill>
                <a:srgbClr val="073E87"/>
              </a:solidFill>
            </a:endParaRP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2993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12" y="178431"/>
            <a:ext cx="2859272" cy="1688738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21" y="1403391"/>
            <a:ext cx="3175187" cy="2283966"/>
          </a:xfrm>
          <a:prstGeom prst="round2DiagRect">
            <a:avLst>
              <a:gd name="adj1" fmla="val 15258"/>
              <a:gd name="adj2" fmla="val 6574"/>
            </a:avLst>
          </a:prstGeom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 descr="C:\Users\Мама\Desktop\серебряное перо\IMG_16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95" y="278550"/>
            <a:ext cx="2197442" cy="2642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1" y="1021568"/>
            <a:ext cx="280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СОЧИНЯЕМ САМИ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6564" y="116632"/>
            <a:ext cx="30828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ЛИТЕРАТУРНОЕ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ОБЪЕДИНЕНИЕ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«СЕРЕБРЯНОЕ ПЁРЫШКО»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04" y="2859484"/>
            <a:ext cx="16589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1" y="3210479"/>
            <a:ext cx="241458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8" y="6141797"/>
            <a:ext cx="26209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29" y="2184072"/>
            <a:ext cx="121285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12" y="3557862"/>
            <a:ext cx="31273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94" y="3694616"/>
            <a:ext cx="17748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768463"/>
              </p:ext>
            </p:extLst>
          </p:nvPr>
        </p:nvGraphicFramePr>
        <p:xfrm>
          <a:off x="2927503" y="4267258"/>
          <a:ext cx="3535101" cy="1951347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79646">
                        <a:tint val="50000"/>
                        <a:satMod val="300000"/>
                      </a:srgbClr>
                    </a:gs>
                    <a:gs pos="35000">
                      <a:srgbClr val="F79646">
                        <a:tint val="37000"/>
                        <a:satMod val="300000"/>
                      </a:srgbClr>
                    </a:gs>
                    <a:gs pos="100000">
                      <a:srgbClr val="F79646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821600"/>
                <a:gridCol w="1713501"/>
              </a:tblGrid>
              <a:tr h="295692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44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1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88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60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32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04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7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Крылатые слова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44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1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88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60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32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04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7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Комментарии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1606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44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1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88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60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32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04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7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«Кто на Русь с мечом придет, от меча и погибнет!»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4572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9144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3716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1828800" algn="l" defTabSz="914400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2860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7432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2004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657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«Не в силе Бог, а в правде!»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itchFamily="34" charset="0"/>
                        </a:rPr>
                        <a:t>«Защитниками земля русская полнится…»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79646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98258" y="1814740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</a:rPr>
              <a:t>синквейн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7681" y="6372304"/>
            <a:ext cx="147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«кластер»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86" y="3880404"/>
            <a:ext cx="31099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61" y="4029578"/>
            <a:ext cx="33655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Мама\Desktop\пособие конкурс поправу\фото к книге  права и обязанности школьников\всемирный день прав ребёнка  5-6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8" y="703337"/>
            <a:ext cx="2102619" cy="32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1049" y="397303"/>
            <a:ext cx="3528392" cy="612068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Литературная  гостиная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Мама\Desktop\20201021_1458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2" t="11025" r="47799" b="35261"/>
          <a:stretch/>
        </p:blipFill>
        <p:spPr bwMode="auto">
          <a:xfrm>
            <a:off x="229488" y="3797278"/>
            <a:ext cx="2560957" cy="2455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2107" y="1188244"/>
            <a:ext cx="17395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Рассказ </a:t>
            </a:r>
          </a:p>
          <a:p>
            <a:pPr algn="ctr"/>
            <a:r>
              <a:rPr lang="ru-RU" sz="1600" dirty="0" smtClean="0"/>
              <a:t>Замятина А. </a:t>
            </a:r>
          </a:p>
          <a:p>
            <a:pPr algn="ctr"/>
            <a:r>
              <a:rPr lang="ru-RU" sz="1600" dirty="0" smtClean="0"/>
              <a:t>о значении</a:t>
            </a:r>
          </a:p>
          <a:p>
            <a:pPr algn="ctr"/>
            <a:r>
              <a:rPr lang="ru-RU" sz="1600" dirty="0"/>
              <a:t>и</a:t>
            </a:r>
            <a:r>
              <a:rPr lang="ru-RU" sz="1600" dirty="0" smtClean="0"/>
              <a:t>мени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«Александр»</a:t>
            </a:r>
          </a:p>
          <a:p>
            <a:pPr algn="ctr"/>
            <a:r>
              <a:rPr lang="ru-RU" sz="1600" dirty="0"/>
              <a:t>п</a:t>
            </a:r>
            <a:r>
              <a:rPr lang="ru-RU" sz="1600" dirty="0" smtClean="0"/>
              <a:t>о церковным </a:t>
            </a:r>
          </a:p>
          <a:p>
            <a:pPr algn="ctr"/>
            <a:r>
              <a:rPr lang="ru-RU" sz="1600" dirty="0"/>
              <a:t>к</a:t>
            </a:r>
            <a:r>
              <a:rPr lang="ru-RU" sz="1600" dirty="0" smtClean="0"/>
              <a:t>нигам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(греч. «защитник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людей»)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1567" y="3882097"/>
            <a:ext cx="4007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Малочисленное войско князя со словами 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«Не в силе Бог, а в правде!»</a:t>
            </a:r>
            <a:r>
              <a:rPr lang="ru-RU" sz="1600" b="1" dirty="0" smtClean="0">
                <a:solidFill>
                  <a:srgbClr val="002060"/>
                </a:solidFill>
              </a:rPr>
              <a:t>, разбивает на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Неве морской  десант шведского короля,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д</a:t>
            </a:r>
            <a:r>
              <a:rPr lang="ru-RU" sz="1600" b="1" dirty="0" smtClean="0">
                <a:solidFill>
                  <a:srgbClr val="002060"/>
                </a:solidFill>
              </a:rPr>
              <a:t>обывая князю доброе имя- Невский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9674" y="5229611"/>
            <a:ext cx="3478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Вместе с ними ушёл на дно замысел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рыцарей-крестоносцев превратить 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православную Русь </a:t>
            </a:r>
            <a:r>
              <a:rPr lang="ru-RU" sz="1600" b="1" dirty="0" smtClean="0">
                <a:solidFill>
                  <a:srgbClr val="002060"/>
                </a:solidFill>
              </a:rPr>
              <a:t>в католическую!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6321"/>
          <a:stretch/>
        </p:blipFill>
        <p:spPr bwMode="auto">
          <a:xfrm>
            <a:off x="3996314" y="518922"/>
            <a:ext cx="5104394" cy="314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832" y="3939247"/>
            <a:ext cx="2216555" cy="231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4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Мама\Desktop\Слайд3(400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3" b="20180"/>
          <a:stretch/>
        </p:blipFill>
        <p:spPr bwMode="auto">
          <a:xfrm>
            <a:off x="2348148" y="4819592"/>
            <a:ext cx="6731774" cy="12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Мама\Desktop\Слайд2(66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2" t="301"/>
          <a:stretch/>
        </p:blipFill>
        <p:spPr bwMode="auto">
          <a:xfrm rot="21113114">
            <a:off x="109151" y="1883674"/>
            <a:ext cx="3686658" cy="2707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988" y="429367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ПАМЯТЬ- ЭТО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ВОЗДУХ РОССИИ…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4194" y="986249"/>
            <a:ext cx="2781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Кто на Русь с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мечом придет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 </a:t>
            </a:r>
            <a:r>
              <a:rPr lang="ru-RU" b="1" dirty="0">
                <a:solidFill>
                  <a:srgbClr val="002060"/>
                </a:solidFill>
              </a:rPr>
              <a:t>меча и погибнет!» »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1449" y="4119966"/>
            <a:ext cx="22493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Ведущие:</a:t>
            </a:r>
            <a:r>
              <a:rPr lang="ru-RU" sz="1400" dirty="0" smtClean="0">
                <a:solidFill>
                  <a:prstClr val="black"/>
                </a:solidFill>
              </a:rPr>
              <a:t> члены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к</a:t>
            </a:r>
            <a:r>
              <a:rPr lang="ru-RU" sz="1400" dirty="0" smtClean="0">
                <a:solidFill>
                  <a:prstClr val="black"/>
                </a:solidFill>
              </a:rPr>
              <a:t>ружка </a:t>
            </a:r>
            <a:r>
              <a:rPr lang="ru-RU" sz="1400" b="1" dirty="0" smtClean="0">
                <a:solidFill>
                  <a:srgbClr val="FF0000"/>
                </a:solidFill>
              </a:rPr>
              <a:t>«Серебряное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пёрышко» </a:t>
            </a:r>
            <a:r>
              <a:rPr lang="ru-RU" sz="1400" b="1" dirty="0" smtClean="0">
                <a:solidFill>
                  <a:srgbClr val="002060"/>
                </a:solidFill>
              </a:rPr>
              <a:t>Лена и Варя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72" y="-26785"/>
            <a:ext cx="553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Слово об Александре Невском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Мама\Desktop\20201021_12512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201"/>
          <a:stretch/>
        </p:blipFill>
        <p:spPr bwMode="auto">
          <a:xfrm rot="21010190">
            <a:off x="2031798" y="2052433"/>
            <a:ext cx="4152169" cy="3191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ма\Desktop\20201021_1251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847"/>
          <a:stretch/>
        </p:blipFill>
        <p:spPr bwMode="auto">
          <a:xfrm>
            <a:off x="5749613" y="310101"/>
            <a:ext cx="3241170" cy="189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9"/>
          <a:stretch/>
        </p:blipFill>
        <p:spPr bwMode="auto">
          <a:xfrm>
            <a:off x="7824083" y="2290858"/>
            <a:ext cx="116670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Мама\Desktop\20201021_14594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474"/>
          <a:stretch/>
        </p:blipFill>
        <p:spPr bwMode="auto">
          <a:xfrm>
            <a:off x="78965" y="4489298"/>
            <a:ext cx="1630565" cy="1513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965" y="5699927"/>
            <a:ext cx="698941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За переход на шведский берег Михаил Барклай-де-Толли получил орден Святого</a:t>
            </a:r>
          </a:p>
          <a:p>
            <a:r>
              <a:rPr lang="ru-RU" sz="1400" dirty="0" smtClean="0"/>
              <a:t>Александра Невского, который учредила Екатерина </a:t>
            </a:r>
            <a:r>
              <a:rPr lang="en-US" sz="1400" dirty="0" smtClean="0"/>
              <a:t>II</a:t>
            </a:r>
            <a:r>
              <a:rPr lang="ru-RU" sz="1400" dirty="0" smtClean="0"/>
              <a:t>, и повышение в чине.</a:t>
            </a:r>
            <a:endParaRPr lang="ru-RU" sz="14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7"/>
          <a:stretch/>
        </p:blipFill>
        <p:spPr bwMode="auto">
          <a:xfrm>
            <a:off x="6798986" y="2290858"/>
            <a:ext cx="102509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04696" y="12188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Ледовое побоище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988" y="6211669"/>
            <a:ext cx="793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«За победу, одержанную в 1240 году в устье реки Ижоры на берегу Невы, </a:t>
            </a:r>
            <a:r>
              <a:rPr lang="ru-RU" sz="1400" b="1" dirty="0">
                <a:solidFill>
                  <a:srgbClr val="FF0000"/>
                </a:solidFill>
              </a:rPr>
              <a:t>Александра,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r>
              <a:rPr lang="ru-RU" sz="1400" b="1" dirty="0" smtClean="0">
                <a:solidFill>
                  <a:srgbClr val="FF0000"/>
                </a:solidFill>
              </a:rPr>
              <a:t>княжившего в Новгороде, прозвали Невским»</a:t>
            </a:r>
            <a:r>
              <a:rPr lang="ru-RU" sz="1400" b="1" dirty="0" smtClean="0"/>
              <a:t>,- начала свой рассказ Карманова Лиза…</a:t>
            </a:r>
            <a:endParaRPr lang="ru-RU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03" y="472910"/>
            <a:ext cx="323056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21164571">
            <a:off x="8139" y="1903901"/>
            <a:ext cx="28216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Письмо Александру Невскому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 rot="20896318">
            <a:off x="55899" y="2113762"/>
            <a:ext cx="38920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Здравствуй, князь. Пишет тебе ученик…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6407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Мама\Desktop\фото 8а\IMG-20200218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28" y="500931"/>
            <a:ext cx="3961959" cy="29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Мама\Desktop\20201021_145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" y="112096"/>
            <a:ext cx="2663687" cy="1801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5249" y="199561"/>
            <a:ext cx="2258170" cy="1200329"/>
          </a:xfrm>
          <a:prstGeom prst="rect">
            <a:avLst/>
          </a:prstGeom>
          <a:solidFill>
            <a:srgbClr val="E2DEDB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Дискуссионный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клуб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Не в силе Бог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а в </a:t>
            </a:r>
            <a:r>
              <a:rPr lang="ru-RU" b="1" dirty="0" smtClean="0">
                <a:solidFill>
                  <a:srgbClr val="002060"/>
                </a:solidFill>
              </a:rPr>
              <a:t>правде?»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Мама\Desktop\Печникова Александр Невский Рождественские чтения - копия\Слайд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48" t="64755" r="1203" b="2026"/>
          <a:stretch/>
        </p:blipFill>
        <p:spPr bwMode="auto">
          <a:xfrm>
            <a:off x="5303520" y="3593989"/>
            <a:ext cx="3715467" cy="28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ма\Desktop\Печникова Александр Невский Рождественские чтения - копия\Слайд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26" r="45893"/>
          <a:stretch/>
        </p:blipFill>
        <p:spPr bwMode="auto">
          <a:xfrm>
            <a:off x="71561" y="1777308"/>
            <a:ext cx="4644556" cy="45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226" y="6273225"/>
            <a:ext cx="902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Сегодня мы начинаем встречу в нашем дискуссионном клубе с  вопроса о </a:t>
            </a:r>
            <a:r>
              <a:rPr lang="ru-RU" sz="1600" b="1" dirty="0">
                <a:solidFill>
                  <a:srgbClr val="FFFF00"/>
                </a:solidFill>
              </a:rPr>
              <a:t>силе </a:t>
            </a:r>
            <a:r>
              <a:rPr lang="ru-RU" sz="1600" b="1" dirty="0" smtClean="0">
                <a:solidFill>
                  <a:srgbClr val="FFFF00"/>
                </a:solidFill>
              </a:rPr>
              <a:t>духа и  </a:t>
            </a:r>
            <a:endParaRPr lang="ru-RU" sz="1600" b="1" dirty="0">
              <a:solidFill>
                <a:srgbClr val="FFFF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православной вере человека.  Скажите,  почему Александра Невского причислили к духу Святых?</a:t>
            </a:r>
          </a:p>
        </p:txBody>
      </p:sp>
    </p:spTree>
    <p:extLst>
      <p:ext uri="{BB962C8B-B14F-4D97-AF65-F5344CB8AC3E}">
        <p14:creationId xmlns:p14="http://schemas.microsoft.com/office/powerpoint/2010/main" val="15818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49" y="0"/>
            <a:ext cx="2080319" cy="81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50610"/>
            <a:ext cx="32559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79"/>
          <a:stretch/>
        </p:blipFill>
        <p:spPr bwMode="auto">
          <a:xfrm>
            <a:off x="2357457" y="3840480"/>
            <a:ext cx="3389313" cy="271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87137" y="3368301"/>
            <a:ext cx="280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Стихи об исторических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л</a:t>
            </a:r>
            <a:r>
              <a:rPr lang="ru-RU" b="1" dirty="0" smtClean="0">
                <a:solidFill>
                  <a:srgbClr val="002060"/>
                </a:solidFill>
              </a:rPr>
              <a:t>ичностях эпохи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8479" y="3183635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«Страницы памяти»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8479" y="3552967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Александр Невский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949" y="2814207"/>
            <a:ext cx="1808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«Не в силе Бог,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а в правде!»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Мама\Desktop\Слайд3(363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853"/>
          <a:stretch/>
        </p:blipFill>
        <p:spPr bwMode="auto">
          <a:xfrm>
            <a:off x="3872984" y="397504"/>
            <a:ext cx="1985371" cy="184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41528" y="0"/>
            <a:ext cx="352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««Не в силе Бог, а в правде» 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6568" y="2219920"/>
            <a:ext cx="4499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Кружковцы в роли спецкоров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берут интервью у ребят начальной школы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4958" r="9168" b="3497"/>
          <a:stretch/>
        </p:blipFill>
        <p:spPr bwMode="auto">
          <a:xfrm>
            <a:off x="6138408" y="304017"/>
            <a:ext cx="2769676" cy="193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5"/>
          <a:stretch/>
        </p:blipFill>
        <p:spPr bwMode="auto">
          <a:xfrm>
            <a:off x="1" y="3339892"/>
            <a:ext cx="2560320" cy="293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/>
        </p:blipFill>
        <p:spPr bwMode="auto">
          <a:xfrm>
            <a:off x="150409" y="620203"/>
            <a:ext cx="3516340" cy="189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2215" y="2558534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Конкурс сочинений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6" y="1465497"/>
            <a:ext cx="2544417" cy="1875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 descr="C:\Users\Мама\Desktop\чтецы19\20190419_19341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68" y="3006481"/>
            <a:ext cx="1953744" cy="1908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Мама\Desktop\чтецы19\20190419_19364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28" r="36017"/>
          <a:stretch/>
        </p:blipFill>
        <p:spPr bwMode="auto">
          <a:xfrm>
            <a:off x="3486897" y="4602367"/>
            <a:ext cx="2060591" cy="1794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Мама\Desktop\чтецы19\IMG-20190420-WA00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71" y="1306471"/>
            <a:ext cx="2251407" cy="1700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C:\Users\Мама\Desktop\чтецы19\IMG-20190420-WA0027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39" y="1396164"/>
            <a:ext cx="2893725" cy="1944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Мама\Desktop\чтецы19\IMG-20190420-WA004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6" y="4571281"/>
            <a:ext cx="2063236" cy="1890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Мама\Desktop\чтецы19\IMG-20190420-WA004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37" y="2711176"/>
            <a:ext cx="2237259" cy="16779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 descr="C:\Users\Мама\Desktop\чтецы19\20190419_200229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38"/>
          <a:stretch/>
        </p:blipFill>
        <p:spPr bwMode="auto">
          <a:xfrm>
            <a:off x="6815119" y="3188474"/>
            <a:ext cx="1883608" cy="19740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C:\Users\Мама\Desktop\чтецы19\IMG-20190420-WA0039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462" b="27781"/>
          <a:stretch/>
        </p:blipFill>
        <p:spPr bwMode="auto">
          <a:xfrm>
            <a:off x="5995283" y="4915256"/>
            <a:ext cx="2240311" cy="17890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Рассказы о великих полководцах,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прославивших Русь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7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Международный союз «Мужество и гуманизм» Московское общество «Наследие»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Мама\Desktop\фото 8а\20190225_13380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" y="1951387"/>
            <a:ext cx="2644192" cy="40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Desktop\фото 8а\IMG_07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18" r="10298" b="5978"/>
          <a:stretch/>
        </p:blipFill>
        <p:spPr bwMode="auto">
          <a:xfrm>
            <a:off x="6048997" y="1061498"/>
            <a:ext cx="2912123" cy="186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985876"/>
              </p:ext>
            </p:extLst>
          </p:nvPr>
        </p:nvGraphicFramePr>
        <p:xfrm>
          <a:off x="2986039" y="1270598"/>
          <a:ext cx="2628465" cy="371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Document" r:id="rId6" imgW="7571452" imgH="10712254" progId="Word.Document.8">
                  <p:embed/>
                </p:oleObj>
              </mc:Choice>
              <mc:Fallback>
                <p:oleObj name="Document" r:id="rId6" imgW="7571452" imgH="10712254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86039" y="1270598"/>
                        <a:ext cx="2628465" cy="371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0" name="Picture 7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66" y="3130429"/>
            <a:ext cx="2482609" cy="3493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02" name="Picture 7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79" y="4731574"/>
            <a:ext cx="3506000" cy="21264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93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здушный 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963</TotalTime>
  <Words>517</Words>
  <Application>Microsoft Office PowerPoint</Application>
  <PresentationFormat>Экран (4:3)</PresentationFormat>
  <Paragraphs>78</Paragraphs>
  <Slides>10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Office Theme</vt:lpstr>
      <vt:lpstr>Воздушный поток</vt:lpstr>
      <vt:lpstr>1_Воздушный поток</vt:lpstr>
      <vt:lpstr>2_Воздушный поток</vt:lpstr>
      <vt:lpstr>Волна</vt:lpstr>
      <vt:lpstr>1_Волна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Рассказы о великих полководцах, прославивших Русь</vt:lpstr>
      <vt:lpstr>Международный союз «Мужество и гуманизм» Московское общество «Наследие»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Мама</cp:lastModifiedBy>
  <cp:revision>217</cp:revision>
  <dcterms:created xsi:type="dcterms:W3CDTF">2016-11-18T14:12:19Z</dcterms:created>
  <dcterms:modified xsi:type="dcterms:W3CDTF">2020-10-21T15:47:31Z</dcterms:modified>
</cp:coreProperties>
</file>